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62" r:id="rId3"/>
    <p:sldId id="263" r:id="rId4"/>
    <p:sldId id="261" r:id="rId5"/>
    <p:sldId id="259" r:id="rId6"/>
    <p:sldId id="257" r:id="rId7"/>
    <p:sldId id="264" r:id="rId8"/>
    <p:sldId id="265" r:id="rId9"/>
    <p:sldId id="273" r:id="rId10"/>
    <p:sldId id="275" r:id="rId11"/>
    <p:sldId id="266" r:id="rId12"/>
    <p:sldId id="267" r:id="rId13"/>
    <p:sldId id="268" r:id="rId14"/>
    <p:sldId id="269" r:id="rId15"/>
    <p:sldId id="270" r:id="rId16"/>
    <p:sldId id="271" r:id="rId17"/>
    <p:sldId id="274" r:id="rId18"/>
    <p:sldId id="25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p:restoredTop sz="66006"/>
  </p:normalViewPr>
  <p:slideViewPr>
    <p:cSldViewPr snapToGrid="0">
      <p:cViewPr varScale="1">
        <p:scale>
          <a:sx n="72" d="100"/>
          <a:sy n="72" d="100"/>
        </p:scale>
        <p:origin x="101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492B4C-2E0D-4AF9-A52D-35E68AF9D9F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643251C-D6DC-4CF6-A494-3E622010AF7B}">
      <dgm:prSet/>
      <dgm:spPr/>
      <dgm:t>
        <a:bodyPr/>
        <a:lstStyle/>
        <a:p>
          <a:r>
            <a:rPr lang="en-US"/>
            <a:t>Region 1 (New Orleans) has the highest prevalence of HIV cases in the state</a:t>
          </a:r>
        </a:p>
      </dgm:t>
    </dgm:pt>
    <dgm:pt modelId="{1F069DD0-7BCD-4F92-930A-7A908B5343A0}" type="parTrans" cxnId="{AADFECE6-826F-4B43-B40A-76F70A1A11D7}">
      <dgm:prSet/>
      <dgm:spPr/>
      <dgm:t>
        <a:bodyPr/>
        <a:lstStyle/>
        <a:p>
          <a:endParaRPr lang="en-US"/>
        </a:p>
      </dgm:t>
    </dgm:pt>
    <dgm:pt modelId="{B4F114D2-AAF1-4217-BB45-A1EE78C6B1C5}" type="sibTrans" cxnId="{AADFECE6-826F-4B43-B40A-76F70A1A11D7}">
      <dgm:prSet/>
      <dgm:spPr/>
      <dgm:t>
        <a:bodyPr/>
        <a:lstStyle/>
        <a:p>
          <a:endParaRPr lang="en-US"/>
        </a:p>
      </dgm:t>
    </dgm:pt>
    <dgm:pt modelId="{D0749054-1ED3-441F-9B79-DDAF5961D210}">
      <dgm:prSet/>
      <dgm:spPr/>
      <dgm:t>
        <a:bodyPr/>
        <a:lstStyle/>
        <a:p>
          <a:r>
            <a:rPr lang="en-US"/>
            <a:t>The data from ACLA of PWH on Medicaid shows that during and after the pandemic from the years of 2021-2023 the compliance rate was between 64-66%</a:t>
          </a:r>
        </a:p>
      </dgm:t>
    </dgm:pt>
    <dgm:pt modelId="{4308783B-54B9-4286-B4CC-987879D33156}" type="parTrans" cxnId="{5732D016-9A39-4053-B36B-5249139001CF}">
      <dgm:prSet/>
      <dgm:spPr/>
      <dgm:t>
        <a:bodyPr/>
        <a:lstStyle/>
        <a:p>
          <a:endParaRPr lang="en-US"/>
        </a:p>
      </dgm:t>
    </dgm:pt>
    <dgm:pt modelId="{329AD263-D038-410D-B44A-126DACE1640D}" type="sibTrans" cxnId="{5732D016-9A39-4053-B36B-5249139001CF}">
      <dgm:prSet/>
      <dgm:spPr/>
      <dgm:t>
        <a:bodyPr/>
        <a:lstStyle/>
        <a:p>
          <a:endParaRPr lang="en-US"/>
        </a:p>
      </dgm:t>
    </dgm:pt>
    <dgm:pt modelId="{66AF94C5-93C2-4566-936D-AB5EED7F0075}">
      <dgm:prSet/>
      <dgm:spPr/>
      <dgm:t>
        <a:bodyPr/>
        <a:lstStyle/>
        <a:p>
          <a:r>
            <a:rPr lang="en-US" dirty="0"/>
            <a:t>Noncompliant patients were far less likely to attend appointments with PCP and/or ID than compliant </a:t>
          </a:r>
        </a:p>
      </dgm:t>
    </dgm:pt>
    <dgm:pt modelId="{5C6E8F13-5DFE-4F21-95E7-0C1EB1739E45}" type="parTrans" cxnId="{AA5DF3B6-EA93-4489-ABF4-54995613EC4F}">
      <dgm:prSet/>
      <dgm:spPr/>
      <dgm:t>
        <a:bodyPr/>
        <a:lstStyle/>
        <a:p>
          <a:endParaRPr lang="en-US"/>
        </a:p>
      </dgm:t>
    </dgm:pt>
    <dgm:pt modelId="{84C1662C-8EAF-4940-B0C2-8EB7BEB40F0E}" type="sibTrans" cxnId="{AA5DF3B6-EA93-4489-ABF4-54995613EC4F}">
      <dgm:prSet/>
      <dgm:spPr/>
      <dgm:t>
        <a:bodyPr/>
        <a:lstStyle/>
        <a:p>
          <a:endParaRPr lang="en-US"/>
        </a:p>
      </dgm:t>
    </dgm:pt>
    <dgm:pt modelId="{DDF58840-7FFD-9440-9DB5-C55101EC00CF}" type="pres">
      <dgm:prSet presAssocID="{E7492B4C-2E0D-4AF9-A52D-35E68AF9D9F2}" presName="linear" presStyleCnt="0">
        <dgm:presLayoutVars>
          <dgm:animLvl val="lvl"/>
          <dgm:resizeHandles val="exact"/>
        </dgm:presLayoutVars>
      </dgm:prSet>
      <dgm:spPr/>
    </dgm:pt>
    <dgm:pt modelId="{06934957-763F-9140-9E1B-4AC28CB9D7A2}" type="pres">
      <dgm:prSet presAssocID="{9643251C-D6DC-4CF6-A494-3E622010AF7B}" presName="parentText" presStyleLbl="node1" presStyleIdx="0" presStyleCnt="3">
        <dgm:presLayoutVars>
          <dgm:chMax val="0"/>
          <dgm:bulletEnabled val="1"/>
        </dgm:presLayoutVars>
      </dgm:prSet>
      <dgm:spPr/>
    </dgm:pt>
    <dgm:pt modelId="{AC615E78-05CF-1840-8C5A-48BE8FCDC401}" type="pres">
      <dgm:prSet presAssocID="{B4F114D2-AAF1-4217-BB45-A1EE78C6B1C5}" presName="spacer" presStyleCnt="0"/>
      <dgm:spPr/>
    </dgm:pt>
    <dgm:pt modelId="{2344AA8A-203A-B446-A27C-52C0EB6A4E7B}" type="pres">
      <dgm:prSet presAssocID="{D0749054-1ED3-441F-9B79-DDAF5961D210}" presName="parentText" presStyleLbl="node1" presStyleIdx="1" presStyleCnt="3">
        <dgm:presLayoutVars>
          <dgm:chMax val="0"/>
          <dgm:bulletEnabled val="1"/>
        </dgm:presLayoutVars>
      </dgm:prSet>
      <dgm:spPr/>
    </dgm:pt>
    <dgm:pt modelId="{8F0C2787-DE61-9A44-84F3-288417F2EC98}" type="pres">
      <dgm:prSet presAssocID="{329AD263-D038-410D-B44A-126DACE1640D}" presName="spacer" presStyleCnt="0"/>
      <dgm:spPr/>
    </dgm:pt>
    <dgm:pt modelId="{A0479E8C-1585-964B-AEAB-D67E26F8A841}" type="pres">
      <dgm:prSet presAssocID="{66AF94C5-93C2-4566-936D-AB5EED7F0075}" presName="parentText" presStyleLbl="node1" presStyleIdx="2" presStyleCnt="3">
        <dgm:presLayoutVars>
          <dgm:chMax val="0"/>
          <dgm:bulletEnabled val="1"/>
        </dgm:presLayoutVars>
      </dgm:prSet>
      <dgm:spPr/>
    </dgm:pt>
  </dgm:ptLst>
  <dgm:cxnLst>
    <dgm:cxn modelId="{5732D016-9A39-4053-B36B-5249139001CF}" srcId="{E7492B4C-2E0D-4AF9-A52D-35E68AF9D9F2}" destId="{D0749054-1ED3-441F-9B79-DDAF5961D210}" srcOrd="1" destOrd="0" parTransId="{4308783B-54B9-4286-B4CC-987879D33156}" sibTransId="{329AD263-D038-410D-B44A-126DACE1640D}"/>
    <dgm:cxn modelId="{A240C764-4D0F-4445-B29A-CD279D2B3047}" type="presOf" srcId="{9643251C-D6DC-4CF6-A494-3E622010AF7B}" destId="{06934957-763F-9140-9E1B-4AC28CB9D7A2}" srcOrd="0" destOrd="0" presId="urn:microsoft.com/office/officeart/2005/8/layout/vList2"/>
    <dgm:cxn modelId="{AA8DB171-AB45-C74E-8C73-97A5CFA6282E}" type="presOf" srcId="{D0749054-1ED3-441F-9B79-DDAF5961D210}" destId="{2344AA8A-203A-B446-A27C-52C0EB6A4E7B}" srcOrd="0" destOrd="0" presId="urn:microsoft.com/office/officeart/2005/8/layout/vList2"/>
    <dgm:cxn modelId="{2006E881-A296-9240-907B-9A44BC1898E0}" type="presOf" srcId="{66AF94C5-93C2-4566-936D-AB5EED7F0075}" destId="{A0479E8C-1585-964B-AEAB-D67E26F8A841}" srcOrd="0" destOrd="0" presId="urn:microsoft.com/office/officeart/2005/8/layout/vList2"/>
    <dgm:cxn modelId="{CFEF6FB1-6F3E-BD42-8BEA-C60BAF390FDD}" type="presOf" srcId="{E7492B4C-2E0D-4AF9-A52D-35E68AF9D9F2}" destId="{DDF58840-7FFD-9440-9DB5-C55101EC00CF}" srcOrd="0" destOrd="0" presId="urn:microsoft.com/office/officeart/2005/8/layout/vList2"/>
    <dgm:cxn modelId="{AA5DF3B6-EA93-4489-ABF4-54995613EC4F}" srcId="{E7492B4C-2E0D-4AF9-A52D-35E68AF9D9F2}" destId="{66AF94C5-93C2-4566-936D-AB5EED7F0075}" srcOrd="2" destOrd="0" parTransId="{5C6E8F13-5DFE-4F21-95E7-0C1EB1739E45}" sibTransId="{84C1662C-8EAF-4940-B0C2-8EB7BEB40F0E}"/>
    <dgm:cxn modelId="{AADFECE6-826F-4B43-B40A-76F70A1A11D7}" srcId="{E7492B4C-2E0D-4AF9-A52D-35E68AF9D9F2}" destId="{9643251C-D6DC-4CF6-A494-3E622010AF7B}" srcOrd="0" destOrd="0" parTransId="{1F069DD0-7BCD-4F92-930A-7A908B5343A0}" sibTransId="{B4F114D2-AAF1-4217-BB45-A1EE78C6B1C5}"/>
    <dgm:cxn modelId="{D02C1BD5-8F83-9946-911D-6EAC8661DA43}" type="presParOf" srcId="{DDF58840-7FFD-9440-9DB5-C55101EC00CF}" destId="{06934957-763F-9140-9E1B-4AC28CB9D7A2}" srcOrd="0" destOrd="0" presId="urn:microsoft.com/office/officeart/2005/8/layout/vList2"/>
    <dgm:cxn modelId="{6F3D3E7C-B4A1-8949-B43D-5C0A3AC14BCF}" type="presParOf" srcId="{DDF58840-7FFD-9440-9DB5-C55101EC00CF}" destId="{AC615E78-05CF-1840-8C5A-48BE8FCDC401}" srcOrd="1" destOrd="0" presId="urn:microsoft.com/office/officeart/2005/8/layout/vList2"/>
    <dgm:cxn modelId="{D900E12C-B87C-5A44-9CE8-C133D39E9D65}" type="presParOf" srcId="{DDF58840-7FFD-9440-9DB5-C55101EC00CF}" destId="{2344AA8A-203A-B446-A27C-52C0EB6A4E7B}" srcOrd="2" destOrd="0" presId="urn:microsoft.com/office/officeart/2005/8/layout/vList2"/>
    <dgm:cxn modelId="{AE5284B7-A81B-CA4A-A232-6F0D71FB1181}" type="presParOf" srcId="{DDF58840-7FFD-9440-9DB5-C55101EC00CF}" destId="{8F0C2787-DE61-9A44-84F3-288417F2EC98}" srcOrd="3" destOrd="0" presId="urn:microsoft.com/office/officeart/2005/8/layout/vList2"/>
    <dgm:cxn modelId="{832D8AB0-2C88-1540-912E-A85623B2159F}" type="presParOf" srcId="{DDF58840-7FFD-9440-9DB5-C55101EC00CF}" destId="{A0479E8C-1585-964B-AEAB-D67E26F8A841}"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934957-763F-9140-9E1B-4AC28CB9D7A2}">
      <dsp:nvSpPr>
        <dsp:cNvPr id="0" name=""/>
        <dsp:cNvSpPr/>
      </dsp:nvSpPr>
      <dsp:spPr>
        <a:xfrm>
          <a:off x="0" y="23719"/>
          <a:ext cx="10515600" cy="138663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Region 1 (New Orleans) has the highest prevalence of HIV cases in the state</a:t>
          </a:r>
        </a:p>
      </dsp:txBody>
      <dsp:txXfrm>
        <a:off x="67690" y="91409"/>
        <a:ext cx="10380220" cy="1251252"/>
      </dsp:txXfrm>
    </dsp:sp>
    <dsp:sp modelId="{2344AA8A-203A-B446-A27C-52C0EB6A4E7B}">
      <dsp:nvSpPr>
        <dsp:cNvPr id="0" name=""/>
        <dsp:cNvSpPr/>
      </dsp:nvSpPr>
      <dsp:spPr>
        <a:xfrm>
          <a:off x="0" y="1482352"/>
          <a:ext cx="10515600" cy="138663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The data from ACLA of PWH on Medicaid shows that during and after the pandemic from the years of 2021-2023 the compliance rate was between 64-66%</a:t>
          </a:r>
        </a:p>
      </dsp:txBody>
      <dsp:txXfrm>
        <a:off x="67690" y="1550042"/>
        <a:ext cx="10380220" cy="1251252"/>
      </dsp:txXfrm>
    </dsp:sp>
    <dsp:sp modelId="{A0479E8C-1585-964B-AEAB-D67E26F8A841}">
      <dsp:nvSpPr>
        <dsp:cNvPr id="0" name=""/>
        <dsp:cNvSpPr/>
      </dsp:nvSpPr>
      <dsp:spPr>
        <a:xfrm>
          <a:off x="0" y="2940985"/>
          <a:ext cx="10515600" cy="138663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Noncompliant patients were far less likely to attend appointments with PCP and/or ID than compliant </a:t>
          </a:r>
        </a:p>
      </dsp:txBody>
      <dsp:txXfrm>
        <a:off x="67690" y="3008675"/>
        <a:ext cx="10380220" cy="125125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72EF5F-9F9F-3A49-A90A-13F75049165C}" type="datetimeFigureOut">
              <a:rPr lang="en-US" smtClean="0"/>
              <a:t>3/6/24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3B080-607D-BA44-AA05-45908AF1D453}" type="slidenum">
              <a:rPr lang="en-US" smtClean="0"/>
              <a:t>‹#›</a:t>
            </a:fld>
            <a:endParaRPr lang="en-US"/>
          </a:p>
        </p:txBody>
      </p:sp>
    </p:spTree>
    <p:extLst>
      <p:ext uri="{BB962C8B-B14F-4D97-AF65-F5344CB8AC3E}">
        <p14:creationId xmlns:p14="http://schemas.microsoft.com/office/powerpoint/2010/main" val="2339318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D3B080-607D-BA44-AA05-45908AF1D453}" type="slidenum">
              <a:rPr lang="en-US" smtClean="0"/>
              <a:t>1</a:t>
            </a:fld>
            <a:endParaRPr lang="en-US"/>
          </a:p>
        </p:txBody>
      </p:sp>
    </p:spTree>
    <p:extLst>
      <p:ext uri="{BB962C8B-B14F-4D97-AF65-F5344CB8AC3E}">
        <p14:creationId xmlns:p14="http://schemas.microsoft.com/office/powerpoint/2010/main" val="1341429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graphic representation of compliance data of PWH in LA from ACLA.</a:t>
            </a:r>
          </a:p>
          <a:p>
            <a:endParaRPr lang="en-US" dirty="0"/>
          </a:p>
          <a:p>
            <a:r>
              <a:rPr lang="en-US" dirty="0"/>
              <a:t>It shows in 2021 67% compliance, in 2022 64% compliance, and in 2023 67% compliance</a:t>
            </a:r>
            <a:endParaRPr lang="en-US" dirty="0">
              <a:sym typeface="Wingdings" pitchFamily="2" charset="2"/>
            </a:endParaRPr>
          </a:p>
          <a:p>
            <a:endParaRPr lang="en-US" dirty="0">
              <a:sym typeface="Wingdings" pitchFamily="2" charset="2"/>
            </a:endParaRPr>
          </a:p>
          <a:p>
            <a:r>
              <a:rPr lang="en-US" dirty="0">
                <a:sym typeface="Wingdings" pitchFamily="2" charset="2"/>
              </a:rPr>
              <a:t>Furthermore, these rate are even lower than what found in the previous national study from 2017-2019 indicating that the pandemic may have had an effect on compliance that has not yet recovered in 2023</a:t>
            </a:r>
            <a:endParaRPr lang="en-US" dirty="0"/>
          </a:p>
        </p:txBody>
      </p:sp>
      <p:sp>
        <p:nvSpPr>
          <p:cNvPr id="4" name="Slide Number Placeholder 3"/>
          <p:cNvSpPr>
            <a:spLocks noGrp="1"/>
          </p:cNvSpPr>
          <p:nvPr>
            <p:ph type="sldNum" sz="quarter" idx="5"/>
          </p:nvPr>
        </p:nvSpPr>
        <p:spPr/>
        <p:txBody>
          <a:bodyPr/>
          <a:lstStyle/>
          <a:p>
            <a:fld id="{9ED3B080-607D-BA44-AA05-45908AF1D453}" type="slidenum">
              <a:rPr lang="en-US" smtClean="0"/>
              <a:t>10</a:t>
            </a:fld>
            <a:endParaRPr lang="en-US"/>
          </a:p>
        </p:txBody>
      </p:sp>
    </p:spTree>
    <p:extLst>
      <p:ext uri="{BB962C8B-B14F-4D97-AF65-F5344CB8AC3E}">
        <p14:creationId xmlns:p14="http://schemas.microsoft.com/office/powerpoint/2010/main" val="900667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showing number of compliant vs non </a:t>
            </a:r>
            <a:r>
              <a:rPr lang="en-US" dirty="0" err="1"/>
              <a:t>compliants</a:t>
            </a:r>
            <a:r>
              <a:rPr lang="en-US" dirty="0"/>
              <a:t> patients in 2021 in blue. compliant is labeled as 1 and noncompliant at 0. The red column is the number of patients that went to at least one PCP apt and the green is number of patients that attended at least one infectious disease apt. </a:t>
            </a:r>
          </a:p>
          <a:p>
            <a:endParaRPr lang="en-US" dirty="0"/>
          </a:p>
          <a:p>
            <a:r>
              <a:rPr lang="en-US" dirty="0"/>
              <a:t>In 2021 during the pandemic we can see 33% of </a:t>
            </a:r>
            <a:r>
              <a:rPr lang="en-US" dirty="0" err="1"/>
              <a:t>pwh</a:t>
            </a:r>
            <a:r>
              <a:rPr lang="en-US" dirty="0"/>
              <a:t> in LA were non compliant. </a:t>
            </a:r>
            <a:r>
              <a:rPr lang="en-US" dirty="0" err="1"/>
              <a:t>Additinoally</a:t>
            </a:r>
            <a:r>
              <a:rPr lang="en-US" dirty="0"/>
              <a:t> noncompliant patients only attended an apt with a physician (either PCP or ID) 33% of the time whereas compliant </a:t>
            </a:r>
            <a:r>
              <a:rPr lang="en-US" dirty="0" err="1"/>
              <a:t>patietns</a:t>
            </a:r>
            <a:r>
              <a:rPr lang="en-US" dirty="0"/>
              <a:t> had a 65% chance of seeing either healthcare professional</a:t>
            </a:r>
          </a:p>
          <a:p>
            <a:endParaRPr lang="en-US" dirty="0"/>
          </a:p>
          <a:p>
            <a:r>
              <a:rPr lang="en-US" dirty="0"/>
              <a:t>Of note, if the patient saw a physician outside of network it would not be account for in this data which could introduce a small margin of error </a:t>
            </a:r>
          </a:p>
        </p:txBody>
      </p:sp>
      <p:sp>
        <p:nvSpPr>
          <p:cNvPr id="4" name="Slide Number Placeholder 3"/>
          <p:cNvSpPr>
            <a:spLocks noGrp="1"/>
          </p:cNvSpPr>
          <p:nvPr>
            <p:ph type="sldNum" sz="quarter" idx="5"/>
          </p:nvPr>
        </p:nvSpPr>
        <p:spPr/>
        <p:txBody>
          <a:bodyPr/>
          <a:lstStyle/>
          <a:p>
            <a:fld id="{9ED3B080-607D-BA44-AA05-45908AF1D453}" type="slidenum">
              <a:rPr lang="en-US" smtClean="0"/>
              <a:t>11</a:t>
            </a:fld>
            <a:endParaRPr lang="en-US"/>
          </a:p>
        </p:txBody>
      </p:sp>
    </p:spTree>
    <p:extLst>
      <p:ext uri="{BB962C8B-B14F-4D97-AF65-F5344CB8AC3E}">
        <p14:creationId xmlns:p14="http://schemas.microsoft.com/office/powerpoint/2010/main" val="13189827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2022 at the later part of the pandemic, the compliance worsened with 35.6% of non compliant PWH. </a:t>
            </a:r>
          </a:p>
          <a:p>
            <a:endParaRPr lang="en-US" dirty="0"/>
          </a:p>
          <a:p>
            <a:r>
              <a:rPr lang="en-US" dirty="0"/>
              <a:t>We also continue a decrease in the number of PCP and ID visits for both compliant and noncompliant patients which is interesting as </a:t>
            </a:r>
            <a:r>
              <a:rPr lang="en-US" dirty="0" err="1"/>
              <a:t>youd</a:t>
            </a:r>
            <a:r>
              <a:rPr lang="en-US" dirty="0"/>
              <a:t> presume that towards the end of the pandemic patients would have better access to healthcare professional </a:t>
            </a:r>
          </a:p>
        </p:txBody>
      </p:sp>
      <p:sp>
        <p:nvSpPr>
          <p:cNvPr id="4" name="Slide Number Placeholder 3"/>
          <p:cNvSpPr>
            <a:spLocks noGrp="1"/>
          </p:cNvSpPr>
          <p:nvPr>
            <p:ph type="sldNum" sz="quarter" idx="5"/>
          </p:nvPr>
        </p:nvSpPr>
        <p:spPr/>
        <p:txBody>
          <a:bodyPr/>
          <a:lstStyle/>
          <a:p>
            <a:fld id="{9ED3B080-607D-BA44-AA05-45908AF1D453}" type="slidenum">
              <a:rPr lang="en-US" smtClean="0"/>
              <a:t>12</a:t>
            </a:fld>
            <a:endParaRPr lang="en-US"/>
          </a:p>
        </p:txBody>
      </p:sp>
    </p:spTree>
    <p:extLst>
      <p:ext uri="{BB962C8B-B14F-4D97-AF65-F5344CB8AC3E}">
        <p14:creationId xmlns:p14="http://schemas.microsoft.com/office/powerpoint/2010/main" val="3143140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2023 at the after the pandemic we see a noncompliance rate of 33.7% which is similar to the compliance in 2021 during the pandemic. This is a compliance rate of about 66%.</a:t>
            </a:r>
          </a:p>
          <a:p>
            <a:endParaRPr lang="en-US" dirty="0"/>
          </a:p>
          <a:p>
            <a:r>
              <a:rPr lang="en-US" dirty="0"/>
              <a:t>We continue to see the trend of non compliant patients infrequently going to physicians with only 23% attending </a:t>
            </a:r>
            <a:r>
              <a:rPr lang="en-US" dirty="0" err="1"/>
              <a:t>apts</a:t>
            </a:r>
            <a:r>
              <a:rPr lang="en-US" dirty="0"/>
              <a:t> </a:t>
            </a:r>
          </a:p>
        </p:txBody>
      </p:sp>
      <p:sp>
        <p:nvSpPr>
          <p:cNvPr id="4" name="Slide Number Placeholder 3"/>
          <p:cNvSpPr>
            <a:spLocks noGrp="1"/>
          </p:cNvSpPr>
          <p:nvPr>
            <p:ph type="sldNum" sz="quarter" idx="5"/>
          </p:nvPr>
        </p:nvSpPr>
        <p:spPr/>
        <p:txBody>
          <a:bodyPr/>
          <a:lstStyle/>
          <a:p>
            <a:fld id="{9ED3B080-607D-BA44-AA05-45908AF1D453}" type="slidenum">
              <a:rPr lang="en-US" smtClean="0"/>
              <a:t>13</a:t>
            </a:fld>
            <a:endParaRPr lang="en-US"/>
          </a:p>
        </p:txBody>
      </p:sp>
    </p:spTree>
    <p:extLst>
      <p:ext uri="{BB962C8B-B14F-4D97-AF65-F5344CB8AC3E}">
        <p14:creationId xmlns:p14="http://schemas.microsoft.com/office/powerpoint/2010/main" val="2415546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summary </a:t>
            </a:r>
          </a:p>
          <a:p>
            <a:r>
              <a:rPr lang="en-US" dirty="0"/>
              <a:t>-Region 1 (New Orleans) has the highest prevalence of HIV cases in the state</a:t>
            </a:r>
          </a:p>
          <a:p>
            <a:endParaRPr lang="en-US" dirty="0"/>
          </a:p>
          <a:p>
            <a:r>
              <a:rPr lang="en-US" dirty="0"/>
              <a:t>-The data from ACLA of PWH on Medicaid shows that during and after the pandemic from the years of 2021-2023 the compliance rate was between 64-66% which was lower than the </a:t>
            </a:r>
            <a:r>
              <a:rPr lang="en-US" dirty="0" err="1"/>
              <a:t>prepandemic</a:t>
            </a:r>
            <a:r>
              <a:rPr lang="en-US" dirty="0"/>
              <a:t> rate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Noncompliant patients were far less likely to attend appointments with PCP and/or ID than compliant </a:t>
            </a:r>
          </a:p>
          <a:p>
            <a:endParaRPr lang="en-US" dirty="0"/>
          </a:p>
        </p:txBody>
      </p:sp>
      <p:sp>
        <p:nvSpPr>
          <p:cNvPr id="4" name="Slide Number Placeholder 3"/>
          <p:cNvSpPr>
            <a:spLocks noGrp="1"/>
          </p:cNvSpPr>
          <p:nvPr>
            <p:ph type="sldNum" sz="quarter" idx="5"/>
          </p:nvPr>
        </p:nvSpPr>
        <p:spPr/>
        <p:txBody>
          <a:bodyPr/>
          <a:lstStyle/>
          <a:p>
            <a:fld id="{9ED3B080-607D-BA44-AA05-45908AF1D453}" type="slidenum">
              <a:rPr lang="en-US" smtClean="0"/>
              <a:t>14</a:t>
            </a:fld>
            <a:endParaRPr lang="en-US"/>
          </a:p>
        </p:txBody>
      </p:sp>
    </p:spTree>
    <p:extLst>
      <p:ext uri="{BB962C8B-B14F-4D97-AF65-F5344CB8AC3E}">
        <p14:creationId xmlns:p14="http://schemas.microsoft.com/office/powerpoint/2010/main" val="41912179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FFFFFF"/>
                </a:solidFill>
              </a:rPr>
              <a:t>What are Current Strategies LA is using to Prevent and Treat HIV?</a:t>
            </a:r>
          </a:p>
          <a:p>
            <a:endParaRPr lang="en-US" dirty="0"/>
          </a:p>
          <a:p>
            <a:r>
              <a:rPr lang="en-US" dirty="0"/>
              <a:t>ACLA Strategies:</a:t>
            </a:r>
          </a:p>
          <a:p>
            <a:pPr lvl="1"/>
            <a:r>
              <a:rPr lang="en-US" dirty="0"/>
              <a:t>CM outreach, offer education, PCP referral</a:t>
            </a:r>
          </a:p>
          <a:p>
            <a:pPr lvl="1"/>
            <a:r>
              <a:rPr lang="en-US" dirty="0"/>
              <a:t>HIV screening for pregnant women</a:t>
            </a:r>
          </a:p>
          <a:p>
            <a:pPr lvl="1"/>
            <a:r>
              <a:rPr lang="en-US" dirty="0"/>
              <a:t>Transportation to appointments</a:t>
            </a:r>
          </a:p>
          <a:p>
            <a:pPr lvl="1"/>
            <a:r>
              <a:rPr lang="en-US" dirty="0"/>
              <a:t>Care coordination for at risk members</a:t>
            </a:r>
          </a:p>
          <a:p>
            <a:pPr lvl="1"/>
            <a:r>
              <a:rPr lang="en-US" dirty="0"/>
              <a:t>Care card incentives</a:t>
            </a:r>
          </a:p>
          <a:p>
            <a:endParaRPr lang="en-US" dirty="0"/>
          </a:p>
        </p:txBody>
      </p:sp>
      <p:sp>
        <p:nvSpPr>
          <p:cNvPr id="4" name="Slide Number Placeholder 3"/>
          <p:cNvSpPr>
            <a:spLocks noGrp="1"/>
          </p:cNvSpPr>
          <p:nvPr>
            <p:ph type="sldNum" sz="quarter" idx="5"/>
          </p:nvPr>
        </p:nvSpPr>
        <p:spPr/>
        <p:txBody>
          <a:bodyPr/>
          <a:lstStyle/>
          <a:p>
            <a:fld id="{9ED3B080-607D-BA44-AA05-45908AF1D453}" type="slidenum">
              <a:rPr lang="en-US" smtClean="0"/>
              <a:t>15</a:t>
            </a:fld>
            <a:endParaRPr lang="en-US"/>
          </a:p>
        </p:txBody>
      </p:sp>
    </p:spTree>
    <p:extLst>
      <p:ext uri="{BB962C8B-B14F-4D97-AF65-F5344CB8AC3E}">
        <p14:creationId xmlns:p14="http://schemas.microsoft.com/office/powerpoint/2010/main" val="20422214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other states doing?</a:t>
            </a:r>
          </a:p>
          <a:p>
            <a:endParaRPr lang="en-US" dirty="0"/>
          </a:p>
          <a:p>
            <a:r>
              <a:rPr lang="en-US" dirty="0" err="1"/>
              <a:t>Oregons</a:t>
            </a:r>
            <a:r>
              <a:rPr lang="en-US" dirty="0"/>
              <a:t> HIV prevalence is 205 per 100,000 where as LA is 559 per 100,000</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2016 Oregon launched End HIV Oregon to offer support for early detection, prevention, and treatment.</a:t>
            </a:r>
          </a:p>
          <a:p>
            <a:r>
              <a:rPr lang="en-US" dirty="0"/>
              <a:t>It offers all of this information on a user friendly website as well as Instagram </a:t>
            </a:r>
          </a:p>
          <a:p>
            <a:endParaRPr lang="en-US" dirty="0"/>
          </a:p>
          <a:p>
            <a:r>
              <a:rPr lang="en-US" dirty="0"/>
              <a:t>It offers info on locations to get free testing </a:t>
            </a:r>
          </a:p>
          <a:p>
            <a:endParaRPr lang="en-US" dirty="0"/>
          </a:p>
          <a:p>
            <a:r>
              <a:rPr lang="en-US" b="0" i="0" dirty="0">
                <a:solidFill>
                  <a:srgbClr val="2E2926"/>
                </a:solidFill>
                <a:effectLst/>
                <a:latin typeface="proxima-nova"/>
              </a:rPr>
              <a:t>Oregon’s AIDS Drug Assistance Program, called </a:t>
            </a:r>
            <a:r>
              <a:rPr lang="en-US" b="0" i="0" dirty="0" err="1">
                <a:solidFill>
                  <a:srgbClr val="2E2926"/>
                </a:solidFill>
                <a:effectLst/>
                <a:latin typeface="proxima-nova"/>
              </a:rPr>
              <a:t>CAREAssist</a:t>
            </a:r>
            <a:r>
              <a:rPr lang="en-US" b="0" i="0" dirty="0">
                <a:solidFill>
                  <a:srgbClr val="2E2926"/>
                </a:solidFill>
                <a:effectLst/>
                <a:latin typeface="proxima-nova"/>
              </a:rPr>
              <a:t>, provides financial help for people living with HIV by paying for medications and insurance co-pays. As well as additional support from case managers </a:t>
            </a:r>
          </a:p>
          <a:p>
            <a:endParaRPr lang="en-US" b="0" i="0" dirty="0">
              <a:solidFill>
                <a:srgbClr val="2E2926"/>
              </a:solidFill>
              <a:effectLst/>
              <a:latin typeface="proxima-nova"/>
            </a:endParaRPr>
          </a:p>
          <a:p>
            <a:r>
              <a:rPr lang="en-US" b="0" i="0" dirty="0">
                <a:solidFill>
                  <a:srgbClr val="2E2926"/>
                </a:solidFill>
                <a:effectLst/>
                <a:latin typeface="proxima-nova"/>
              </a:rPr>
              <a:t>The Oregon Health Plan (OHP) covers </a:t>
            </a:r>
            <a:r>
              <a:rPr lang="en-US" b="0" i="0" dirty="0" err="1">
                <a:solidFill>
                  <a:srgbClr val="2E2926"/>
                </a:solidFill>
                <a:effectLst/>
                <a:latin typeface="proxima-nova"/>
              </a:rPr>
              <a:t>PrEP</a:t>
            </a:r>
            <a:r>
              <a:rPr lang="en-US" b="0" i="0" dirty="0">
                <a:solidFill>
                  <a:srgbClr val="2E2926"/>
                </a:solidFill>
                <a:effectLst/>
                <a:latin typeface="proxima-nova"/>
              </a:rPr>
              <a:t> and all services related to </a:t>
            </a:r>
            <a:r>
              <a:rPr lang="en-US" b="0" i="0" dirty="0" err="1">
                <a:solidFill>
                  <a:srgbClr val="2E2926"/>
                </a:solidFill>
                <a:effectLst/>
                <a:latin typeface="proxima-nova"/>
              </a:rPr>
              <a:t>PrEP</a:t>
            </a:r>
            <a:r>
              <a:rPr lang="en-US" b="0" i="0" dirty="0">
                <a:solidFill>
                  <a:srgbClr val="2E2926"/>
                </a:solidFill>
                <a:effectLst/>
                <a:latin typeface="proxima-nova"/>
              </a:rPr>
              <a:t> at no cost for people who are eligible. Healthier Oregon, a program created by an Oregon law passed in November 2021, expands health coverage through OHP to adults who are eligible</a:t>
            </a:r>
          </a:p>
          <a:p>
            <a:endParaRPr lang="en-US" b="0" i="0" dirty="0">
              <a:solidFill>
                <a:srgbClr val="2E2926"/>
              </a:solidFill>
              <a:effectLst/>
              <a:latin typeface="proxima-nova"/>
            </a:endParaRPr>
          </a:p>
          <a:p>
            <a:endParaRPr lang="en-US" dirty="0"/>
          </a:p>
        </p:txBody>
      </p:sp>
      <p:sp>
        <p:nvSpPr>
          <p:cNvPr id="4" name="Slide Number Placeholder 3"/>
          <p:cNvSpPr>
            <a:spLocks noGrp="1"/>
          </p:cNvSpPr>
          <p:nvPr>
            <p:ph type="sldNum" sz="quarter" idx="5"/>
          </p:nvPr>
        </p:nvSpPr>
        <p:spPr/>
        <p:txBody>
          <a:bodyPr/>
          <a:lstStyle/>
          <a:p>
            <a:fld id="{9ED3B080-607D-BA44-AA05-45908AF1D453}" type="slidenum">
              <a:rPr lang="en-US" smtClean="0"/>
              <a:t>16</a:t>
            </a:fld>
            <a:endParaRPr lang="en-US"/>
          </a:p>
        </p:txBody>
      </p:sp>
    </p:spTree>
    <p:extLst>
      <p:ext uri="{BB962C8B-B14F-4D97-AF65-F5344CB8AC3E}">
        <p14:creationId xmlns:p14="http://schemas.microsoft.com/office/powerpoint/2010/main" val="2985141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Recommendations going forward</a:t>
            </a:r>
          </a:p>
          <a:p>
            <a:endParaRPr lang="en-US" dirty="0"/>
          </a:p>
          <a:p>
            <a:r>
              <a:rPr lang="en-US" dirty="0"/>
              <a:t>Screen for HIV in people age 15-65; pregnant individuals</a:t>
            </a:r>
          </a:p>
          <a:p>
            <a:pPr lvl="1"/>
            <a:r>
              <a:rPr lang="en-US" dirty="0"/>
              <a:t>USPSTF Grade A</a:t>
            </a:r>
          </a:p>
          <a:p>
            <a:r>
              <a:rPr lang="en-US" dirty="0"/>
              <a:t>Prescribe Pre-exposure Prophylaxis (</a:t>
            </a:r>
            <a:r>
              <a:rPr lang="en-US" dirty="0" err="1"/>
              <a:t>PrEP</a:t>
            </a:r>
            <a:r>
              <a:rPr lang="en-US" dirty="0"/>
              <a:t>) for those at high risk for acquiring HIV</a:t>
            </a:r>
          </a:p>
          <a:p>
            <a:pPr lvl="1"/>
            <a:r>
              <a:rPr lang="en-US" dirty="0"/>
              <a:t>USPSTF Grade A</a:t>
            </a:r>
          </a:p>
          <a:p>
            <a:r>
              <a:rPr lang="en-US" dirty="0" err="1"/>
              <a:t>Behaviour</a:t>
            </a:r>
            <a:r>
              <a:rPr lang="en-US" dirty="0"/>
              <a:t> Counselling for sexually active individuals</a:t>
            </a:r>
          </a:p>
          <a:p>
            <a:pPr lvl="1"/>
            <a:r>
              <a:rPr lang="en-US" dirty="0"/>
              <a:t>USPSTF Grade B</a:t>
            </a:r>
          </a:p>
          <a:p>
            <a:pPr lvl="1"/>
            <a:r>
              <a:rPr lang="en-US" dirty="0"/>
              <a:t>	I think this is particularly difficult in the South were we have the lowest rates of sexual education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User friendly website similar to End HIV Oregon with amply healthcare information and resources.</a:t>
            </a:r>
          </a:p>
          <a:p>
            <a:endParaRPr lang="en-US" dirty="0"/>
          </a:p>
          <a:p>
            <a:r>
              <a:rPr lang="en-US" dirty="0"/>
              <a:t>Future analysis of Prep utilization in LA broken down by demographics </a:t>
            </a:r>
          </a:p>
          <a:p>
            <a:endParaRPr lang="en-US" dirty="0"/>
          </a:p>
          <a:p>
            <a:endParaRPr lang="en-US" dirty="0"/>
          </a:p>
        </p:txBody>
      </p:sp>
      <p:sp>
        <p:nvSpPr>
          <p:cNvPr id="4" name="Slide Number Placeholder 3"/>
          <p:cNvSpPr>
            <a:spLocks noGrp="1"/>
          </p:cNvSpPr>
          <p:nvPr>
            <p:ph type="sldNum" sz="quarter" idx="5"/>
          </p:nvPr>
        </p:nvSpPr>
        <p:spPr/>
        <p:txBody>
          <a:bodyPr/>
          <a:lstStyle/>
          <a:p>
            <a:fld id="{9ED3B080-607D-BA44-AA05-45908AF1D453}" type="slidenum">
              <a:rPr lang="en-US" smtClean="0"/>
              <a:t>17</a:t>
            </a:fld>
            <a:endParaRPr lang="en-US"/>
          </a:p>
        </p:txBody>
      </p:sp>
    </p:spTree>
    <p:extLst>
      <p:ext uri="{BB962C8B-B14F-4D97-AF65-F5344CB8AC3E}">
        <p14:creationId xmlns:p14="http://schemas.microsoft.com/office/powerpoint/2010/main" val="1132712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Patients with HIV rely heavily on Medicaid from this graph, you can see that 45% of HIV care and </a:t>
            </a:r>
            <a:r>
              <a:rPr lang="en-US" dirty="0" err="1"/>
              <a:t>tx</a:t>
            </a:r>
            <a:r>
              <a:rPr lang="en-US" dirty="0"/>
              <a:t> nationally is covered my Medicaid </a:t>
            </a:r>
          </a:p>
          <a:p>
            <a:pPr marL="285750" indent="-285750">
              <a:buFont typeface="Arial" panose="020B0604020202020204" pitchFamily="34" charset="0"/>
              <a:buChar char="•"/>
            </a:pPr>
            <a:r>
              <a:rPr lang="en-US" dirty="0"/>
              <a:t>HIV is rates in LA are some of the highest in the nation despite the fact Medicaid expansion has been implemented</a:t>
            </a:r>
          </a:p>
          <a:p>
            <a:pPr marL="285750" indent="-285750">
              <a:buFont typeface="Arial" panose="020B0604020202020204" pitchFamily="34" charset="0"/>
              <a:buChar char="•"/>
            </a:pPr>
            <a:r>
              <a:rPr lang="en-US" dirty="0"/>
              <a:t>HIV is preventable and treatment is available to reduce morbidity and mortality as well as decrease transmission</a:t>
            </a:r>
          </a:p>
          <a:p>
            <a:endParaRPr lang="en-US" dirty="0"/>
          </a:p>
        </p:txBody>
      </p:sp>
      <p:sp>
        <p:nvSpPr>
          <p:cNvPr id="4" name="Slide Number Placeholder 3"/>
          <p:cNvSpPr>
            <a:spLocks noGrp="1"/>
          </p:cNvSpPr>
          <p:nvPr>
            <p:ph type="sldNum" sz="quarter" idx="5"/>
          </p:nvPr>
        </p:nvSpPr>
        <p:spPr/>
        <p:txBody>
          <a:bodyPr/>
          <a:lstStyle/>
          <a:p>
            <a:fld id="{9ED3B080-607D-BA44-AA05-45908AF1D453}" type="slidenum">
              <a:rPr lang="en-US" smtClean="0"/>
              <a:t>2</a:t>
            </a:fld>
            <a:endParaRPr lang="en-US"/>
          </a:p>
        </p:txBody>
      </p:sp>
    </p:spTree>
    <p:extLst>
      <p:ext uri="{BB962C8B-B14F-4D97-AF65-F5344CB8AC3E}">
        <p14:creationId xmlns:p14="http://schemas.microsoft.com/office/powerpoint/2010/main" val="2588867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Medicaid’s Goal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81.65% of patients with HIV to be within the compliant population</a:t>
            </a:r>
          </a:p>
          <a:p>
            <a:endParaRPr lang="en-US" sz="2400" b="1" dirty="0">
              <a:solidFill>
                <a:schemeClr val="bg1"/>
              </a:solidFill>
            </a:endParaRPr>
          </a:p>
          <a:p>
            <a:r>
              <a:rPr lang="en-US" sz="2400" dirty="0">
                <a:solidFill>
                  <a:schemeClr val="bg1"/>
                </a:solidFill>
              </a:rPr>
              <a:t>Compliant Population </a:t>
            </a:r>
          </a:p>
          <a:p>
            <a:pPr marL="800100" lvl="1" indent="-342900"/>
            <a:r>
              <a:rPr lang="en-US" dirty="0">
                <a:solidFill>
                  <a:schemeClr val="bg1"/>
                </a:solidFill>
              </a:rPr>
              <a:t>The percentage of members ages 18 and older with a diagnosis of Human Immunodeficiency Virus (HIV) who had a HIV viral load less than 200 copies/mL at last HIV viral load test during the measurement year.</a:t>
            </a:r>
          </a:p>
          <a:p>
            <a:pPr marL="800100" lvl="1" indent="-342900"/>
            <a:r>
              <a:rPr lang="en-US" dirty="0">
                <a:solidFill>
                  <a:schemeClr val="bg1"/>
                </a:solidFill>
              </a:rPr>
              <a:t>&lt; 200 copies/mL is the clinical threshold for PWH to be considered undetectable </a:t>
            </a:r>
          </a:p>
          <a:p>
            <a:pPr marL="457200" lvl="1" indent="0">
              <a:buNone/>
            </a:pPr>
            <a:endParaRPr lang="en-US" dirty="0">
              <a:solidFill>
                <a:schemeClr val="bg1"/>
              </a:solidFill>
            </a:endParaRPr>
          </a:p>
          <a:p>
            <a:pPr marL="800100" lvl="1" indent="-342900"/>
            <a:r>
              <a:rPr lang="en-US" dirty="0">
                <a:solidFill>
                  <a:schemeClr val="bg1"/>
                </a:solidFill>
              </a:rPr>
              <a:t>Undetectable= </a:t>
            </a:r>
            <a:r>
              <a:rPr lang="en-US" dirty="0" err="1">
                <a:solidFill>
                  <a:schemeClr val="bg1"/>
                </a:solidFill>
              </a:rPr>
              <a:t>Untransmittable</a:t>
            </a:r>
            <a:r>
              <a:rPr lang="en-US" dirty="0">
                <a:solidFill>
                  <a:schemeClr val="bg1"/>
                </a:solidFill>
              </a:rPr>
              <a:t>!!!</a:t>
            </a:r>
          </a:p>
          <a:p>
            <a:endParaRPr lang="en-US" dirty="0"/>
          </a:p>
        </p:txBody>
      </p:sp>
      <p:sp>
        <p:nvSpPr>
          <p:cNvPr id="4" name="Slide Number Placeholder 3"/>
          <p:cNvSpPr>
            <a:spLocks noGrp="1"/>
          </p:cNvSpPr>
          <p:nvPr>
            <p:ph type="sldNum" sz="quarter" idx="5"/>
          </p:nvPr>
        </p:nvSpPr>
        <p:spPr/>
        <p:txBody>
          <a:bodyPr/>
          <a:lstStyle/>
          <a:p>
            <a:fld id="{9ED3B080-607D-BA44-AA05-45908AF1D453}" type="slidenum">
              <a:rPr lang="en-US" smtClean="0"/>
              <a:t>3</a:t>
            </a:fld>
            <a:endParaRPr lang="en-US"/>
          </a:p>
        </p:txBody>
      </p:sp>
    </p:spTree>
    <p:extLst>
      <p:ext uri="{BB962C8B-B14F-4D97-AF65-F5344CB8AC3E}">
        <p14:creationId xmlns:p14="http://schemas.microsoft.com/office/powerpoint/2010/main" val="1517012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 am showing some regional </a:t>
            </a:r>
            <a:r>
              <a:rPr lang="en-US" dirty="0" err="1"/>
              <a:t>prepandemic</a:t>
            </a:r>
            <a:r>
              <a:rPr lang="en-US" dirty="0"/>
              <a:t> statistic for LA from 2017-2019. This is percentage of new HIV diagnosis by region. </a:t>
            </a:r>
          </a:p>
          <a:p>
            <a:r>
              <a:rPr lang="en-US" dirty="0"/>
              <a:t>-Throughout this period it remained steady with region 1 consistently the highest with </a:t>
            </a:r>
            <a:r>
              <a:rPr lang="en-US" dirty="0" err="1"/>
              <a:t>apx</a:t>
            </a:r>
            <a:r>
              <a:rPr lang="en-US" dirty="0"/>
              <a:t> 29% of new cases and baton rouge at second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-Something else that I found interesting was during this time period approximately 69% of new cases were in black people while they only account for 32% of LA population</a:t>
            </a:r>
          </a:p>
          <a:p>
            <a:endParaRPr lang="en-US" dirty="0"/>
          </a:p>
        </p:txBody>
      </p:sp>
      <p:sp>
        <p:nvSpPr>
          <p:cNvPr id="4" name="Slide Number Placeholder 3"/>
          <p:cNvSpPr>
            <a:spLocks noGrp="1"/>
          </p:cNvSpPr>
          <p:nvPr>
            <p:ph type="sldNum" sz="quarter" idx="5"/>
          </p:nvPr>
        </p:nvSpPr>
        <p:spPr/>
        <p:txBody>
          <a:bodyPr/>
          <a:lstStyle/>
          <a:p>
            <a:fld id="{9ED3B080-607D-BA44-AA05-45908AF1D453}" type="slidenum">
              <a:rPr lang="en-US" smtClean="0"/>
              <a:t>4</a:t>
            </a:fld>
            <a:endParaRPr lang="en-US"/>
          </a:p>
        </p:txBody>
      </p:sp>
    </p:spTree>
    <p:extLst>
      <p:ext uri="{BB962C8B-B14F-4D97-AF65-F5344CB8AC3E}">
        <p14:creationId xmlns:p14="http://schemas.microsoft.com/office/powerpoint/2010/main" val="2466973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some additional </a:t>
            </a:r>
            <a:r>
              <a:rPr lang="en-US" dirty="0" err="1"/>
              <a:t>prepandemic</a:t>
            </a:r>
            <a:r>
              <a:rPr lang="en-US" dirty="0"/>
              <a:t> statistic </a:t>
            </a:r>
          </a:p>
          <a:p>
            <a:r>
              <a:rPr lang="en-US" dirty="0"/>
              <a:t>-in 2019 the rate of HIV diagnosis was 19.2 per 100,000 which was an 8% decrease from 2018.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-Although this was a promising trend, In 2018 Louisiana was ranked 4</a:t>
            </a:r>
            <a:r>
              <a:rPr lang="en-US" baseline="30000" dirty="0"/>
              <a:t>th</a:t>
            </a:r>
            <a:r>
              <a:rPr lang="en-US" dirty="0"/>
              <a:t> worse for HIV diagnosis rate and 4th for AID rates in US</a:t>
            </a:r>
          </a:p>
          <a:p>
            <a:endParaRPr lang="en-US" dirty="0"/>
          </a:p>
        </p:txBody>
      </p:sp>
      <p:sp>
        <p:nvSpPr>
          <p:cNvPr id="4" name="Slide Number Placeholder 3"/>
          <p:cNvSpPr>
            <a:spLocks noGrp="1"/>
          </p:cNvSpPr>
          <p:nvPr>
            <p:ph type="sldNum" sz="quarter" idx="5"/>
          </p:nvPr>
        </p:nvSpPr>
        <p:spPr/>
        <p:txBody>
          <a:bodyPr/>
          <a:lstStyle/>
          <a:p>
            <a:fld id="{9ED3B080-607D-BA44-AA05-45908AF1D453}" type="slidenum">
              <a:rPr lang="en-US" smtClean="0"/>
              <a:t>5</a:t>
            </a:fld>
            <a:endParaRPr lang="en-US"/>
          </a:p>
        </p:txBody>
      </p:sp>
    </p:spTree>
    <p:extLst>
      <p:ext uri="{BB962C8B-B14F-4D97-AF65-F5344CB8AC3E}">
        <p14:creationId xmlns:p14="http://schemas.microsoft.com/office/powerpoint/2010/main" val="3390766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rPr>
              <a:t>Where is Louisiana today in 2024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rPr>
              <a:t>Louisiana ranks 3</a:t>
            </a:r>
            <a:r>
              <a:rPr lang="en-US" baseline="30000" dirty="0">
                <a:solidFill>
                  <a:srgbClr val="FFFFFF"/>
                </a:solidFill>
              </a:rPr>
              <a:t>rd</a:t>
            </a:r>
            <a:r>
              <a:rPr lang="en-US" dirty="0">
                <a:solidFill>
                  <a:srgbClr val="FFFFFF"/>
                </a:solidFill>
              </a:rPr>
              <a:t> highest in the nation in HIV incidence rate (per 100,000) in 2024</a:t>
            </a:r>
            <a:r>
              <a:rPr lang="en-US" baseline="30000" dirty="0">
                <a:solidFill>
                  <a:srgbClr val="FFFFFF"/>
                </a:solidFill>
              </a:rPr>
              <a:t>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30000" dirty="0">
              <a:solidFill>
                <a:srgbClr val="FFFFFF"/>
              </a:solidFill>
            </a:endParaRPr>
          </a:p>
        </p:txBody>
      </p:sp>
      <p:sp>
        <p:nvSpPr>
          <p:cNvPr id="4" name="Slide Number Placeholder 3"/>
          <p:cNvSpPr>
            <a:spLocks noGrp="1"/>
          </p:cNvSpPr>
          <p:nvPr>
            <p:ph type="sldNum" sz="quarter" idx="5"/>
          </p:nvPr>
        </p:nvSpPr>
        <p:spPr/>
        <p:txBody>
          <a:bodyPr/>
          <a:lstStyle/>
          <a:p>
            <a:fld id="{9ED3B080-607D-BA44-AA05-45908AF1D453}" type="slidenum">
              <a:rPr lang="en-US" smtClean="0"/>
              <a:t>6</a:t>
            </a:fld>
            <a:endParaRPr lang="en-US"/>
          </a:p>
        </p:txBody>
      </p:sp>
    </p:spTree>
    <p:extLst>
      <p:ext uri="{BB962C8B-B14F-4D97-AF65-F5344CB8AC3E}">
        <p14:creationId xmlns:p14="http://schemas.microsoft.com/office/powerpoint/2010/main" val="1731999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my discussion I used data about the patients with HIV in LA on Medicaid from 2021-2023 provided for me from ACLA. With the intent to capture the patient population during and post pandemic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solidFill>
                  <a:srgbClr val="FFFFFF"/>
                </a:solidFill>
              </a:rPr>
              <a:t>Throughout this talk we will first get into general HIV statistics broken down by region and urban/rural. Then we will look at compliance rates as well as utilization of physician visits.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solidFill>
                <a:srgbClr val="FFFFF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solidFill>
                  <a:srgbClr val="FFFFFF"/>
                </a:solidFill>
              </a:rPr>
              <a:t>Lastly we will discuss what the ACLA is currently doing for HIV prevention in LA and what other states with better outcomes are doing</a:t>
            </a:r>
          </a:p>
          <a:p>
            <a:endParaRPr lang="en-US" dirty="0"/>
          </a:p>
        </p:txBody>
      </p:sp>
      <p:sp>
        <p:nvSpPr>
          <p:cNvPr id="4" name="Slide Number Placeholder 3"/>
          <p:cNvSpPr>
            <a:spLocks noGrp="1"/>
          </p:cNvSpPr>
          <p:nvPr>
            <p:ph type="sldNum" sz="quarter" idx="5"/>
          </p:nvPr>
        </p:nvSpPr>
        <p:spPr/>
        <p:txBody>
          <a:bodyPr/>
          <a:lstStyle/>
          <a:p>
            <a:fld id="{9ED3B080-607D-BA44-AA05-45908AF1D453}" type="slidenum">
              <a:rPr lang="en-US" smtClean="0"/>
              <a:t>7</a:t>
            </a:fld>
            <a:endParaRPr lang="en-US"/>
          </a:p>
        </p:txBody>
      </p:sp>
    </p:spTree>
    <p:extLst>
      <p:ext uri="{BB962C8B-B14F-4D97-AF65-F5344CB8AC3E}">
        <p14:creationId xmlns:p14="http://schemas.microsoft.com/office/powerpoint/2010/main" val="3839222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percentage of HIV prevalence by region from 2021-2023</a:t>
            </a:r>
          </a:p>
          <a:p>
            <a:endParaRPr lang="en-US" dirty="0"/>
          </a:p>
          <a:p>
            <a:r>
              <a:rPr lang="en-US" dirty="0"/>
              <a:t>You can see consistency in region 1 New Orleans being the leader of HIV prevalence and region 2 baton rouge following as close second </a:t>
            </a:r>
          </a:p>
          <a:p>
            <a:endParaRPr lang="en-US" dirty="0"/>
          </a:p>
          <a:p>
            <a:r>
              <a:rPr lang="en-US" dirty="0"/>
              <a:t>Based off of the data in the chart it is not surprising that the majority of </a:t>
            </a:r>
            <a:r>
              <a:rPr lang="en-US" dirty="0" err="1"/>
              <a:t>pwh</a:t>
            </a:r>
            <a:r>
              <a:rPr lang="en-US" dirty="0"/>
              <a:t> are in urban areas which is shown in the chart in the bottom right where the orange is urban and grey is rural </a:t>
            </a:r>
          </a:p>
        </p:txBody>
      </p:sp>
      <p:sp>
        <p:nvSpPr>
          <p:cNvPr id="4" name="Slide Number Placeholder 3"/>
          <p:cNvSpPr>
            <a:spLocks noGrp="1"/>
          </p:cNvSpPr>
          <p:nvPr>
            <p:ph type="sldNum" sz="quarter" idx="5"/>
          </p:nvPr>
        </p:nvSpPr>
        <p:spPr/>
        <p:txBody>
          <a:bodyPr/>
          <a:lstStyle/>
          <a:p>
            <a:fld id="{9ED3B080-607D-BA44-AA05-45908AF1D453}" type="slidenum">
              <a:rPr lang="en-US" smtClean="0"/>
              <a:t>8</a:t>
            </a:fld>
            <a:endParaRPr lang="en-US"/>
          </a:p>
        </p:txBody>
      </p:sp>
    </p:spTree>
    <p:extLst>
      <p:ext uri="{BB962C8B-B14F-4D97-AF65-F5344CB8AC3E}">
        <p14:creationId xmlns:p14="http://schemas.microsoft.com/office/powerpoint/2010/main" val="2258044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12121"/>
                </a:solidFill>
                <a:effectLst/>
                <a:latin typeface="Cambria" panose="02040503050406030204" pitchFamily="18" charset="0"/>
              </a:rPr>
              <a:t>I looked at retrospective observational study using the Symphony Health Solution Integrated </a:t>
            </a:r>
            <a:r>
              <a:rPr lang="en-US" b="0" i="0" dirty="0" err="1">
                <a:solidFill>
                  <a:srgbClr val="212121"/>
                </a:solidFill>
                <a:effectLst/>
                <a:latin typeface="Cambria" panose="02040503050406030204" pitchFamily="18" charset="0"/>
              </a:rPr>
              <a:t>Dataverse</a:t>
            </a:r>
            <a:r>
              <a:rPr lang="en-US" b="0" i="0" dirty="0">
                <a:solidFill>
                  <a:srgbClr val="212121"/>
                </a:solidFill>
                <a:effectLst/>
                <a:latin typeface="Cambria" panose="02040503050406030204" pitchFamily="18" charset="0"/>
              </a:rPr>
              <a:t> database. It looked </a:t>
            </a:r>
            <a:r>
              <a:rPr lang="en-US" b="0" i="0" dirty="0" err="1">
                <a:solidFill>
                  <a:srgbClr val="212121"/>
                </a:solidFill>
                <a:effectLst/>
                <a:latin typeface="Cambria" panose="02040503050406030204" pitchFamily="18" charset="0"/>
              </a:rPr>
              <a:t>atover</a:t>
            </a:r>
            <a:r>
              <a:rPr lang="en-US" b="0" i="0" dirty="0">
                <a:solidFill>
                  <a:srgbClr val="212121"/>
                </a:solidFill>
                <a:effectLst/>
                <a:latin typeface="Cambria" panose="02040503050406030204" pitchFamily="18" charset="0"/>
              </a:rPr>
              <a:t> 200,000 Patients ≥ 18 years of age who had a diagnosis of HIV-1 and were treated with ART from 2017-2019.</a:t>
            </a:r>
          </a:p>
          <a:p>
            <a:endParaRPr lang="en-US" b="0" i="0" dirty="0">
              <a:solidFill>
                <a:srgbClr val="212121"/>
              </a:solidFill>
              <a:effectLst/>
              <a:latin typeface="Cambria" panose="02040503050406030204" pitchFamily="18" charset="0"/>
            </a:endParaRPr>
          </a:p>
          <a:p>
            <a:r>
              <a:rPr lang="en-US" b="0" i="0" dirty="0">
                <a:solidFill>
                  <a:srgbClr val="212121"/>
                </a:solidFill>
                <a:effectLst/>
                <a:latin typeface="Cambria" panose="02040503050406030204" pitchFamily="18" charset="0"/>
              </a:rPr>
              <a:t> It found that the national average for adherence was 74% with the south having the lowest at 73%. Louisiana in particular only had a compliance of 70%</a:t>
            </a:r>
            <a:endParaRPr lang="en-US" dirty="0"/>
          </a:p>
        </p:txBody>
      </p:sp>
      <p:sp>
        <p:nvSpPr>
          <p:cNvPr id="4" name="Slide Number Placeholder 3"/>
          <p:cNvSpPr>
            <a:spLocks noGrp="1"/>
          </p:cNvSpPr>
          <p:nvPr>
            <p:ph type="sldNum" sz="quarter" idx="5"/>
          </p:nvPr>
        </p:nvSpPr>
        <p:spPr/>
        <p:txBody>
          <a:bodyPr/>
          <a:lstStyle/>
          <a:p>
            <a:fld id="{9ED3B080-607D-BA44-AA05-45908AF1D453}" type="slidenum">
              <a:rPr lang="en-US" smtClean="0"/>
              <a:t>9</a:t>
            </a:fld>
            <a:endParaRPr lang="en-US"/>
          </a:p>
        </p:txBody>
      </p:sp>
    </p:spTree>
    <p:extLst>
      <p:ext uri="{BB962C8B-B14F-4D97-AF65-F5344CB8AC3E}">
        <p14:creationId xmlns:p14="http://schemas.microsoft.com/office/powerpoint/2010/main" val="327008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DBE0A-7EC9-4756-99F7-0C6DC8873E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4EEB45F-2861-1630-2EA0-28561844BA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95D7F6-9FF3-CAFA-3839-84FB44E9BE41}"/>
              </a:ext>
            </a:extLst>
          </p:cNvPr>
          <p:cNvSpPr>
            <a:spLocks noGrp="1"/>
          </p:cNvSpPr>
          <p:nvPr>
            <p:ph type="dt" sz="half" idx="10"/>
          </p:nvPr>
        </p:nvSpPr>
        <p:spPr/>
        <p:txBody>
          <a:bodyPr/>
          <a:lstStyle/>
          <a:p>
            <a:fld id="{17D17A02-2E78-6A49-B50D-1C3AEA539E8B}" type="datetimeFigureOut">
              <a:rPr lang="en-US" smtClean="0"/>
              <a:t>3/6/24</a:t>
            </a:fld>
            <a:endParaRPr lang="en-US"/>
          </a:p>
        </p:txBody>
      </p:sp>
      <p:sp>
        <p:nvSpPr>
          <p:cNvPr id="5" name="Footer Placeholder 4">
            <a:extLst>
              <a:ext uri="{FF2B5EF4-FFF2-40B4-BE49-F238E27FC236}">
                <a16:creationId xmlns:a16="http://schemas.microsoft.com/office/drawing/2014/main" id="{D0DADAA7-344C-AACE-21F7-ED964CFD10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559737-1462-4532-653B-CFE98C3A6E0E}"/>
              </a:ext>
            </a:extLst>
          </p:cNvPr>
          <p:cNvSpPr>
            <a:spLocks noGrp="1"/>
          </p:cNvSpPr>
          <p:nvPr>
            <p:ph type="sldNum" sz="quarter" idx="12"/>
          </p:nvPr>
        </p:nvSpPr>
        <p:spPr/>
        <p:txBody>
          <a:bodyPr/>
          <a:lstStyle/>
          <a:p>
            <a:fld id="{3470D356-79F7-E747-8C1B-34D44F283CED}" type="slidenum">
              <a:rPr lang="en-US" smtClean="0"/>
              <a:t>‹#›</a:t>
            </a:fld>
            <a:endParaRPr lang="en-US"/>
          </a:p>
        </p:txBody>
      </p:sp>
    </p:spTree>
    <p:extLst>
      <p:ext uri="{BB962C8B-B14F-4D97-AF65-F5344CB8AC3E}">
        <p14:creationId xmlns:p14="http://schemas.microsoft.com/office/powerpoint/2010/main" val="1324217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DF403-E3A9-918E-5B79-F2CC1F01DC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21492CF-63AF-4911-820B-549DA54CCF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99588D-D680-ACBF-36AE-01EDFD8183B2}"/>
              </a:ext>
            </a:extLst>
          </p:cNvPr>
          <p:cNvSpPr>
            <a:spLocks noGrp="1"/>
          </p:cNvSpPr>
          <p:nvPr>
            <p:ph type="dt" sz="half" idx="10"/>
          </p:nvPr>
        </p:nvSpPr>
        <p:spPr/>
        <p:txBody>
          <a:bodyPr/>
          <a:lstStyle/>
          <a:p>
            <a:fld id="{17D17A02-2E78-6A49-B50D-1C3AEA539E8B}" type="datetimeFigureOut">
              <a:rPr lang="en-US" smtClean="0"/>
              <a:t>3/6/24</a:t>
            </a:fld>
            <a:endParaRPr lang="en-US"/>
          </a:p>
        </p:txBody>
      </p:sp>
      <p:sp>
        <p:nvSpPr>
          <p:cNvPr id="5" name="Footer Placeholder 4">
            <a:extLst>
              <a:ext uri="{FF2B5EF4-FFF2-40B4-BE49-F238E27FC236}">
                <a16:creationId xmlns:a16="http://schemas.microsoft.com/office/drawing/2014/main" id="{CB4BDBB5-86B3-8D8A-E0B0-8D081C3819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E84808-E5E3-1320-A66B-F5554DB1C4EB}"/>
              </a:ext>
            </a:extLst>
          </p:cNvPr>
          <p:cNvSpPr>
            <a:spLocks noGrp="1"/>
          </p:cNvSpPr>
          <p:nvPr>
            <p:ph type="sldNum" sz="quarter" idx="12"/>
          </p:nvPr>
        </p:nvSpPr>
        <p:spPr/>
        <p:txBody>
          <a:bodyPr/>
          <a:lstStyle/>
          <a:p>
            <a:fld id="{3470D356-79F7-E747-8C1B-34D44F283CED}" type="slidenum">
              <a:rPr lang="en-US" smtClean="0"/>
              <a:t>‹#›</a:t>
            </a:fld>
            <a:endParaRPr lang="en-US"/>
          </a:p>
        </p:txBody>
      </p:sp>
    </p:spTree>
    <p:extLst>
      <p:ext uri="{BB962C8B-B14F-4D97-AF65-F5344CB8AC3E}">
        <p14:creationId xmlns:p14="http://schemas.microsoft.com/office/powerpoint/2010/main" val="1011191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10A811-087B-7C54-7028-A1BB69AEA6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599C62C-5681-ECE1-4969-ECE85DA6446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4FEF81-6399-57DD-B690-A1B62662205A}"/>
              </a:ext>
            </a:extLst>
          </p:cNvPr>
          <p:cNvSpPr>
            <a:spLocks noGrp="1"/>
          </p:cNvSpPr>
          <p:nvPr>
            <p:ph type="dt" sz="half" idx="10"/>
          </p:nvPr>
        </p:nvSpPr>
        <p:spPr/>
        <p:txBody>
          <a:bodyPr/>
          <a:lstStyle/>
          <a:p>
            <a:fld id="{17D17A02-2E78-6A49-B50D-1C3AEA539E8B}" type="datetimeFigureOut">
              <a:rPr lang="en-US" smtClean="0"/>
              <a:t>3/6/24</a:t>
            </a:fld>
            <a:endParaRPr lang="en-US"/>
          </a:p>
        </p:txBody>
      </p:sp>
      <p:sp>
        <p:nvSpPr>
          <p:cNvPr id="5" name="Footer Placeholder 4">
            <a:extLst>
              <a:ext uri="{FF2B5EF4-FFF2-40B4-BE49-F238E27FC236}">
                <a16:creationId xmlns:a16="http://schemas.microsoft.com/office/drawing/2014/main" id="{779BE9A2-CE02-FE1F-4051-D070E3EE55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603F15-7256-296F-2837-D22097EC5379}"/>
              </a:ext>
            </a:extLst>
          </p:cNvPr>
          <p:cNvSpPr>
            <a:spLocks noGrp="1"/>
          </p:cNvSpPr>
          <p:nvPr>
            <p:ph type="sldNum" sz="quarter" idx="12"/>
          </p:nvPr>
        </p:nvSpPr>
        <p:spPr/>
        <p:txBody>
          <a:bodyPr/>
          <a:lstStyle/>
          <a:p>
            <a:fld id="{3470D356-79F7-E747-8C1B-34D44F283CED}" type="slidenum">
              <a:rPr lang="en-US" smtClean="0"/>
              <a:t>‹#›</a:t>
            </a:fld>
            <a:endParaRPr lang="en-US"/>
          </a:p>
        </p:txBody>
      </p:sp>
    </p:spTree>
    <p:extLst>
      <p:ext uri="{BB962C8B-B14F-4D97-AF65-F5344CB8AC3E}">
        <p14:creationId xmlns:p14="http://schemas.microsoft.com/office/powerpoint/2010/main" val="2181928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78F5E-091F-8092-5B6C-15500DE024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D8C51A-8E60-5C73-FAB1-EF488A4880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58BFDF-3DBC-DC83-87CE-171FE9E4C50E}"/>
              </a:ext>
            </a:extLst>
          </p:cNvPr>
          <p:cNvSpPr>
            <a:spLocks noGrp="1"/>
          </p:cNvSpPr>
          <p:nvPr>
            <p:ph type="dt" sz="half" idx="10"/>
          </p:nvPr>
        </p:nvSpPr>
        <p:spPr/>
        <p:txBody>
          <a:bodyPr/>
          <a:lstStyle/>
          <a:p>
            <a:fld id="{17D17A02-2E78-6A49-B50D-1C3AEA539E8B}" type="datetimeFigureOut">
              <a:rPr lang="en-US" smtClean="0"/>
              <a:t>3/6/24</a:t>
            </a:fld>
            <a:endParaRPr lang="en-US"/>
          </a:p>
        </p:txBody>
      </p:sp>
      <p:sp>
        <p:nvSpPr>
          <p:cNvPr id="5" name="Footer Placeholder 4">
            <a:extLst>
              <a:ext uri="{FF2B5EF4-FFF2-40B4-BE49-F238E27FC236}">
                <a16:creationId xmlns:a16="http://schemas.microsoft.com/office/drawing/2014/main" id="{5456A972-FF69-5973-6F86-AB8B4A9496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AB5C0C-CC61-877F-81F5-D737CB51F756}"/>
              </a:ext>
            </a:extLst>
          </p:cNvPr>
          <p:cNvSpPr>
            <a:spLocks noGrp="1"/>
          </p:cNvSpPr>
          <p:nvPr>
            <p:ph type="sldNum" sz="quarter" idx="12"/>
          </p:nvPr>
        </p:nvSpPr>
        <p:spPr/>
        <p:txBody>
          <a:bodyPr/>
          <a:lstStyle/>
          <a:p>
            <a:fld id="{3470D356-79F7-E747-8C1B-34D44F283CED}" type="slidenum">
              <a:rPr lang="en-US" smtClean="0"/>
              <a:t>‹#›</a:t>
            </a:fld>
            <a:endParaRPr lang="en-US"/>
          </a:p>
        </p:txBody>
      </p:sp>
    </p:spTree>
    <p:extLst>
      <p:ext uri="{BB962C8B-B14F-4D97-AF65-F5344CB8AC3E}">
        <p14:creationId xmlns:p14="http://schemas.microsoft.com/office/powerpoint/2010/main" val="474930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41853-4CE8-ED82-A2D7-67FB055371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0EBDD1-633A-C4A0-1B06-097C5EB9F8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9F4FD4-0ED7-DAE8-C53A-7FE2C78D9519}"/>
              </a:ext>
            </a:extLst>
          </p:cNvPr>
          <p:cNvSpPr>
            <a:spLocks noGrp="1"/>
          </p:cNvSpPr>
          <p:nvPr>
            <p:ph type="dt" sz="half" idx="10"/>
          </p:nvPr>
        </p:nvSpPr>
        <p:spPr/>
        <p:txBody>
          <a:bodyPr/>
          <a:lstStyle/>
          <a:p>
            <a:fld id="{17D17A02-2E78-6A49-B50D-1C3AEA539E8B}" type="datetimeFigureOut">
              <a:rPr lang="en-US" smtClean="0"/>
              <a:t>3/6/24</a:t>
            </a:fld>
            <a:endParaRPr lang="en-US"/>
          </a:p>
        </p:txBody>
      </p:sp>
      <p:sp>
        <p:nvSpPr>
          <p:cNvPr id="5" name="Footer Placeholder 4">
            <a:extLst>
              <a:ext uri="{FF2B5EF4-FFF2-40B4-BE49-F238E27FC236}">
                <a16:creationId xmlns:a16="http://schemas.microsoft.com/office/drawing/2014/main" id="{24D1975F-FB53-E85A-DAB5-A8AE683C6E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4F4A40-EE12-E3EF-9FF7-5DF166408CBF}"/>
              </a:ext>
            </a:extLst>
          </p:cNvPr>
          <p:cNvSpPr>
            <a:spLocks noGrp="1"/>
          </p:cNvSpPr>
          <p:nvPr>
            <p:ph type="sldNum" sz="quarter" idx="12"/>
          </p:nvPr>
        </p:nvSpPr>
        <p:spPr/>
        <p:txBody>
          <a:bodyPr/>
          <a:lstStyle/>
          <a:p>
            <a:fld id="{3470D356-79F7-E747-8C1B-34D44F283CED}" type="slidenum">
              <a:rPr lang="en-US" smtClean="0"/>
              <a:t>‹#›</a:t>
            </a:fld>
            <a:endParaRPr lang="en-US"/>
          </a:p>
        </p:txBody>
      </p:sp>
    </p:spTree>
    <p:extLst>
      <p:ext uri="{BB962C8B-B14F-4D97-AF65-F5344CB8AC3E}">
        <p14:creationId xmlns:p14="http://schemas.microsoft.com/office/powerpoint/2010/main" val="764798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9A4D5-2DEB-F1E4-1D2C-0D4FF1FD47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DEA0A6-1A21-995A-4D8B-343EB09F48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A3C078-0334-7BA1-361C-B473BD26B1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04E70CA-6F3B-A32D-F8BF-EADBB5672514}"/>
              </a:ext>
            </a:extLst>
          </p:cNvPr>
          <p:cNvSpPr>
            <a:spLocks noGrp="1"/>
          </p:cNvSpPr>
          <p:nvPr>
            <p:ph type="dt" sz="half" idx="10"/>
          </p:nvPr>
        </p:nvSpPr>
        <p:spPr/>
        <p:txBody>
          <a:bodyPr/>
          <a:lstStyle/>
          <a:p>
            <a:fld id="{17D17A02-2E78-6A49-B50D-1C3AEA539E8B}" type="datetimeFigureOut">
              <a:rPr lang="en-US" smtClean="0"/>
              <a:t>3/6/24</a:t>
            </a:fld>
            <a:endParaRPr lang="en-US"/>
          </a:p>
        </p:txBody>
      </p:sp>
      <p:sp>
        <p:nvSpPr>
          <p:cNvPr id="6" name="Footer Placeholder 5">
            <a:extLst>
              <a:ext uri="{FF2B5EF4-FFF2-40B4-BE49-F238E27FC236}">
                <a16:creationId xmlns:a16="http://schemas.microsoft.com/office/drawing/2014/main" id="{D815FA2D-CD6F-91E8-D965-A4A469B039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839DBC-594B-E545-0F0E-00841E729580}"/>
              </a:ext>
            </a:extLst>
          </p:cNvPr>
          <p:cNvSpPr>
            <a:spLocks noGrp="1"/>
          </p:cNvSpPr>
          <p:nvPr>
            <p:ph type="sldNum" sz="quarter" idx="12"/>
          </p:nvPr>
        </p:nvSpPr>
        <p:spPr/>
        <p:txBody>
          <a:bodyPr/>
          <a:lstStyle/>
          <a:p>
            <a:fld id="{3470D356-79F7-E747-8C1B-34D44F283CED}" type="slidenum">
              <a:rPr lang="en-US" smtClean="0"/>
              <a:t>‹#›</a:t>
            </a:fld>
            <a:endParaRPr lang="en-US"/>
          </a:p>
        </p:txBody>
      </p:sp>
    </p:spTree>
    <p:extLst>
      <p:ext uri="{BB962C8B-B14F-4D97-AF65-F5344CB8AC3E}">
        <p14:creationId xmlns:p14="http://schemas.microsoft.com/office/powerpoint/2010/main" val="734402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B5C19-1A82-D35F-8A29-3723A7F1130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E83D64-7D33-1079-4634-5B31B0FDCA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22A131-C1EA-961D-47B5-1C9EA7C5721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8B8AEC-9E4A-65BF-CB99-DE7A0C1DEB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6D21F2-A458-371B-5AB7-FEE8D02F72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1BFF67-C716-2714-784D-6485202371BE}"/>
              </a:ext>
            </a:extLst>
          </p:cNvPr>
          <p:cNvSpPr>
            <a:spLocks noGrp="1"/>
          </p:cNvSpPr>
          <p:nvPr>
            <p:ph type="dt" sz="half" idx="10"/>
          </p:nvPr>
        </p:nvSpPr>
        <p:spPr/>
        <p:txBody>
          <a:bodyPr/>
          <a:lstStyle/>
          <a:p>
            <a:fld id="{17D17A02-2E78-6A49-B50D-1C3AEA539E8B}" type="datetimeFigureOut">
              <a:rPr lang="en-US" smtClean="0"/>
              <a:t>3/6/24</a:t>
            </a:fld>
            <a:endParaRPr lang="en-US"/>
          </a:p>
        </p:txBody>
      </p:sp>
      <p:sp>
        <p:nvSpPr>
          <p:cNvPr id="8" name="Footer Placeholder 7">
            <a:extLst>
              <a:ext uri="{FF2B5EF4-FFF2-40B4-BE49-F238E27FC236}">
                <a16:creationId xmlns:a16="http://schemas.microsoft.com/office/drawing/2014/main" id="{BF63B8AC-3E1B-A359-E125-108A58FB101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0829AF0-9204-A503-C7FC-92349188FA2E}"/>
              </a:ext>
            </a:extLst>
          </p:cNvPr>
          <p:cNvSpPr>
            <a:spLocks noGrp="1"/>
          </p:cNvSpPr>
          <p:nvPr>
            <p:ph type="sldNum" sz="quarter" idx="12"/>
          </p:nvPr>
        </p:nvSpPr>
        <p:spPr/>
        <p:txBody>
          <a:bodyPr/>
          <a:lstStyle/>
          <a:p>
            <a:fld id="{3470D356-79F7-E747-8C1B-34D44F283CED}" type="slidenum">
              <a:rPr lang="en-US" smtClean="0"/>
              <a:t>‹#›</a:t>
            </a:fld>
            <a:endParaRPr lang="en-US"/>
          </a:p>
        </p:txBody>
      </p:sp>
    </p:spTree>
    <p:extLst>
      <p:ext uri="{BB962C8B-B14F-4D97-AF65-F5344CB8AC3E}">
        <p14:creationId xmlns:p14="http://schemas.microsoft.com/office/powerpoint/2010/main" val="2670802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039CA-EA35-233E-B7FF-913949E4547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6815B32-5B53-82AE-D282-6E18CDA1B3CB}"/>
              </a:ext>
            </a:extLst>
          </p:cNvPr>
          <p:cNvSpPr>
            <a:spLocks noGrp="1"/>
          </p:cNvSpPr>
          <p:nvPr>
            <p:ph type="dt" sz="half" idx="10"/>
          </p:nvPr>
        </p:nvSpPr>
        <p:spPr/>
        <p:txBody>
          <a:bodyPr/>
          <a:lstStyle/>
          <a:p>
            <a:fld id="{17D17A02-2E78-6A49-B50D-1C3AEA539E8B}" type="datetimeFigureOut">
              <a:rPr lang="en-US" smtClean="0"/>
              <a:t>3/6/24</a:t>
            </a:fld>
            <a:endParaRPr lang="en-US"/>
          </a:p>
        </p:txBody>
      </p:sp>
      <p:sp>
        <p:nvSpPr>
          <p:cNvPr id="4" name="Footer Placeholder 3">
            <a:extLst>
              <a:ext uri="{FF2B5EF4-FFF2-40B4-BE49-F238E27FC236}">
                <a16:creationId xmlns:a16="http://schemas.microsoft.com/office/drawing/2014/main" id="{2B746F25-629A-FB80-BFE6-8024B2A9D4E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D962FBB-0291-C064-9021-4963287D83A5}"/>
              </a:ext>
            </a:extLst>
          </p:cNvPr>
          <p:cNvSpPr>
            <a:spLocks noGrp="1"/>
          </p:cNvSpPr>
          <p:nvPr>
            <p:ph type="sldNum" sz="quarter" idx="12"/>
          </p:nvPr>
        </p:nvSpPr>
        <p:spPr/>
        <p:txBody>
          <a:bodyPr/>
          <a:lstStyle/>
          <a:p>
            <a:fld id="{3470D356-79F7-E747-8C1B-34D44F283CED}" type="slidenum">
              <a:rPr lang="en-US" smtClean="0"/>
              <a:t>‹#›</a:t>
            </a:fld>
            <a:endParaRPr lang="en-US"/>
          </a:p>
        </p:txBody>
      </p:sp>
    </p:spTree>
    <p:extLst>
      <p:ext uri="{BB962C8B-B14F-4D97-AF65-F5344CB8AC3E}">
        <p14:creationId xmlns:p14="http://schemas.microsoft.com/office/powerpoint/2010/main" val="891599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29E7E9-CC37-2C22-CFD2-D9B699DB8268}"/>
              </a:ext>
            </a:extLst>
          </p:cNvPr>
          <p:cNvSpPr>
            <a:spLocks noGrp="1"/>
          </p:cNvSpPr>
          <p:nvPr>
            <p:ph type="dt" sz="half" idx="10"/>
          </p:nvPr>
        </p:nvSpPr>
        <p:spPr/>
        <p:txBody>
          <a:bodyPr/>
          <a:lstStyle/>
          <a:p>
            <a:fld id="{17D17A02-2E78-6A49-B50D-1C3AEA539E8B}" type="datetimeFigureOut">
              <a:rPr lang="en-US" smtClean="0"/>
              <a:t>3/6/24</a:t>
            </a:fld>
            <a:endParaRPr lang="en-US"/>
          </a:p>
        </p:txBody>
      </p:sp>
      <p:sp>
        <p:nvSpPr>
          <p:cNvPr id="3" name="Footer Placeholder 2">
            <a:extLst>
              <a:ext uri="{FF2B5EF4-FFF2-40B4-BE49-F238E27FC236}">
                <a16:creationId xmlns:a16="http://schemas.microsoft.com/office/drawing/2014/main" id="{9B3386F2-176D-764B-C990-6C5DABCAD3B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7BA9E57-CD15-7507-966D-8EF2C8C8EF9D}"/>
              </a:ext>
            </a:extLst>
          </p:cNvPr>
          <p:cNvSpPr>
            <a:spLocks noGrp="1"/>
          </p:cNvSpPr>
          <p:nvPr>
            <p:ph type="sldNum" sz="quarter" idx="12"/>
          </p:nvPr>
        </p:nvSpPr>
        <p:spPr/>
        <p:txBody>
          <a:bodyPr/>
          <a:lstStyle/>
          <a:p>
            <a:fld id="{3470D356-79F7-E747-8C1B-34D44F283CED}" type="slidenum">
              <a:rPr lang="en-US" smtClean="0"/>
              <a:t>‹#›</a:t>
            </a:fld>
            <a:endParaRPr lang="en-US"/>
          </a:p>
        </p:txBody>
      </p:sp>
    </p:spTree>
    <p:extLst>
      <p:ext uri="{BB962C8B-B14F-4D97-AF65-F5344CB8AC3E}">
        <p14:creationId xmlns:p14="http://schemas.microsoft.com/office/powerpoint/2010/main" val="2631420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2D396-2250-C7DC-36E5-C3D00A06E6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870229-C14D-AA6B-0C40-948FA0CCB2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418E7D-62DF-049D-7D2B-1F2166B64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32E933-F5F5-0984-21BA-D840A19D3FB6}"/>
              </a:ext>
            </a:extLst>
          </p:cNvPr>
          <p:cNvSpPr>
            <a:spLocks noGrp="1"/>
          </p:cNvSpPr>
          <p:nvPr>
            <p:ph type="dt" sz="half" idx="10"/>
          </p:nvPr>
        </p:nvSpPr>
        <p:spPr/>
        <p:txBody>
          <a:bodyPr/>
          <a:lstStyle/>
          <a:p>
            <a:fld id="{17D17A02-2E78-6A49-B50D-1C3AEA539E8B}" type="datetimeFigureOut">
              <a:rPr lang="en-US" smtClean="0"/>
              <a:t>3/6/24</a:t>
            </a:fld>
            <a:endParaRPr lang="en-US"/>
          </a:p>
        </p:txBody>
      </p:sp>
      <p:sp>
        <p:nvSpPr>
          <p:cNvPr id="6" name="Footer Placeholder 5">
            <a:extLst>
              <a:ext uri="{FF2B5EF4-FFF2-40B4-BE49-F238E27FC236}">
                <a16:creationId xmlns:a16="http://schemas.microsoft.com/office/drawing/2014/main" id="{C59774E6-99B8-3FDF-0982-44370D6636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1B64A4-51E5-BBF2-EE17-D18B8C63C401}"/>
              </a:ext>
            </a:extLst>
          </p:cNvPr>
          <p:cNvSpPr>
            <a:spLocks noGrp="1"/>
          </p:cNvSpPr>
          <p:nvPr>
            <p:ph type="sldNum" sz="quarter" idx="12"/>
          </p:nvPr>
        </p:nvSpPr>
        <p:spPr/>
        <p:txBody>
          <a:bodyPr/>
          <a:lstStyle/>
          <a:p>
            <a:fld id="{3470D356-79F7-E747-8C1B-34D44F283CED}" type="slidenum">
              <a:rPr lang="en-US" smtClean="0"/>
              <a:t>‹#›</a:t>
            </a:fld>
            <a:endParaRPr lang="en-US"/>
          </a:p>
        </p:txBody>
      </p:sp>
    </p:spTree>
    <p:extLst>
      <p:ext uri="{BB962C8B-B14F-4D97-AF65-F5344CB8AC3E}">
        <p14:creationId xmlns:p14="http://schemas.microsoft.com/office/powerpoint/2010/main" val="906221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3BA06-3E94-191B-C206-653BC3FBBC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65A3C96-6004-6517-2FDF-7773CF88B1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B79D3F-4E30-A60F-AD59-E8AF933D86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987D53-BEBF-FA0A-1BDA-CEE1AFBAB387}"/>
              </a:ext>
            </a:extLst>
          </p:cNvPr>
          <p:cNvSpPr>
            <a:spLocks noGrp="1"/>
          </p:cNvSpPr>
          <p:nvPr>
            <p:ph type="dt" sz="half" idx="10"/>
          </p:nvPr>
        </p:nvSpPr>
        <p:spPr/>
        <p:txBody>
          <a:bodyPr/>
          <a:lstStyle/>
          <a:p>
            <a:fld id="{17D17A02-2E78-6A49-B50D-1C3AEA539E8B}" type="datetimeFigureOut">
              <a:rPr lang="en-US" smtClean="0"/>
              <a:t>3/6/24</a:t>
            </a:fld>
            <a:endParaRPr lang="en-US"/>
          </a:p>
        </p:txBody>
      </p:sp>
      <p:sp>
        <p:nvSpPr>
          <p:cNvPr id="6" name="Footer Placeholder 5">
            <a:extLst>
              <a:ext uri="{FF2B5EF4-FFF2-40B4-BE49-F238E27FC236}">
                <a16:creationId xmlns:a16="http://schemas.microsoft.com/office/drawing/2014/main" id="{20C66B34-5C23-336C-DDCD-D3D1B0B3E5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1DE732-67EA-673B-33B7-71C65CDAF7A3}"/>
              </a:ext>
            </a:extLst>
          </p:cNvPr>
          <p:cNvSpPr>
            <a:spLocks noGrp="1"/>
          </p:cNvSpPr>
          <p:nvPr>
            <p:ph type="sldNum" sz="quarter" idx="12"/>
          </p:nvPr>
        </p:nvSpPr>
        <p:spPr/>
        <p:txBody>
          <a:bodyPr/>
          <a:lstStyle/>
          <a:p>
            <a:fld id="{3470D356-79F7-E747-8C1B-34D44F283CED}" type="slidenum">
              <a:rPr lang="en-US" smtClean="0"/>
              <a:t>‹#›</a:t>
            </a:fld>
            <a:endParaRPr lang="en-US"/>
          </a:p>
        </p:txBody>
      </p:sp>
    </p:spTree>
    <p:extLst>
      <p:ext uri="{BB962C8B-B14F-4D97-AF65-F5344CB8AC3E}">
        <p14:creationId xmlns:p14="http://schemas.microsoft.com/office/powerpoint/2010/main" val="1779804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F8D743-90BF-48F8-0640-B1E15EC19C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CF4350-58A3-E1E2-341C-9788D95D1D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F96B82-8759-6658-F32B-DFF8176F23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17A02-2E78-6A49-B50D-1C3AEA539E8B}" type="datetimeFigureOut">
              <a:rPr lang="en-US" smtClean="0"/>
              <a:t>3/6/24</a:t>
            </a:fld>
            <a:endParaRPr lang="en-US"/>
          </a:p>
        </p:txBody>
      </p:sp>
      <p:sp>
        <p:nvSpPr>
          <p:cNvPr id="5" name="Footer Placeholder 4">
            <a:extLst>
              <a:ext uri="{FF2B5EF4-FFF2-40B4-BE49-F238E27FC236}">
                <a16:creationId xmlns:a16="http://schemas.microsoft.com/office/drawing/2014/main" id="{EF906A7A-30AA-3261-0137-B425763D3A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12486BA-2EF6-B421-BA90-B7B24B4E2F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70D356-79F7-E747-8C1B-34D44F283CED}" type="slidenum">
              <a:rPr lang="en-US" smtClean="0"/>
              <a:t>‹#›</a:t>
            </a:fld>
            <a:endParaRPr lang="en-US"/>
          </a:p>
        </p:txBody>
      </p:sp>
    </p:spTree>
    <p:extLst>
      <p:ext uri="{BB962C8B-B14F-4D97-AF65-F5344CB8AC3E}">
        <p14:creationId xmlns:p14="http://schemas.microsoft.com/office/powerpoint/2010/main" val="448076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orldpopulationreview.com/state-rankings/hiv-statistics-by-state" TargetMode="External"/><Relationship Id="rId2" Type="http://schemas.openxmlformats.org/officeDocument/2006/relationships/hyperlink" Target="https://ldh.la.gov/assets/oph/HIVSTD/STDHIV_FactSheets/Louisiana-HI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agnified view of red and white virus cells">
            <a:extLst>
              <a:ext uri="{FF2B5EF4-FFF2-40B4-BE49-F238E27FC236}">
                <a16:creationId xmlns:a16="http://schemas.microsoft.com/office/drawing/2014/main" id="{B2A1386E-E96F-8798-F8A8-16255125F34D}"/>
              </a:ext>
            </a:extLst>
          </p:cNvPr>
          <p:cNvPicPr>
            <a:picLocks noChangeAspect="1"/>
          </p:cNvPicPr>
          <p:nvPr/>
        </p:nvPicPr>
        <p:blipFill rotWithShape="1">
          <a:blip r:embed="rId3">
            <a:alphaModFix amt="50000"/>
          </a:blip>
          <a:src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C1020E4B-2CD0-D2E8-575D-7CCCA774A5A7}"/>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HIV Trends in LA During and Post Pandemic</a:t>
            </a:r>
            <a:br>
              <a:rPr lang="en-US" dirty="0">
                <a:solidFill>
                  <a:srgbClr val="FFFFFF"/>
                </a:solidFill>
              </a:rPr>
            </a:br>
            <a:r>
              <a:rPr lang="en-US" dirty="0">
                <a:solidFill>
                  <a:srgbClr val="FFFFFF"/>
                </a:solidFill>
              </a:rPr>
              <a:t>How Can Louisiana Improve?</a:t>
            </a:r>
          </a:p>
        </p:txBody>
      </p:sp>
      <p:sp>
        <p:nvSpPr>
          <p:cNvPr id="3" name="Subtitle 2">
            <a:extLst>
              <a:ext uri="{FF2B5EF4-FFF2-40B4-BE49-F238E27FC236}">
                <a16:creationId xmlns:a16="http://schemas.microsoft.com/office/drawing/2014/main" id="{F0604DDD-5616-DE47-E857-53784FFC317A}"/>
              </a:ext>
            </a:extLst>
          </p:cNvPr>
          <p:cNvSpPr>
            <a:spLocks noGrp="1"/>
          </p:cNvSpPr>
          <p:nvPr>
            <p:ph type="subTitle" idx="1"/>
          </p:nvPr>
        </p:nvSpPr>
        <p:spPr>
          <a:xfrm>
            <a:off x="794085" y="4179695"/>
            <a:ext cx="11133201" cy="2433901"/>
          </a:xfrm>
        </p:spPr>
        <p:txBody>
          <a:bodyPr>
            <a:normAutofit/>
          </a:bodyPr>
          <a:lstStyle/>
          <a:p>
            <a:pPr marL="0" marR="0">
              <a:spcBef>
                <a:spcPts val="0"/>
              </a:spcBef>
              <a:spcAft>
                <a:spcPts val="800"/>
              </a:spcAft>
            </a:pPr>
            <a:r>
              <a:rPr lang="en-US" sz="3200" dirty="0">
                <a:solidFill>
                  <a:srgbClr val="FFFFFF"/>
                </a:solidFill>
                <a:effectLst/>
                <a:ea typeface="Calibri" panose="020F0502020204030204" pitchFamily="34" charset="0"/>
                <a:cs typeface="Arial" panose="020B0604020202020204" pitchFamily="34" charset="0"/>
              </a:rPr>
              <a:t>Eva Mace</a:t>
            </a:r>
          </a:p>
          <a:p>
            <a:pPr marL="0" marR="0">
              <a:spcBef>
                <a:spcPts val="0"/>
              </a:spcBef>
              <a:spcAft>
                <a:spcPts val="800"/>
              </a:spcAft>
            </a:pPr>
            <a:r>
              <a:rPr lang="en-US" sz="3200" dirty="0">
                <a:solidFill>
                  <a:srgbClr val="FFFFFF"/>
                </a:solidFill>
                <a:effectLst/>
                <a:ea typeface="Calibri" panose="020F0502020204030204" pitchFamily="34" charset="0"/>
                <a:cs typeface="Arial" panose="020B0604020202020204" pitchFamily="34" charset="0"/>
              </a:rPr>
              <a:t>Louisiana State University Health Sciences Center – New Orleans</a:t>
            </a:r>
          </a:p>
          <a:p>
            <a:pPr marL="0" marR="0">
              <a:spcBef>
                <a:spcPts val="0"/>
              </a:spcBef>
              <a:spcAft>
                <a:spcPts val="800"/>
              </a:spcAft>
            </a:pPr>
            <a:r>
              <a:rPr lang="en-US" sz="3200" dirty="0">
                <a:solidFill>
                  <a:srgbClr val="FFFFFF"/>
                </a:solidFill>
                <a:ea typeface="Calibri" panose="020F0502020204030204" pitchFamily="34" charset="0"/>
                <a:cs typeface="Arial" panose="020B0604020202020204" pitchFamily="34" charset="0"/>
              </a:rPr>
              <a:t>AmeriHealth Caritas Louisiana</a:t>
            </a:r>
            <a:endParaRPr lang="en-US" sz="3200" dirty="0">
              <a:solidFill>
                <a:srgbClr val="FFFFFF"/>
              </a:solidFill>
              <a:effectLst/>
              <a:ea typeface="Calibri" panose="020F0502020204030204" pitchFamily="34" charset="0"/>
              <a:cs typeface="Arial" panose="020B0604020202020204" pitchFamily="34" charset="0"/>
            </a:endParaRPr>
          </a:p>
          <a:p>
            <a:endParaRPr lang="en-US" sz="1700" dirty="0">
              <a:solidFill>
                <a:srgbClr val="FFFFFF"/>
              </a:solidFill>
            </a:endParaRPr>
          </a:p>
        </p:txBody>
      </p:sp>
    </p:spTree>
    <p:extLst>
      <p:ext uri="{BB962C8B-B14F-4D97-AF65-F5344CB8AC3E}">
        <p14:creationId xmlns:p14="http://schemas.microsoft.com/office/powerpoint/2010/main" val="33965157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aph of a company's company's company's company's company's company's company's company's company's company's company's company'&#10;&#10;Description automatically generated">
            <a:extLst>
              <a:ext uri="{FF2B5EF4-FFF2-40B4-BE49-F238E27FC236}">
                <a16:creationId xmlns:a16="http://schemas.microsoft.com/office/drawing/2014/main" id="{B78EF965-2978-74A4-078E-0475E62C39E0}"/>
              </a:ext>
            </a:extLst>
          </p:cNvPr>
          <p:cNvPicPr>
            <a:picLocks noGrp="1" noChangeAspect="1"/>
          </p:cNvPicPr>
          <p:nvPr>
            <p:ph idx="1"/>
          </p:nvPr>
        </p:nvPicPr>
        <p:blipFill>
          <a:blip r:embed="rId3"/>
          <a:stretch>
            <a:fillRect/>
          </a:stretch>
        </p:blipFill>
        <p:spPr>
          <a:xfrm>
            <a:off x="471319" y="211911"/>
            <a:ext cx="10903371" cy="6646089"/>
          </a:xfrm>
        </p:spPr>
      </p:pic>
    </p:spTree>
    <p:extLst>
      <p:ext uri="{BB962C8B-B14F-4D97-AF65-F5344CB8AC3E}">
        <p14:creationId xmlns:p14="http://schemas.microsoft.com/office/powerpoint/2010/main" val="295710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B33E6-281F-1E0F-E381-7EBEA270C4A2}"/>
              </a:ext>
            </a:extLst>
          </p:cNvPr>
          <p:cNvSpPr>
            <a:spLocks noGrp="1"/>
          </p:cNvSpPr>
          <p:nvPr>
            <p:ph type="title"/>
          </p:nvPr>
        </p:nvSpPr>
        <p:spPr>
          <a:xfrm>
            <a:off x="838199" y="234505"/>
            <a:ext cx="10515600" cy="1325563"/>
          </a:xfrm>
        </p:spPr>
        <p:txBody>
          <a:bodyPr>
            <a:normAutofit/>
          </a:bodyPr>
          <a:lstStyle/>
          <a:p>
            <a:pPr algn="ctr"/>
            <a:r>
              <a:rPr lang="en-US" sz="3200" dirty="0"/>
              <a:t>Number of Compliant vs Noncompliant PWH in 2021 (ACLA)</a:t>
            </a:r>
          </a:p>
        </p:txBody>
      </p:sp>
      <p:pic>
        <p:nvPicPr>
          <p:cNvPr id="12" name="Content Placeholder 4" descr="A graph with different colored bars&#10;&#10;Description automatically generated">
            <a:extLst>
              <a:ext uri="{FF2B5EF4-FFF2-40B4-BE49-F238E27FC236}">
                <a16:creationId xmlns:a16="http://schemas.microsoft.com/office/drawing/2014/main" id="{2128F868-6248-3844-DB70-8742890BDC18}"/>
              </a:ext>
            </a:extLst>
          </p:cNvPr>
          <p:cNvPicPr>
            <a:picLocks noChangeAspect="1"/>
          </p:cNvPicPr>
          <p:nvPr/>
        </p:nvPicPr>
        <p:blipFill>
          <a:blip r:embed="rId3"/>
          <a:stretch>
            <a:fillRect/>
          </a:stretch>
        </p:blipFill>
        <p:spPr>
          <a:xfrm>
            <a:off x="684890" y="1359243"/>
            <a:ext cx="10822217" cy="5264252"/>
          </a:xfrm>
          <a:prstGeom prst="rect">
            <a:avLst/>
          </a:prstGeom>
        </p:spPr>
      </p:pic>
    </p:spTree>
    <p:extLst>
      <p:ext uri="{BB962C8B-B14F-4D97-AF65-F5344CB8AC3E}">
        <p14:creationId xmlns:p14="http://schemas.microsoft.com/office/powerpoint/2010/main" val="2204114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E981E-3ED0-639A-A068-66E340B88AA1}"/>
              </a:ext>
            </a:extLst>
          </p:cNvPr>
          <p:cNvSpPr>
            <a:spLocks noGrp="1"/>
          </p:cNvSpPr>
          <p:nvPr>
            <p:ph type="title"/>
          </p:nvPr>
        </p:nvSpPr>
        <p:spPr/>
        <p:txBody>
          <a:bodyPr>
            <a:normAutofit/>
          </a:bodyPr>
          <a:lstStyle/>
          <a:p>
            <a:pPr algn="ctr"/>
            <a:r>
              <a:rPr lang="en-US" sz="3200" dirty="0"/>
              <a:t>Number of Compliant vs Noncompliant PWH in 2022 (ACLA)</a:t>
            </a:r>
          </a:p>
        </p:txBody>
      </p:sp>
      <p:pic>
        <p:nvPicPr>
          <p:cNvPr id="9" name="Content Placeholder 8" descr="A graph with different colored bars&#10;&#10;Description automatically generated">
            <a:extLst>
              <a:ext uri="{FF2B5EF4-FFF2-40B4-BE49-F238E27FC236}">
                <a16:creationId xmlns:a16="http://schemas.microsoft.com/office/drawing/2014/main" id="{75E1A278-607F-7810-8A74-0B05F1387A30}"/>
              </a:ext>
            </a:extLst>
          </p:cNvPr>
          <p:cNvPicPr>
            <a:picLocks noGrp="1" noChangeAspect="1"/>
          </p:cNvPicPr>
          <p:nvPr>
            <p:ph idx="1"/>
          </p:nvPr>
        </p:nvPicPr>
        <p:blipFill>
          <a:blip r:embed="rId3"/>
          <a:stretch>
            <a:fillRect/>
          </a:stretch>
        </p:blipFill>
        <p:spPr>
          <a:xfrm>
            <a:off x="171949" y="1690688"/>
            <a:ext cx="11848101" cy="4561620"/>
          </a:xfrm>
        </p:spPr>
      </p:pic>
    </p:spTree>
    <p:extLst>
      <p:ext uri="{BB962C8B-B14F-4D97-AF65-F5344CB8AC3E}">
        <p14:creationId xmlns:p14="http://schemas.microsoft.com/office/powerpoint/2010/main" val="2907491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17D00-B8E7-A4F5-7124-46200F459EEB}"/>
              </a:ext>
            </a:extLst>
          </p:cNvPr>
          <p:cNvSpPr>
            <a:spLocks noGrp="1"/>
          </p:cNvSpPr>
          <p:nvPr>
            <p:ph type="title"/>
          </p:nvPr>
        </p:nvSpPr>
        <p:spPr/>
        <p:txBody>
          <a:bodyPr>
            <a:normAutofit/>
          </a:bodyPr>
          <a:lstStyle/>
          <a:p>
            <a:pPr algn="ctr"/>
            <a:r>
              <a:rPr lang="en-US" sz="3200" dirty="0"/>
              <a:t>Number of Compliant vs Noncompliant PWH in 2023 (ACLA)</a:t>
            </a:r>
          </a:p>
        </p:txBody>
      </p:sp>
      <p:pic>
        <p:nvPicPr>
          <p:cNvPr id="9" name="Content Placeholder 8" descr="A graph with different colored bars&#10;&#10;Description automatically generated">
            <a:extLst>
              <a:ext uri="{FF2B5EF4-FFF2-40B4-BE49-F238E27FC236}">
                <a16:creationId xmlns:a16="http://schemas.microsoft.com/office/drawing/2014/main" id="{C5CF2150-2F83-BDCF-B86E-83A126923E2E}"/>
              </a:ext>
            </a:extLst>
          </p:cNvPr>
          <p:cNvPicPr>
            <a:picLocks noGrp="1" noChangeAspect="1"/>
          </p:cNvPicPr>
          <p:nvPr>
            <p:ph idx="1"/>
          </p:nvPr>
        </p:nvPicPr>
        <p:blipFill>
          <a:blip r:embed="rId3"/>
          <a:stretch>
            <a:fillRect/>
          </a:stretch>
        </p:blipFill>
        <p:spPr>
          <a:xfrm>
            <a:off x="838201" y="1633832"/>
            <a:ext cx="10515599" cy="5224168"/>
          </a:xfrm>
        </p:spPr>
      </p:pic>
    </p:spTree>
    <p:extLst>
      <p:ext uri="{BB962C8B-B14F-4D97-AF65-F5344CB8AC3E}">
        <p14:creationId xmlns:p14="http://schemas.microsoft.com/office/powerpoint/2010/main" val="1293750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EF179-AF57-B7CF-051A-6FDD88BD235C}"/>
              </a:ext>
            </a:extLst>
          </p:cNvPr>
          <p:cNvSpPr>
            <a:spLocks noGrp="1"/>
          </p:cNvSpPr>
          <p:nvPr>
            <p:ph type="title"/>
          </p:nvPr>
        </p:nvSpPr>
        <p:spPr/>
        <p:txBody>
          <a:bodyPr/>
          <a:lstStyle/>
          <a:p>
            <a:pPr algn="ctr"/>
            <a:r>
              <a:rPr lang="en-US" dirty="0"/>
              <a:t>Summary</a:t>
            </a:r>
          </a:p>
        </p:txBody>
      </p:sp>
      <p:graphicFrame>
        <p:nvGraphicFramePr>
          <p:cNvPr id="5" name="Content Placeholder 2">
            <a:extLst>
              <a:ext uri="{FF2B5EF4-FFF2-40B4-BE49-F238E27FC236}">
                <a16:creationId xmlns:a16="http://schemas.microsoft.com/office/drawing/2014/main" id="{13E9AC1D-59C9-3738-47D5-20002DBD466C}"/>
              </a:ext>
            </a:extLst>
          </p:cNvPr>
          <p:cNvGraphicFramePr>
            <a:graphicFrameLocks noGrp="1"/>
          </p:cNvGraphicFramePr>
          <p:nvPr>
            <p:ph idx="1"/>
            <p:extLst>
              <p:ext uri="{D42A27DB-BD31-4B8C-83A1-F6EECF244321}">
                <p14:modId xmlns:p14="http://schemas.microsoft.com/office/powerpoint/2010/main" val="376181540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54531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2E2DDF-C373-9AFC-5C93-7543E05ED8A8}"/>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What are Current Strategies LA is using to Prevent and Treat HIV?</a:t>
            </a:r>
          </a:p>
        </p:txBody>
      </p:sp>
      <p:sp>
        <p:nvSpPr>
          <p:cNvPr id="3" name="Content Placeholder 2">
            <a:extLst>
              <a:ext uri="{FF2B5EF4-FFF2-40B4-BE49-F238E27FC236}">
                <a16:creationId xmlns:a16="http://schemas.microsoft.com/office/drawing/2014/main" id="{586EFB3A-B9B1-73F4-6FBF-279B89723FDB}"/>
              </a:ext>
            </a:extLst>
          </p:cNvPr>
          <p:cNvSpPr>
            <a:spLocks noGrp="1"/>
          </p:cNvSpPr>
          <p:nvPr>
            <p:ph idx="1"/>
          </p:nvPr>
        </p:nvSpPr>
        <p:spPr>
          <a:xfrm>
            <a:off x="4810259" y="649480"/>
            <a:ext cx="6555347" cy="5546047"/>
          </a:xfrm>
        </p:spPr>
        <p:txBody>
          <a:bodyPr anchor="ctr">
            <a:normAutofit/>
          </a:bodyPr>
          <a:lstStyle/>
          <a:p>
            <a:r>
              <a:rPr lang="en-US" sz="3200" dirty="0"/>
              <a:t>ACLA Strategies:</a:t>
            </a:r>
          </a:p>
          <a:p>
            <a:pPr lvl="1"/>
            <a:r>
              <a:rPr lang="en-US" sz="3200" dirty="0"/>
              <a:t>CM outreach, offer education, PCP referral</a:t>
            </a:r>
          </a:p>
          <a:p>
            <a:pPr lvl="1"/>
            <a:r>
              <a:rPr lang="en-US" sz="3200" dirty="0"/>
              <a:t>HIV screening for pregnant women</a:t>
            </a:r>
          </a:p>
          <a:p>
            <a:pPr lvl="1"/>
            <a:r>
              <a:rPr lang="en-US" sz="3200" dirty="0"/>
              <a:t>Transportation to appointments</a:t>
            </a:r>
          </a:p>
          <a:p>
            <a:pPr lvl="1"/>
            <a:r>
              <a:rPr lang="en-US" sz="3200" dirty="0"/>
              <a:t>Care coordination for at risk members</a:t>
            </a:r>
          </a:p>
          <a:p>
            <a:pPr lvl="1"/>
            <a:r>
              <a:rPr lang="en-US" sz="3200" dirty="0"/>
              <a:t>Care card incentives</a:t>
            </a:r>
          </a:p>
          <a:p>
            <a:pPr lvl="1"/>
            <a:endParaRPr lang="en-US" sz="2000" dirty="0"/>
          </a:p>
        </p:txBody>
      </p:sp>
    </p:spTree>
    <p:extLst>
      <p:ext uri="{BB962C8B-B14F-4D97-AF65-F5344CB8AC3E}">
        <p14:creationId xmlns:p14="http://schemas.microsoft.com/office/powerpoint/2010/main" val="1465184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3FA550-D3BC-67DB-F665-C0E78FB0E0A8}"/>
              </a:ext>
            </a:extLst>
          </p:cNvPr>
          <p:cNvSpPr>
            <a:spLocks noGrp="1"/>
          </p:cNvSpPr>
          <p:nvPr>
            <p:ph type="title"/>
          </p:nvPr>
        </p:nvSpPr>
        <p:spPr>
          <a:xfrm>
            <a:off x="5366084" y="-306898"/>
            <a:ext cx="7026441" cy="1655483"/>
          </a:xfrm>
        </p:spPr>
        <p:txBody>
          <a:bodyPr anchor="b">
            <a:normAutofit/>
          </a:bodyPr>
          <a:lstStyle/>
          <a:p>
            <a:r>
              <a:rPr lang="en-US" dirty="0"/>
              <a:t>What are other states doing?</a:t>
            </a:r>
          </a:p>
        </p:txBody>
      </p:sp>
      <p:pic>
        <p:nvPicPr>
          <p:cNvPr id="5" name="Picture 4" descr="Red text on a white background&#10;&#10;Description automatically generated">
            <a:extLst>
              <a:ext uri="{FF2B5EF4-FFF2-40B4-BE49-F238E27FC236}">
                <a16:creationId xmlns:a16="http://schemas.microsoft.com/office/drawing/2014/main" id="{BE126BE9-8558-D3DC-0B7A-ADB50DDCD920}"/>
              </a:ext>
            </a:extLst>
          </p:cNvPr>
          <p:cNvPicPr>
            <a:picLocks noChangeAspect="1"/>
          </p:cNvPicPr>
          <p:nvPr/>
        </p:nvPicPr>
        <p:blipFill rotWithShape="1">
          <a:blip r:embed="rId3"/>
          <a:srcRect l="4605" r="417"/>
          <a:stretch/>
        </p:blipFill>
        <p:spPr>
          <a:xfrm>
            <a:off x="0" y="1727068"/>
            <a:ext cx="4763817" cy="3761795"/>
          </a:xfrm>
          <a:prstGeom prst="rect">
            <a:avLst/>
          </a:prstGeom>
        </p:spPr>
      </p:pic>
      <p:sp>
        <p:nvSpPr>
          <p:cNvPr id="3" name="Content Placeholder 2">
            <a:extLst>
              <a:ext uri="{FF2B5EF4-FFF2-40B4-BE49-F238E27FC236}">
                <a16:creationId xmlns:a16="http://schemas.microsoft.com/office/drawing/2014/main" id="{E27F2A19-4EC4-1833-A965-BF6F2007105F}"/>
              </a:ext>
            </a:extLst>
          </p:cNvPr>
          <p:cNvSpPr>
            <a:spLocks noGrp="1"/>
          </p:cNvSpPr>
          <p:nvPr>
            <p:ph idx="1"/>
          </p:nvPr>
        </p:nvSpPr>
        <p:spPr>
          <a:xfrm>
            <a:off x="5366085" y="1798652"/>
            <a:ext cx="6219922" cy="4160022"/>
          </a:xfrm>
        </p:spPr>
        <p:txBody>
          <a:bodyPr>
            <a:normAutofit/>
          </a:bodyPr>
          <a:lstStyle/>
          <a:p>
            <a:r>
              <a:rPr lang="en-US" sz="3200" dirty="0"/>
              <a:t>In 2016 Oregon launched End HIV Oregon to offer support for early detection, prevention, and treatment.</a:t>
            </a:r>
          </a:p>
          <a:p>
            <a:pPr lvl="1"/>
            <a:r>
              <a:rPr lang="en-US" sz="3200" dirty="0"/>
              <a:t>Easy access to free local testing</a:t>
            </a:r>
          </a:p>
          <a:p>
            <a:pPr lvl="1"/>
            <a:r>
              <a:rPr lang="en-US" sz="3200" dirty="0" err="1"/>
              <a:t>CAREAssist</a:t>
            </a:r>
            <a:endParaRPr lang="en-US" sz="3200" dirty="0"/>
          </a:p>
          <a:p>
            <a:pPr lvl="1"/>
            <a:r>
              <a:rPr lang="en-US" sz="3200" dirty="0"/>
              <a:t>Oregon Health Plan</a:t>
            </a:r>
          </a:p>
          <a:p>
            <a:pPr lvl="1"/>
            <a:r>
              <a:rPr lang="en-US" sz="3200" dirty="0"/>
              <a:t>Healthier Oregon</a:t>
            </a:r>
          </a:p>
          <a:p>
            <a:pPr lvl="1"/>
            <a:endParaRPr lang="en-US" sz="2000" dirty="0"/>
          </a:p>
          <a:p>
            <a:endParaRPr lang="en-US" sz="2000" dirty="0"/>
          </a:p>
        </p:txBody>
      </p:sp>
      <p:sp>
        <p:nvSpPr>
          <p:cNvPr id="12" name="Rectangle 11">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8959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B1E1F4-9D2E-DE37-6AB3-F0B6894E26A4}"/>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Recommendation</a:t>
            </a:r>
          </a:p>
        </p:txBody>
      </p:sp>
      <p:sp>
        <p:nvSpPr>
          <p:cNvPr id="3" name="Content Placeholder 2">
            <a:extLst>
              <a:ext uri="{FF2B5EF4-FFF2-40B4-BE49-F238E27FC236}">
                <a16:creationId xmlns:a16="http://schemas.microsoft.com/office/drawing/2014/main" id="{A2131F97-AACD-935C-C7A3-F1BBA8D34474}"/>
              </a:ext>
            </a:extLst>
          </p:cNvPr>
          <p:cNvSpPr>
            <a:spLocks noGrp="1"/>
          </p:cNvSpPr>
          <p:nvPr>
            <p:ph idx="1"/>
          </p:nvPr>
        </p:nvSpPr>
        <p:spPr>
          <a:xfrm>
            <a:off x="1371599" y="2318196"/>
            <a:ext cx="10587790" cy="4245265"/>
          </a:xfrm>
        </p:spPr>
        <p:txBody>
          <a:bodyPr anchor="ctr">
            <a:normAutofit lnSpcReduction="10000"/>
          </a:bodyPr>
          <a:lstStyle/>
          <a:p>
            <a:r>
              <a:rPr lang="en-US" dirty="0"/>
              <a:t>Screen for HIV in people age 15-65; pregnant individuals</a:t>
            </a:r>
          </a:p>
          <a:p>
            <a:pPr lvl="1"/>
            <a:r>
              <a:rPr lang="en-US" sz="2800" dirty="0"/>
              <a:t>USPSTF Grade A</a:t>
            </a:r>
          </a:p>
          <a:p>
            <a:r>
              <a:rPr lang="en-US" dirty="0"/>
              <a:t>Prescribe Pre-exposure Prophylaxis (</a:t>
            </a:r>
            <a:r>
              <a:rPr lang="en-US" dirty="0" err="1"/>
              <a:t>PrEP</a:t>
            </a:r>
            <a:r>
              <a:rPr lang="en-US" dirty="0"/>
              <a:t>) for those at high risk for acquiring HIV</a:t>
            </a:r>
          </a:p>
          <a:p>
            <a:pPr lvl="1"/>
            <a:r>
              <a:rPr lang="en-US" sz="2800" dirty="0"/>
              <a:t>USPSTF Grade A</a:t>
            </a:r>
          </a:p>
          <a:p>
            <a:r>
              <a:rPr lang="en-US" dirty="0"/>
              <a:t>Behavior Counselling for sexually active individuals</a:t>
            </a:r>
          </a:p>
          <a:p>
            <a:pPr lvl="1"/>
            <a:r>
              <a:rPr lang="en-US" sz="2800" dirty="0"/>
              <a:t>USPSTF Grade B</a:t>
            </a:r>
          </a:p>
          <a:p>
            <a:r>
              <a:rPr lang="en-US" dirty="0"/>
              <a:t>User friendly website similar to End HIV Oregon with amply healthcare information and resources.</a:t>
            </a:r>
          </a:p>
          <a:p>
            <a:r>
              <a:rPr lang="en-US" dirty="0"/>
              <a:t>Future analysis of Prep utilization in LA broken down by demographics </a:t>
            </a:r>
          </a:p>
          <a:p>
            <a:pPr marL="457200" lvl="1" indent="0">
              <a:buNone/>
            </a:pPr>
            <a:endParaRPr lang="en-US" sz="2000" dirty="0"/>
          </a:p>
          <a:p>
            <a:endParaRPr lang="en-US" sz="2000" dirty="0"/>
          </a:p>
        </p:txBody>
      </p:sp>
    </p:spTree>
    <p:extLst>
      <p:ext uri="{BB962C8B-B14F-4D97-AF65-F5344CB8AC3E}">
        <p14:creationId xmlns:p14="http://schemas.microsoft.com/office/powerpoint/2010/main" val="252228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BFA1B30-0A7B-BCE1-9131-471086847815}"/>
              </a:ext>
            </a:extLst>
          </p:cNvPr>
          <p:cNvSpPr>
            <a:spLocks noGrp="1"/>
          </p:cNvSpPr>
          <p:nvPr>
            <p:ph type="title"/>
          </p:nvPr>
        </p:nvSpPr>
        <p:spPr>
          <a:xfrm>
            <a:off x="826396" y="586855"/>
            <a:ext cx="4230100" cy="3387497"/>
          </a:xfrm>
        </p:spPr>
        <p:txBody>
          <a:bodyPr anchor="b">
            <a:normAutofit/>
          </a:bodyPr>
          <a:lstStyle/>
          <a:p>
            <a:pPr algn="r"/>
            <a:r>
              <a:rPr lang="en-US" sz="4000">
                <a:solidFill>
                  <a:srgbClr val="FFFFFF"/>
                </a:solidFill>
              </a:rPr>
              <a:t>References</a:t>
            </a:r>
          </a:p>
        </p:txBody>
      </p:sp>
      <p:sp>
        <p:nvSpPr>
          <p:cNvPr id="3" name="Content Placeholder 2">
            <a:extLst>
              <a:ext uri="{FF2B5EF4-FFF2-40B4-BE49-F238E27FC236}">
                <a16:creationId xmlns:a16="http://schemas.microsoft.com/office/drawing/2014/main" id="{CDE6DDB5-07E7-FFE2-A692-F0919C0C8144}"/>
              </a:ext>
            </a:extLst>
          </p:cNvPr>
          <p:cNvSpPr>
            <a:spLocks noGrp="1"/>
          </p:cNvSpPr>
          <p:nvPr>
            <p:ph idx="1"/>
          </p:nvPr>
        </p:nvSpPr>
        <p:spPr>
          <a:xfrm>
            <a:off x="6503158" y="649480"/>
            <a:ext cx="5688077" cy="6208520"/>
          </a:xfrm>
        </p:spPr>
        <p:txBody>
          <a:bodyPr anchor="ctr">
            <a:normAutofit/>
          </a:bodyPr>
          <a:lstStyle/>
          <a:p>
            <a:pPr marL="0" indent="0">
              <a:buNone/>
            </a:pPr>
            <a:r>
              <a:rPr lang="en-US" sz="2000" dirty="0">
                <a:cs typeface="Calibri" panose="020F0502020204030204" pitchFamily="34" charset="0"/>
              </a:rPr>
              <a:t>1. Louisiana-HIV-STD-Update_2017_2019.pdf [Internet]. [cited 2024 Feb 27]. Available 	from: </a:t>
            </a:r>
            <a:r>
              <a:rPr lang="en-US" sz="2000" dirty="0">
                <a:cs typeface="Calibri" panose="020F0502020204030204" pitchFamily="34" charset="0"/>
                <a:hlinkClick r:id="rId2"/>
              </a:rPr>
              <a:t>https://ldh.la.gov/assets/oph/HIVSTD/STDHIV_FactSheets/Louisiana-HIV-</a:t>
            </a:r>
            <a:r>
              <a:rPr lang="en-US" sz="2000" dirty="0">
                <a:cs typeface="Calibri" panose="020F0502020204030204" pitchFamily="34" charset="0"/>
              </a:rPr>
              <a:t>	STD-Update_2017_2019.pdf</a:t>
            </a:r>
          </a:p>
          <a:p>
            <a:pPr marL="0" indent="0">
              <a:buNone/>
            </a:pPr>
            <a:r>
              <a:rPr lang="en-US" sz="2000" dirty="0">
                <a:cs typeface="Calibri" panose="020F0502020204030204" pitchFamily="34" charset="0"/>
              </a:rPr>
              <a:t>2. </a:t>
            </a:r>
            <a:r>
              <a:rPr lang="en-US" sz="2000" dirty="0">
                <a:hlinkClick r:id="rId3"/>
              </a:rPr>
              <a:t>https://worldpopulationreview.com/state-rankings/hiv-statistics-by-state</a:t>
            </a:r>
            <a:endParaRPr lang="en-US" sz="2000" dirty="0">
              <a:cs typeface="Calibri" panose="020F0502020204030204" pitchFamily="34" charset="0"/>
            </a:endParaRPr>
          </a:p>
          <a:p>
            <a:pPr marL="0" indent="0">
              <a:buNone/>
            </a:pPr>
            <a:r>
              <a:rPr lang="en-US" sz="2000" dirty="0">
                <a:cs typeface="Calibri" panose="020F0502020204030204" pitchFamily="34" charset="0"/>
              </a:rPr>
              <a:t>3.</a:t>
            </a:r>
            <a:r>
              <a:rPr lang="en-US" sz="2000" dirty="0">
                <a:latin typeface="Roboto" panose="02000000000000000000" pitchFamily="2" charset="0"/>
              </a:rPr>
              <a:t> </a:t>
            </a:r>
            <a:r>
              <a:rPr lang="en-US" sz="2000" dirty="0" err="1">
                <a:latin typeface="Roboto" panose="02000000000000000000" pitchFamily="2" charset="0"/>
              </a:rPr>
              <a:t>McComsey</a:t>
            </a:r>
            <a:r>
              <a:rPr lang="en-US" sz="2000" dirty="0">
                <a:latin typeface="Roboto" panose="02000000000000000000" pitchFamily="2" charset="0"/>
              </a:rPr>
              <a:t> GA, </a:t>
            </a:r>
            <a:r>
              <a:rPr lang="en-US" sz="2000" dirty="0" err="1">
                <a:latin typeface="Roboto" panose="02000000000000000000" pitchFamily="2" charset="0"/>
              </a:rPr>
              <a:t>Lingohr</a:t>
            </a:r>
            <a:r>
              <a:rPr lang="en-US" sz="2000" dirty="0">
                <a:latin typeface="Roboto" panose="02000000000000000000" pitchFamily="2" charset="0"/>
              </a:rPr>
              <a:t>-Smith M, Rogers R, Lin J, Donga P. Real-World 	Adherence to Antiretroviral Therapy Among HIV-1 Patients Across the 	United States. Adv </a:t>
            </a:r>
            <a:r>
              <a:rPr lang="en-US" sz="2000" dirty="0" err="1">
                <a:latin typeface="Roboto" panose="02000000000000000000" pitchFamily="2" charset="0"/>
              </a:rPr>
              <a:t>Ther</a:t>
            </a:r>
            <a:r>
              <a:rPr lang="en-US" sz="2000" dirty="0">
                <a:latin typeface="Roboto" panose="02000000000000000000" pitchFamily="2" charset="0"/>
              </a:rPr>
              <a:t>. 2021 Sep;38(9):4961-4974.</a:t>
            </a:r>
            <a:endParaRPr lang="en-US" sz="2000" dirty="0">
              <a:cs typeface="Calibri" panose="020F0502020204030204" pitchFamily="34" charset="0"/>
            </a:endParaRPr>
          </a:p>
          <a:p>
            <a:pPr marL="0" indent="0">
              <a:buNone/>
            </a:pPr>
            <a:r>
              <a:rPr lang="en-US" sz="2000" dirty="0">
                <a:cs typeface="Calibri" panose="020F0502020204030204" pitchFamily="34" charset="0"/>
              </a:rPr>
              <a:t>4. </a:t>
            </a:r>
            <a:r>
              <a:rPr lang="en-US" sz="2000" dirty="0"/>
              <a:t>https://</a:t>
            </a:r>
            <a:r>
              <a:rPr lang="en-US" sz="2000" dirty="0" err="1"/>
              <a:t>www.endhivoregon.org</a:t>
            </a:r>
            <a:r>
              <a:rPr lang="en-US" sz="2000" dirty="0"/>
              <a:t>/</a:t>
            </a:r>
          </a:p>
          <a:p>
            <a:pPr marL="0" indent="0">
              <a:buNone/>
            </a:pPr>
            <a:endParaRPr lang="en-US" sz="2000" dirty="0">
              <a:cs typeface="Calibri" panose="020F0502020204030204" pitchFamily="34" charset="0"/>
            </a:endParaRPr>
          </a:p>
          <a:p>
            <a:endParaRPr lang="en-US" sz="2000" dirty="0"/>
          </a:p>
        </p:txBody>
      </p:sp>
    </p:spTree>
    <p:extLst>
      <p:ext uri="{BB962C8B-B14F-4D97-AF65-F5344CB8AC3E}">
        <p14:creationId xmlns:p14="http://schemas.microsoft.com/office/powerpoint/2010/main" val="3626013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81EA4-6F3C-0ED8-0770-6A454EA614F0}"/>
              </a:ext>
            </a:extLst>
          </p:cNvPr>
          <p:cNvSpPr>
            <a:spLocks noGrp="1"/>
          </p:cNvSpPr>
          <p:nvPr>
            <p:ph type="title"/>
          </p:nvPr>
        </p:nvSpPr>
        <p:spPr>
          <a:xfrm>
            <a:off x="7600941" y="-74843"/>
            <a:ext cx="3397017" cy="1616203"/>
          </a:xfrm>
        </p:spPr>
        <p:txBody>
          <a:bodyPr vert="horz" lIns="91440" tIns="45720" rIns="91440" bIns="45720" rtlCol="0" anchor="b">
            <a:normAutofit/>
          </a:bodyPr>
          <a:lstStyle/>
          <a:p>
            <a:pPr algn="ctr"/>
            <a:r>
              <a:rPr lang="en-US" sz="4000" dirty="0"/>
              <a:t>Background  </a:t>
            </a:r>
          </a:p>
        </p:txBody>
      </p:sp>
      <p:pic>
        <p:nvPicPr>
          <p:cNvPr id="4" name="Content Placeholder 5" descr="A pie chart with text&#10;&#10;Description automatically generated">
            <a:extLst>
              <a:ext uri="{FF2B5EF4-FFF2-40B4-BE49-F238E27FC236}">
                <a16:creationId xmlns:a16="http://schemas.microsoft.com/office/drawing/2014/main" id="{F41BADD9-E832-A4F8-E631-5C08C448C2B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6941"/>
          <a:stretch/>
        </p:blipFill>
        <p:spPr>
          <a:xfrm>
            <a:off x="496022" y="244774"/>
            <a:ext cx="7104919" cy="5592529"/>
          </a:xfrm>
          <a:prstGeom prst="rect">
            <a:avLst/>
          </a:prstGeom>
        </p:spPr>
      </p:pic>
      <p:grpSp>
        <p:nvGrpSpPr>
          <p:cNvPr id="17" name="Group 16">
            <a:extLst>
              <a:ext uri="{FF2B5EF4-FFF2-40B4-BE49-F238E27FC236}">
                <a16:creationId xmlns:a16="http://schemas.microsoft.com/office/drawing/2014/main" id="{BE589684-54CA-64D8-C963-5F19FF75BF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84697" y="5858828"/>
            <a:ext cx="6406903" cy="123363"/>
            <a:chOff x="7015162" y="5858828"/>
            <a:chExt cx="4300544" cy="123363"/>
          </a:xfrm>
        </p:grpSpPr>
        <p:sp>
          <p:nvSpPr>
            <p:cNvPr id="18" name="Rectangle 17">
              <a:extLst>
                <a:ext uri="{FF2B5EF4-FFF2-40B4-BE49-F238E27FC236}">
                  <a16:creationId xmlns:a16="http://schemas.microsoft.com/office/drawing/2014/main" id="{9B56B8E8-B789-DA4D-E4BE-03FA3165B3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03753" y="3770237"/>
              <a:ext cx="123362" cy="4300544"/>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255D907-377D-0DF9-B4A4-4B44C46FB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09789" y="4876274"/>
              <a:ext cx="123362" cy="2088471"/>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253D0183-DA54-80AD-677A-DE629C30FDED}"/>
              </a:ext>
            </a:extLst>
          </p:cNvPr>
          <p:cNvSpPr txBox="1"/>
          <p:nvPr/>
        </p:nvSpPr>
        <p:spPr>
          <a:xfrm>
            <a:off x="7600941" y="2270475"/>
            <a:ext cx="3874993" cy="4295943"/>
          </a:xfrm>
          <a:prstGeom prst="rect">
            <a:avLst/>
          </a:prstGeom>
        </p:spPr>
        <p:txBody>
          <a:bodyPr vert="horz" lIns="91440" tIns="45720" rIns="91440" bIns="45720" rtlCol="0" anchor="t">
            <a:noAutofit/>
          </a:bodyPr>
          <a:lstStyle/>
          <a:p>
            <a:pPr marL="285750" indent="-228600">
              <a:lnSpc>
                <a:spcPct val="90000"/>
              </a:lnSpc>
              <a:spcAft>
                <a:spcPts val="600"/>
              </a:spcAft>
              <a:buFont typeface="Arial" panose="020B0604020202020204" pitchFamily="34" charset="0"/>
              <a:buChar char="•"/>
            </a:pPr>
            <a:r>
              <a:rPr lang="en-US" sz="2400" dirty="0"/>
              <a:t>Patients with HIV rely heavily on Medicaid </a:t>
            </a:r>
          </a:p>
          <a:p>
            <a:pPr marL="285750" indent="-228600">
              <a:lnSpc>
                <a:spcPct val="90000"/>
              </a:lnSpc>
              <a:spcAft>
                <a:spcPts val="600"/>
              </a:spcAft>
              <a:buFont typeface="Arial" panose="020B0604020202020204" pitchFamily="34" charset="0"/>
              <a:buChar char="•"/>
            </a:pPr>
            <a:r>
              <a:rPr lang="en-US" sz="2400" dirty="0"/>
              <a:t>HIV rates in LA are some of the highest in the nation although Medicaid expansion has been implemented</a:t>
            </a:r>
          </a:p>
          <a:p>
            <a:pPr marL="285750" indent="-228600">
              <a:lnSpc>
                <a:spcPct val="90000"/>
              </a:lnSpc>
              <a:spcAft>
                <a:spcPts val="600"/>
              </a:spcAft>
              <a:buFont typeface="Arial" panose="020B0604020202020204" pitchFamily="34" charset="0"/>
              <a:buChar char="•"/>
            </a:pPr>
            <a:r>
              <a:rPr lang="en-US" sz="2400" dirty="0"/>
              <a:t>HIV is preventable and treatment is available to reduce morbidity and mortality as well as decrease transmission</a:t>
            </a:r>
          </a:p>
        </p:txBody>
      </p:sp>
    </p:spTree>
    <p:extLst>
      <p:ext uri="{BB962C8B-B14F-4D97-AF65-F5344CB8AC3E}">
        <p14:creationId xmlns:p14="http://schemas.microsoft.com/office/powerpoint/2010/main" val="1386450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st tubes with samples on a test tube rack">
            <a:extLst>
              <a:ext uri="{FF2B5EF4-FFF2-40B4-BE49-F238E27FC236}">
                <a16:creationId xmlns:a16="http://schemas.microsoft.com/office/drawing/2014/main" id="{DCA0B7A4-CAAA-8CA5-E054-5282FBF25DD8}"/>
              </a:ext>
            </a:extLst>
          </p:cNvPr>
          <p:cNvPicPr>
            <a:picLocks noChangeAspect="1"/>
          </p:cNvPicPr>
          <p:nvPr/>
        </p:nvPicPr>
        <p:blipFill rotWithShape="1">
          <a:blip r:embed="rId3">
            <a:alphaModFix amt="40000"/>
          </a:blip>
          <a:srcRect t="14118" b="1613"/>
          <a:stretch/>
        </p:blipFill>
        <p:spPr>
          <a:xfrm>
            <a:off x="21" y="10"/>
            <a:ext cx="12191979" cy="6857990"/>
          </a:xfrm>
          <a:prstGeom prst="rect">
            <a:avLst/>
          </a:prstGeom>
        </p:spPr>
      </p:pic>
      <p:sp>
        <p:nvSpPr>
          <p:cNvPr id="2" name="Title 1">
            <a:extLst>
              <a:ext uri="{FF2B5EF4-FFF2-40B4-BE49-F238E27FC236}">
                <a16:creationId xmlns:a16="http://schemas.microsoft.com/office/drawing/2014/main" id="{2BAB0B79-6799-E66D-1E6A-87BFF231587B}"/>
              </a:ext>
            </a:extLst>
          </p:cNvPr>
          <p:cNvSpPr>
            <a:spLocks noGrp="1"/>
          </p:cNvSpPr>
          <p:nvPr>
            <p:ph type="title"/>
          </p:nvPr>
        </p:nvSpPr>
        <p:spPr>
          <a:xfrm>
            <a:off x="841247" y="591906"/>
            <a:ext cx="10506456" cy="2057400"/>
          </a:xfrm>
        </p:spPr>
        <p:txBody>
          <a:bodyPr anchor="b">
            <a:normAutofit/>
          </a:bodyPr>
          <a:lstStyle/>
          <a:p>
            <a:r>
              <a:rPr lang="en-US" sz="5000" dirty="0">
                <a:solidFill>
                  <a:schemeClr val="bg1"/>
                </a:solidFill>
              </a:rPr>
              <a:t>Medicaid’s Goal</a:t>
            </a:r>
          </a:p>
        </p:txBody>
      </p:sp>
      <p:sp>
        <p:nvSpPr>
          <p:cNvPr id="11" name="Rectangle 1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5D017E7-7F13-4B04-FEB5-78B52A96C9EF}"/>
              </a:ext>
            </a:extLst>
          </p:cNvPr>
          <p:cNvSpPr>
            <a:spLocks noGrp="1"/>
          </p:cNvSpPr>
          <p:nvPr>
            <p:ph idx="1"/>
          </p:nvPr>
        </p:nvSpPr>
        <p:spPr>
          <a:xfrm>
            <a:off x="841247" y="3502152"/>
            <a:ext cx="11081811" cy="3191246"/>
          </a:xfrm>
        </p:spPr>
        <p:txBody>
          <a:bodyPr>
            <a:normAutofit fontScale="92500" lnSpcReduction="10000"/>
          </a:bodyPr>
          <a:lstStyle/>
          <a:p>
            <a:r>
              <a:rPr lang="en-US" sz="2400" b="1" dirty="0">
                <a:solidFill>
                  <a:schemeClr val="bg1"/>
                </a:solidFill>
              </a:rPr>
              <a:t>81.65% of patients with HIV to be within the compliant population</a:t>
            </a:r>
          </a:p>
          <a:p>
            <a:endParaRPr lang="en-US" sz="2400" b="1" dirty="0">
              <a:solidFill>
                <a:schemeClr val="bg1"/>
              </a:solidFill>
            </a:endParaRPr>
          </a:p>
          <a:p>
            <a:r>
              <a:rPr lang="en-US" sz="2400" dirty="0">
                <a:solidFill>
                  <a:schemeClr val="bg1"/>
                </a:solidFill>
              </a:rPr>
              <a:t>Compliant Population </a:t>
            </a:r>
          </a:p>
          <a:p>
            <a:pPr marL="800100" lvl="1" indent="-342900"/>
            <a:r>
              <a:rPr lang="en-US" dirty="0">
                <a:solidFill>
                  <a:schemeClr val="bg1"/>
                </a:solidFill>
              </a:rPr>
              <a:t>The percentage of members ages 18 and older with a diagnosis of Human Immunodeficiency Virus (HIV) who had a HIV viral load less than 200 copies/mL at last HIV viral load test during the measurement year.</a:t>
            </a:r>
          </a:p>
          <a:p>
            <a:pPr marL="800100" lvl="1" indent="-342900"/>
            <a:r>
              <a:rPr lang="en-US" dirty="0">
                <a:solidFill>
                  <a:schemeClr val="bg1"/>
                </a:solidFill>
              </a:rPr>
              <a:t>&lt; 200 copies/mL is the clinical threshold for PWH to be considered undetectable </a:t>
            </a:r>
          </a:p>
          <a:p>
            <a:pPr marL="457200" lvl="1" indent="0">
              <a:buNone/>
            </a:pPr>
            <a:endParaRPr lang="en-US" dirty="0">
              <a:solidFill>
                <a:schemeClr val="bg1"/>
              </a:solidFill>
            </a:endParaRPr>
          </a:p>
          <a:p>
            <a:pPr marL="800100" lvl="1" indent="-342900"/>
            <a:r>
              <a:rPr lang="en-US" dirty="0">
                <a:solidFill>
                  <a:schemeClr val="bg1"/>
                </a:solidFill>
              </a:rPr>
              <a:t>Undetectable= </a:t>
            </a:r>
            <a:r>
              <a:rPr lang="en-US" dirty="0" err="1">
                <a:solidFill>
                  <a:schemeClr val="bg1"/>
                </a:solidFill>
              </a:rPr>
              <a:t>Untransmittable</a:t>
            </a:r>
            <a:r>
              <a:rPr lang="en-US" dirty="0">
                <a:solidFill>
                  <a:schemeClr val="bg1"/>
                </a:solidFill>
              </a:rPr>
              <a:t>!!!</a:t>
            </a:r>
          </a:p>
          <a:p>
            <a:pPr marL="800100" lvl="1" indent="-342900"/>
            <a:endParaRPr lang="en-US" sz="1700" dirty="0">
              <a:solidFill>
                <a:schemeClr val="bg1"/>
              </a:solidFill>
            </a:endParaRPr>
          </a:p>
          <a:p>
            <a:endParaRPr lang="en-US" sz="1700" dirty="0">
              <a:solidFill>
                <a:schemeClr val="bg1"/>
              </a:solidFill>
            </a:endParaRPr>
          </a:p>
        </p:txBody>
      </p:sp>
    </p:spTree>
    <p:extLst>
      <p:ext uri="{BB962C8B-B14F-4D97-AF65-F5344CB8AC3E}">
        <p14:creationId xmlns:p14="http://schemas.microsoft.com/office/powerpoint/2010/main" val="813350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9958A-D20C-EB00-43F1-54D9A413D403}"/>
              </a:ext>
            </a:extLst>
          </p:cNvPr>
          <p:cNvSpPr>
            <a:spLocks noGrp="1"/>
          </p:cNvSpPr>
          <p:nvPr>
            <p:ph type="title"/>
          </p:nvPr>
        </p:nvSpPr>
        <p:spPr>
          <a:xfrm>
            <a:off x="-2120986" y="387033"/>
            <a:ext cx="10515600" cy="1325563"/>
          </a:xfrm>
        </p:spPr>
        <p:txBody>
          <a:bodyPr/>
          <a:lstStyle/>
          <a:p>
            <a:pPr algn="ctr"/>
            <a:r>
              <a:rPr lang="en-US" dirty="0"/>
              <a:t>Pre pandemic Statistics</a:t>
            </a:r>
            <a:br>
              <a:rPr lang="en-US" dirty="0"/>
            </a:br>
            <a:r>
              <a:rPr lang="en-US" dirty="0"/>
              <a:t>for Louisiana  </a:t>
            </a:r>
          </a:p>
        </p:txBody>
      </p:sp>
      <p:pic>
        <p:nvPicPr>
          <p:cNvPr id="4" name="Content Placeholder 5" descr="A map of different states&#10;&#10;Description automatically generated">
            <a:extLst>
              <a:ext uri="{FF2B5EF4-FFF2-40B4-BE49-F238E27FC236}">
                <a16:creationId xmlns:a16="http://schemas.microsoft.com/office/drawing/2014/main" id="{BFDCF6D9-EC59-47F9-F7D5-B91918347A4D}"/>
              </a:ext>
            </a:extLst>
          </p:cNvPr>
          <p:cNvPicPr>
            <a:picLocks noGrp="1" noChangeAspect="1"/>
          </p:cNvPicPr>
          <p:nvPr>
            <p:ph idx="1"/>
          </p:nvPr>
        </p:nvPicPr>
        <p:blipFill>
          <a:blip r:embed="rId3"/>
          <a:stretch>
            <a:fillRect/>
          </a:stretch>
        </p:blipFill>
        <p:spPr>
          <a:xfrm>
            <a:off x="6558055" y="119001"/>
            <a:ext cx="5299584" cy="6624480"/>
          </a:xfrm>
          <a:prstGeom prst="rect">
            <a:avLst/>
          </a:prstGeom>
        </p:spPr>
      </p:pic>
      <p:graphicFrame>
        <p:nvGraphicFramePr>
          <p:cNvPr id="5" name="Content Placeholder 3">
            <a:extLst>
              <a:ext uri="{FF2B5EF4-FFF2-40B4-BE49-F238E27FC236}">
                <a16:creationId xmlns:a16="http://schemas.microsoft.com/office/drawing/2014/main" id="{827097E3-7D53-2510-928C-409D1BA27CE7}"/>
              </a:ext>
            </a:extLst>
          </p:cNvPr>
          <p:cNvGraphicFramePr>
            <a:graphicFrameLocks/>
          </p:cNvGraphicFramePr>
          <p:nvPr>
            <p:extLst>
              <p:ext uri="{D42A27DB-BD31-4B8C-83A1-F6EECF244321}">
                <p14:modId xmlns:p14="http://schemas.microsoft.com/office/powerpoint/2010/main" val="1538106526"/>
              </p:ext>
            </p:extLst>
          </p:nvPr>
        </p:nvGraphicFramePr>
        <p:xfrm>
          <a:off x="1028700" y="2194780"/>
          <a:ext cx="3965219" cy="4663220"/>
        </p:xfrm>
        <a:graphic>
          <a:graphicData uri="http://schemas.openxmlformats.org/drawingml/2006/table">
            <a:tbl>
              <a:tblPr firstRow="1" bandRow="1">
                <a:tableStyleId>{5C22544A-7EE6-4342-B048-85BDC9FD1C3A}</a:tableStyleId>
              </a:tblPr>
              <a:tblGrid>
                <a:gridCol w="1240883">
                  <a:extLst>
                    <a:ext uri="{9D8B030D-6E8A-4147-A177-3AD203B41FA5}">
                      <a16:colId xmlns:a16="http://schemas.microsoft.com/office/drawing/2014/main" val="1958835728"/>
                    </a:ext>
                  </a:extLst>
                </a:gridCol>
                <a:gridCol w="992651">
                  <a:extLst>
                    <a:ext uri="{9D8B030D-6E8A-4147-A177-3AD203B41FA5}">
                      <a16:colId xmlns:a16="http://schemas.microsoft.com/office/drawing/2014/main" val="4281603100"/>
                    </a:ext>
                  </a:extLst>
                </a:gridCol>
                <a:gridCol w="869430">
                  <a:extLst>
                    <a:ext uri="{9D8B030D-6E8A-4147-A177-3AD203B41FA5}">
                      <a16:colId xmlns:a16="http://schemas.microsoft.com/office/drawing/2014/main" val="3291342524"/>
                    </a:ext>
                  </a:extLst>
                </a:gridCol>
                <a:gridCol w="862255">
                  <a:extLst>
                    <a:ext uri="{9D8B030D-6E8A-4147-A177-3AD203B41FA5}">
                      <a16:colId xmlns:a16="http://schemas.microsoft.com/office/drawing/2014/main" val="151929619"/>
                    </a:ext>
                  </a:extLst>
                </a:gridCol>
              </a:tblGrid>
              <a:tr h="566884">
                <a:tc>
                  <a:txBody>
                    <a:bodyPr/>
                    <a:lstStyle/>
                    <a:p>
                      <a:endParaRPr lang="en-US" dirty="0"/>
                    </a:p>
                  </a:txBody>
                  <a:tcPr/>
                </a:tc>
                <a:tc>
                  <a:txBody>
                    <a:bodyPr/>
                    <a:lstStyle/>
                    <a:p>
                      <a:r>
                        <a:rPr lang="en-US" dirty="0"/>
                        <a:t>2017</a:t>
                      </a:r>
                    </a:p>
                  </a:txBody>
                  <a:tcPr/>
                </a:tc>
                <a:tc>
                  <a:txBody>
                    <a:bodyPr/>
                    <a:lstStyle/>
                    <a:p>
                      <a:r>
                        <a:rPr lang="en-US" dirty="0"/>
                        <a:t>2018</a:t>
                      </a:r>
                    </a:p>
                  </a:txBody>
                  <a:tcPr/>
                </a:tc>
                <a:tc>
                  <a:txBody>
                    <a:bodyPr/>
                    <a:lstStyle/>
                    <a:p>
                      <a:r>
                        <a:rPr lang="en-US" dirty="0"/>
                        <a:t>2019</a:t>
                      </a:r>
                    </a:p>
                  </a:txBody>
                  <a:tcPr/>
                </a:tc>
                <a:extLst>
                  <a:ext uri="{0D108BD9-81ED-4DB2-BD59-A6C34878D82A}">
                    <a16:rowId xmlns:a16="http://schemas.microsoft.com/office/drawing/2014/main" val="4147783230"/>
                  </a:ext>
                </a:extLst>
              </a:tr>
              <a:tr h="566884">
                <a:tc>
                  <a:txBody>
                    <a:bodyPr/>
                    <a:lstStyle/>
                    <a:p>
                      <a:r>
                        <a:rPr lang="en-US" dirty="0"/>
                        <a:t>Region 1</a:t>
                      </a:r>
                    </a:p>
                  </a:txBody>
                  <a:tcPr/>
                </a:tc>
                <a:tc>
                  <a:txBody>
                    <a:bodyPr/>
                    <a:lstStyle/>
                    <a:p>
                      <a:r>
                        <a:rPr lang="en-US" dirty="0"/>
                        <a:t>29%</a:t>
                      </a:r>
                    </a:p>
                  </a:txBody>
                  <a:tcPr/>
                </a:tc>
                <a:tc>
                  <a:txBody>
                    <a:bodyPr/>
                    <a:lstStyle/>
                    <a:p>
                      <a:r>
                        <a:rPr lang="en-US" dirty="0"/>
                        <a:t>29%</a:t>
                      </a:r>
                    </a:p>
                  </a:txBody>
                  <a:tcPr/>
                </a:tc>
                <a:tc>
                  <a:txBody>
                    <a:bodyPr/>
                    <a:lstStyle/>
                    <a:p>
                      <a:r>
                        <a:rPr lang="en-US" dirty="0"/>
                        <a:t>28%</a:t>
                      </a:r>
                    </a:p>
                  </a:txBody>
                  <a:tcPr/>
                </a:tc>
                <a:extLst>
                  <a:ext uri="{0D108BD9-81ED-4DB2-BD59-A6C34878D82A}">
                    <a16:rowId xmlns:a16="http://schemas.microsoft.com/office/drawing/2014/main" val="3428418047"/>
                  </a:ext>
                </a:extLst>
              </a:tr>
              <a:tr h="566884">
                <a:tc>
                  <a:txBody>
                    <a:bodyPr/>
                    <a:lstStyle/>
                    <a:p>
                      <a:r>
                        <a:rPr lang="en-US" dirty="0"/>
                        <a:t>Region 2</a:t>
                      </a:r>
                    </a:p>
                  </a:txBody>
                  <a:tcPr/>
                </a:tc>
                <a:tc>
                  <a:txBody>
                    <a:bodyPr/>
                    <a:lstStyle/>
                    <a:p>
                      <a:r>
                        <a:rPr lang="en-US" dirty="0"/>
                        <a:t>21%</a:t>
                      </a:r>
                    </a:p>
                  </a:txBody>
                  <a:tcPr/>
                </a:tc>
                <a:tc>
                  <a:txBody>
                    <a:bodyPr/>
                    <a:lstStyle/>
                    <a:p>
                      <a:r>
                        <a:rPr lang="en-US" dirty="0"/>
                        <a:t>22%</a:t>
                      </a:r>
                    </a:p>
                  </a:txBody>
                  <a:tcPr/>
                </a:tc>
                <a:tc>
                  <a:txBody>
                    <a:bodyPr/>
                    <a:lstStyle/>
                    <a:p>
                      <a:r>
                        <a:rPr lang="en-US" dirty="0"/>
                        <a:t>21%</a:t>
                      </a:r>
                    </a:p>
                  </a:txBody>
                  <a:tcPr/>
                </a:tc>
                <a:extLst>
                  <a:ext uri="{0D108BD9-81ED-4DB2-BD59-A6C34878D82A}">
                    <a16:rowId xmlns:a16="http://schemas.microsoft.com/office/drawing/2014/main" val="2819698835"/>
                  </a:ext>
                </a:extLst>
              </a:tr>
              <a:tr h="361875">
                <a:tc>
                  <a:txBody>
                    <a:bodyPr/>
                    <a:lstStyle/>
                    <a:p>
                      <a:r>
                        <a:rPr lang="en-US" dirty="0"/>
                        <a:t>Region 3</a:t>
                      </a:r>
                    </a:p>
                  </a:txBody>
                  <a:tcPr/>
                </a:tc>
                <a:tc>
                  <a:txBody>
                    <a:bodyPr/>
                    <a:lstStyle/>
                    <a:p>
                      <a:r>
                        <a:rPr lang="en-US" dirty="0"/>
                        <a:t>4%</a:t>
                      </a:r>
                    </a:p>
                  </a:txBody>
                  <a:tcPr/>
                </a:tc>
                <a:tc>
                  <a:txBody>
                    <a:bodyPr/>
                    <a:lstStyle/>
                    <a:p>
                      <a:r>
                        <a:rPr lang="en-US" dirty="0"/>
                        <a:t>5%</a:t>
                      </a:r>
                    </a:p>
                  </a:txBody>
                  <a:tcPr/>
                </a:tc>
                <a:tc>
                  <a:txBody>
                    <a:bodyPr/>
                    <a:lstStyle/>
                    <a:p>
                      <a:r>
                        <a:rPr lang="en-US" dirty="0"/>
                        <a:t>5%</a:t>
                      </a:r>
                    </a:p>
                  </a:txBody>
                  <a:tcPr/>
                </a:tc>
                <a:extLst>
                  <a:ext uri="{0D108BD9-81ED-4DB2-BD59-A6C34878D82A}">
                    <a16:rowId xmlns:a16="http://schemas.microsoft.com/office/drawing/2014/main" val="2414970947"/>
                  </a:ext>
                </a:extLst>
              </a:tr>
              <a:tr h="566884">
                <a:tc>
                  <a:txBody>
                    <a:bodyPr/>
                    <a:lstStyle/>
                    <a:p>
                      <a:r>
                        <a:rPr lang="en-US" dirty="0"/>
                        <a:t>Region 4</a:t>
                      </a:r>
                    </a:p>
                  </a:txBody>
                  <a:tcPr/>
                </a:tc>
                <a:tc>
                  <a:txBody>
                    <a:bodyPr/>
                    <a:lstStyle/>
                    <a:p>
                      <a:r>
                        <a:rPr lang="en-US" dirty="0"/>
                        <a:t>11%</a:t>
                      </a:r>
                    </a:p>
                  </a:txBody>
                  <a:tcPr/>
                </a:tc>
                <a:tc>
                  <a:txBody>
                    <a:bodyPr/>
                    <a:lstStyle/>
                    <a:p>
                      <a:r>
                        <a:rPr lang="en-US" dirty="0"/>
                        <a:t>13%</a:t>
                      </a:r>
                    </a:p>
                  </a:txBody>
                  <a:tcPr/>
                </a:tc>
                <a:tc>
                  <a:txBody>
                    <a:bodyPr/>
                    <a:lstStyle/>
                    <a:p>
                      <a:r>
                        <a:rPr lang="en-US" dirty="0"/>
                        <a:t>11%</a:t>
                      </a:r>
                    </a:p>
                  </a:txBody>
                  <a:tcPr/>
                </a:tc>
                <a:extLst>
                  <a:ext uri="{0D108BD9-81ED-4DB2-BD59-A6C34878D82A}">
                    <a16:rowId xmlns:a16="http://schemas.microsoft.com/office/drawing/2014/main" val="2504444687"/>
                  </a:ext>
                </a:extLst>
              </a:tr>
              <a:tr h="361875">
                <a:tc>
                  <a:txBody>
                    <a:bodyPr/>
                    <a:lstStyle/>
                    <a:p>
                      <a:r>
                        <a:rPr lang="en-US" dirty="0"/>
                        <a:t>Region 5</a:t>
                      </a:r>
                    </a:p>
                  </a:txBody>
                  <a:tcPr/>
                </a:tc>
                <a:tc>
                  <a:txBody>
                    <a:bodyPr/>
                    <a:lstStyle/>
                    <a:p>
                      <a:r>
                        <a:rPr lang="en-US" dirty="0"/>
                        <a:t>5%</a:t>
                      </a:r>
                    </a:p>
                  </a:txBody>
                  <a:tcPr/>
                </a:tc>
                <a:tc>
                  <a:txBody>
                    <a:bodyPr/>
                    <a:lstStyle/>
                    <a:p>
                      <a:r>
                        <a:rPr lang="en-US" dirty="0"/>
                        <a:t>4%</a:t>
                      </a:r>
                    </a:p>
                  </a:txBody>
                  <a:tcPr/>
                </a:tc>
                <a:tc>
                  <a:txBody>
                    <a:bodyPr/>
                    <a:lstStyle/>
                    <a:p>
                      <a:r>
                        <a:rPr lang="en-US" dirty="0"/>
                        <a:t>5%</a:t>
                      </a:r>
                    </a:p>
                  </a:txBody>
                  <a:tcPr/>
                </a:tc>
                <a:extLst>
                  <a:ext uri="{0D108BD9-81ED-4DB2-BD59-A6C34878D82A}">
                    <a16:rowId xmlns:a16="http://schemas.microsoft.com/office/drawing/2014/main" val="814469594"/>
                  </a:ext>
                </a:extLst>
              </a:tr>
              <a:tr h="361875">
                <a:tc>
                  <a:txBody>
                    <a:bodyPr/>
                    <a:lstStyle/>
                    <a:p>
                      <a:r>
                        <a:rPr lang="en-US" dirty="0"/>
                        <a:t>Region 6</a:t>
                      </a:r>
                    </a:p>
                  </a:txBody>
                  <a:tcPr/>
                </a:tc>
                <a:tc>
                  <a:txBody>
                    <a:bodyPr/>
                    <a:lstStyle/>
                    <a:p>
                      <a:r>
                        <a:rPr lang="en-US" dirty="0"/>
                        <a:t>5%</a:t>
                      </a:r>
                    </a:p>
                  </a:txBody>
                  <a:tcPr/>
                </a:tc>
                <a:tc>
                  <a:txBody>
                    <a:bodyPr/>
                    <a:lstStyle/>
                    <a:p>
                      <a:r>
                        <a:rPr lang="en-US" dirty="0"/>
                        <a:t>7%</a:t>
                      </a:r>
                    </a:p>
                  </a:txBody>
                  <a:tcPr/>
                </a:tc>
                <a:tc>
                  <a:txBody>
                    <a:bodyPr/>
                    <a:lstStyle/>
                    <a:p>
                      <a:r>
                        <a:rPr lang="en-US" dirty="0"/>
                        <a:t>6%</a:t>
                      </a:r>
                    </a:p>
                  </a:txBody>
                  <a:tcPr/>
                </a:tc>
                <a:extLst>
                  <a:ext uri="{0D108BD9-81ED-4DB2-BD59-A6C34878D82A}">
                    <a16:rowId xmlns:a16="http://schemas.microsoft.com/office/drawing/2014/main" val="2326391768"/>
                  </a:ext>
                </a:extLst>
              </a:tr>
              <a:tr h="566884">
                <a:tc>
                  <a:txBody>
                    <a:bodyPr/>
                    <a:lstStyle/>
                    <a:p>
                      <a:r>
                        <a:rPr lang="en-US" dirty="0"/>
                        <a:t>Region 7</a:t>
                      </a:r>
                    </a:p>
                  </a:txBody>
                  <a:tcPr/>
                </a:tc>
                <a:tc>
                  <a:txBody>
                    <a:bodyPr/>
                    <a:lstStyle/>
                    <a:p>
                      <a:r>
                        <a:rPr lang="en-US" dirty="0"/>
                        <a:t>12%</a:t>
                      </a:r>
                    </a:p>
                  </a:txBody>
                  <a:tcPr/>
                </a:tc>
                <a:tc>
                  <a:txBody>
                    <a:bodyPr/>
                    <a:lstStyle/>
                    <a:p>
                      <a:r>
                        <a:rPr lang="en-US" dirty="0"/>
                        <a:t>9%</a:t>
                      </a:r>
                    </a:p>
                  </a:txBody>
                  <a:tcPr/>
                </a:tc>
                <a:tc>
                  <a:txBody>
                    <a:bodyPr/>
                    <a:lstStyle/>
                    <a:p>
                      <a:r>
                        <a:rPr lang="en-US" dirty="0"/>
                        <a:t>13%</a:t>
                      </a:r>
                    </a:p>
                  </a:txBody>
                  <a:tcPr/>
                </a:tc>
                <a:extLst>
                  <a:ext uri="{0D108BD9-81ED-4DB2-BD59-A6C34878D82A}">
                    <a16:rowId xmlns:a16="http://schemas.microsoft.com/office/drawing/2014/main" val="1255314691"/>
                  </a:ext>
                </a:extLst>
              </a:tr>
              <a:tr h="361875">
                <a:tc>
                  <a:txBody>
                    <a:bodyPr/>
                    <a:lstStyle/>
                    <a:p>
                      <a:r>
                        <a:rPr lang="en-US" dirty="0"/>
                        <a:t>Region 8</a:t>
                      </a:r>
                    </a:p>
                  </a:txBody>
                  <a:tcPr/>
                </a:tc>
                <a:tc>
                  <a:txBody>
                    <a:bodyPr/>
                    <a:lstStyle/>
                    <a:p>
                      <a:r>
                        <a:rPr lang="en-US" dirty="0"/>
                        <a:t>6%</a:t>
                      </a:r>
                    </a:p>
                  </a:txBody>
                  <a:tcPr/>
                </a:tc>
                <a:tc>
                  <a:txBody>
                    <a:bodyPr/>
                    <a:lstStyle/>
                    <a:p>
                      <a:r>
                        <a:rPr lang="en-US" dirty="0"/>
                        <a:t>5%</a:t>
                      </a:r>
                    </a:p>
                  </a:txBody>
                  <a:tcPr/>
                </a:tc>
                <a:tc>
                  <a:txBody>
                    <a:bodyPr/>
                    <a:lstStyle/>
                    <a:p>
                      <a:r>
                        <a:rPr lang="en-US" dirty="0"/>
                        <a:t>5%</a:t>
                      </a:r>
                    </a:p>
                  </a:txBody>
                  <a:tcPr/>
                </a:tc>
                <a:extLst>
                  <a:ext uri="{0D108BD9-81ED-4DB2-BD59-A6C34878D82A}">
                    <a16:rowId xmlns:a16="http://schemas.microsoft.com/office/drawing/2014/main" val="3260652327"/>
                  </a:ext>
                </a:extLst>
              </a:tr>
              <a:tr h="361875">
                <a:tc>
                  <a:txBody>
                    <a:bodyPr/>
                    <a:lstStyle/>
                    <a:p>
                      <a:r>
                        <a:rPr lang="en-US" dirty="0"/>
                        <a:t>Region 9</a:t>
                      </a:r>
                    </a:p>
                  </a:txBody>
                  <a:tcPr/>
                </a:tc>
                <a:tc>
                  <a:txBody>
                    <a:bodyPr/>
                    <a:lstStyle/>
                    <a:p>
                      <a:r>
                        <a:rPr lang="en-US" dirty="0"/>
                        <a:t>7%</a:t>
                      </a:r>
                    </a:p>
                  </a:txBody>
                  <a:tcPr/>
                </a:tc>
                <a:tc>
                  <a:txBody>
                    <a:bodyPr/>
                    <a:lstStyle/>
                    <a:p>
                      <a:r>
                        <a:rPr lang="en-US" dirty="0"/>
                        <a:t>6%</a:t>
                      </a:r>
                    </a:p>
                  </a:txBody>
                  <a:tcPr/>
                </a:tc>
                <a:tc>
                  <a:txBody>
                    <a:bodyPr/>
                    <a:lstStyle/>
                    <a:p>
                      <a:r>
                        <a:rPr lang="en-US" dirty="0"/>
                        <a:t>7%</a:t>
                      </a:r>
                    </a:p>
                  </a:txBody>
                  <a:tcPr/>
                </a:tc>
                <a:extLst>
                  <a:ext uri="{0D108BD9-81ED-4DB2-BD59-A6C34878D82A}">
                    <a16:rowId xmlns:a16="http://schemas.microsoft.com/office/drawing/2014/main" val="2781976980"/>
                  </a:ext>
                </a:extLst>
              </a:tr>
            </a:tbl>
          </a:graphicData>
        </a:graphic>
      </p:graphicFrame>
      <p:sp>
        <p:nvSpPr>
          <p:cNvPr id="6" name="TextBox 5">
            <a:extLst>
              <a:ext uri="{FF2B5EF4-FFF2-40B4-BE49-F238E27FC236}">
                <a16:creationId xmlns:a16="http://schemas.microsoft.com/office/drawing/2014/main" id="{98A0B82D-53F4-C576-9DCC-58BD4B9EBEE9}"/>
              </a:ext>
            </a:extLst>
          </p:cNvPr>
          <p:cNvSpPr txBox="1"/>
          <p:nvPr/>
        </p:nvSpPr>
        <p:spPr>
          <a:xfrm>
            <a:off x="1374258" y="1733115"/>
            <a:ext cx="3274101" cy="461665"/>
          </a:xfrm>
          <a:prstGeom prst="rect">
            <a:avLst/>
          </a:prstGeom>
          <a:noFill/>
        </p:spPr>
        <p:txBody>
          <a:bodyPr wrap="none" rtlCol="0">
            <a:spAutoFit/>
          </a:bodyPr>
          <a:lstStyle/>
          <a:p>
            <a:r>
              <a:rPr lang="en-US" sz="2400" dirty="0"/>
              <a:t>HIV diagnosis by </a:t>
            </a:r>
            <a:r>
              <a:rPr lang="en-US" sz="2400" b="1" dirty="0"/>
              <a:t>Region</a:t>
            </a:r>
            <a:r>
              <a:rPr lang="en-US" sz="2400" baseline="30000" dirty="0"/>
              <a:t>1</a:t>
            </a:r>
          </a:p>
        </p:txBody>
      </p:sp>
    </p:spTree>
    <p:extLst>
      <p:ext uri="{BB962C8B-B14F-4D97-AF65-F5344CB8AC3E}">
        <p14:creationId xmlns:p14="http://schemas.microsoft.com/office/powerpoint/2010/main" val="1039171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43773A-6E40-B6DB-895B-BD9869F25E65}"/>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3700" kern="1200">
                <a:solidFill>
                  <a:srgbClr val="FFFFFF"/>
                </a:solidFill>
                <a:latin typeface="+mj-lt"/>
                <a:ea typeface="+mj-ea"/>
                <a:cs typeface="+mj-cs"/>
              </a:rPr>
              <a:t>Pre pandemic Statistics for Louisiana </a:t>
            </a:r>
          </a:p>
        </p:txBody>
      </p:sp>
      <p:sp>
        <p:nvSpPr>
          <p:cNvPr id="7" name="TextBox 6">
            <a:extLst>
              <a:ext uri="{FF2B5EF4-FFF2-40B4-BE49-F238E27FC236}">
                <a16:creationId xmlns:a16="http://schemas.microsoft.com/office/drawing/2014/main" id="{2826D18A-EB5E-D926-82A1-616E640F1E30}"/>
              </a:ext>
            </a:extLst>
          </p:cNvPr>
          <p:cNvSpPr txBox="1"/>
          <p:nvPr/>
        </p:nvSpPr>
        <p:spPr>
          <a:xfrm>
            <a:off x="8572499" y="390832"/>
            <a:ext cx="3233585" cy="873612"/>
          </a:xfrm>
          <a:prstGeom prst="rect">
            <a:avLst/>
          </a:prstGeom>
        </p:spPr>
        <p:txBody>
          <a:bodyPr vert="horz" lIns="91440" tIns="45720" rIns="91440" bIns="45720" rtlCol="0" anchor="ctr">
            <a:normAutofit/>
          </a:bodyPr>
          <a:lstStyle/>
          <a:p>
            <a:pPr>
              <a:lnSpc>
                <a:spcPct val="90000"/>
              </a:lnSpc>
              <a:spcBef>
                <a:spcPts val="1000"/>
              </a:spcBef>
            </a:pPr>
            <a:r>
              <a:rPr lang="en-US" sz="1900" kern="1200" dirty="0">
                <a:solidFill>
                  <a:srgbClr val="FFFFFF"/>
                </a:solidFill>
                <a:latin typeface="+mn-lt"/>
                <a:ea typeface="+mn-ea"/>
                <a:cs typeface="+mn-cs"/>
              </a:rPr>
              <a:t>In 2018 Louisiana ranked 4</a:t>
            </a:r>
            <a:r>
              <a:rPr lang="en-US" sz="1900" kern="1200" baseline="30000" dirty="0">
                <a:solidFill>
                  <a:srgbClr val="FFFFFF"/>
                </a:solidFill>
                <a:latin typeface="+mn-lt"/>
                <a:ea typeface="+mn-ea"/>
                <a:cs typeface="+mn-cs"/>
              </a:rPr>
              <a:t>th</a:t>
            </a:r>
            <a:r>
              <a:rPr lang="en-US" sz="1900" kern="1200" dirty="0">
                <a:solidFill>
                  <a:srgbClr val="FFFFFF"/>
                </a:solidFill>
                <a:latin typeface="+mn-lt"/>
                <a:ea typeface="+mn-ea"/>
                <a:cs typeface="+mn-cs"/>
              </a:rPr>
              <a:t> worse for HIV diagnosis rate and 4th for AID rates in US </a:t>
            </a:r>
            <a:r>
              <a:rPr lang="en-US" sz="1900" kern="1200" baseline="30000" dirty="0">
                <a:solidFill>
                  <a:srgbClr val="FFFFFF"/>
                </a:solidFill>
                <a:latin typeface="+mn-lt"/>
                <a:ea typeface="+mn-ea"/>
                <a:cs typeface="+mn-cs"/>
              </a:rPr>
              <a:t>1</a:t>
            </a:r>
          </a:p>
        </p:txBody>
      </p:sp>
      <p:pic>
        <p:nvPicPr>
          <p:cNvPr id="5" name="Content Placeholder 4" descr="A graph showing the number of patients with diabetes&#10;&#10;Description automatically generated">
            <a:extLst>
              <a:ext uri="{FF2B5EF4-FFF2-40B4-BE49-F238E27FC236}">
                <a16:creationId xmlns:a16="http://schemas.microsoft.com/office/drawing/2014/main" id="{76396E0E-D8A1-FEBB-D039-689273C16C73}"/>
              </a:ext>
            </a:extLst>
          </p:cNvPr>
          <p:cNvPicPr>
            <a:picLocks noGrp="1" noChangeAspect="1"/>
          </p:cNvPicPr>
          <p:nvPr>
            <p:ph idx="1"/>
          </p:nvPr>
        </p:nvPicPr>
        <p:blipFill>
          <a:blip r:embed="rId3"/>
          <a:stretch>
            <a:fillRect/>
          </a:stretch>
        </p:blipFill>
        <p:spPr>
          <a:xfrm>
            <a:off x="1149155" y="1966293"/>
            <a:ext cx="9893688" cy="4452160"/>
          </a:xfrm>
          <a:prstGeom prst="rect">
            <a:avLst/>
          </a:prstGeom>
        </p:spPr>
      </p:pic>
    </p:spTree>
    <p:extLst>
      <p:ext uri="{BB962C8B-B14F-4D97-AF65-F5344CB8AC3E}">
        <p14:creationId xmlns:p14="http://schemas.microsoft.com/office/powerpoint/2010/main" val="4043974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925B33-0399-E38E-3F93-35724C7E49C2}"/>
              </a:ext>
            </a:extLst>
          </p:cNvPr>
          <p:cNvSpPr>
            <a:spLocks noGrp="1"/>
          </p:cNvSpPr>
          <p:nvPr>
            <p:ph type="title"/>
          </p:nvPr>
        </p:nvSpPr>
        <p:spPr>
          <a:xfrm>
            <a:off x="1136397" y="502021"/>
            <a:ext cx="4959603" cy="1642969"/>
          </a:xfrm>
        </p:spPr>
        <p:txBody>
          <a:bodyPr vert="horz" lIns="91440" tIns="45720" rIns="91440" bIns="45720" rtlCol="0" anchor="b">
            <a:normAutofit/>
          </a:bodyPr>
          <a:lstStyle/>
          <a:p>
            <a:pPr algn="ctr"/>
            <a:r>
              <a:rPr lang="en-US" sz="4800" kern="1200" dirty="0">
                <a:solidFill>
                  <a:schemeClr val="tx1"/>
                </a:solidFill>
                <a:latin typeface="+mj-lt"/>
                <a:ea typeface="+mj-ea"/>
                <a:cs typeface="+mj-cs"/>
              </a:rPr>
              <a:t>Where is Louisiana Today?</a:t>
            </a:r>
          </a:p>
        </p:txBody>
      </p:sp>
      <p:sp>
        <p:nvSpPr>
          <p:cNvPr id="3" name="TextBox 2">
            <a:extLst>
              <a:ext uri="{FF2B5EF4-FFF2-40B4-BE49-F238E27FC236}">
                <a16:creationId xmlns:a16="http://schemas.microsoft.com/office/drawing/2014/main" id="{9C3F2148-78DA-4669-F637-07226A299BDF}"/>
              </a:ext>
            </a:extLst>
          </p:cNvPr>
          <p:cNvSpPr txBox="1"/>
          <p:nvPr/>
        </p:nvSpPr>
        <p:spPr>
          <a:xfrm>
            <a:off x="1136397" y="2418408"/>
            <a:ext cx="4959603" cy="3522569"/>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800" dirty="0"/>
              <a:t>Louisiana ranks 3</a:t>
            </a:r>
            <a:r>
              <a:rPr lang="en-US" sz="2800" baseline="30000" dirty="0"/>
              <a:t>rd</a:t>
            </a:r>
            <a:r>
              <a:rPr lang="en-US" sz="2800" dirty="0"/>
              <a:t> highest in the nation in HIV incidence rate (per 100,000) in 2024</a:t>
            </a:r>
            <a:r>
              <a:rPr lang="en-US" sz="2800" baseline="30000" dirty="0"/>
              <a:t> 2</a:t>
            </a:r>
          </a:p>
          <a:p>
            <a:pPr indent="-228600">
              <a:lnSpc>
                <a:spcPct val="90000"/>
              </a:lnSpc>
              <a:spcAft>
                <a:spcPts val="600"/>
              </a:spcAft>
              <a:buFont typeface="Arial" panose="020B0604020202020204" pitchFamily="34" charset="0"/>
              <a:buChar char="•"/>
            </a:pPr>
            <a:endParaRPr lang="en-US" sz="2000" dirty="0"/>
          </a:p>
        </p:txBody>
      </p:sp>
      <p:pic>
        <p:nvPicPr>
          <p:cNvPr id="5" name="Content Placeholder 4" descr="A screenshot of a phone&#10;&#10;Description automatically generated">
            <a:extLst>
              <a:ext uri="{FF2B5EF4-FFF2-40B4-BE49-F238E27FC236}">
                <a16:creationId xmlns:a16="http://schemas.microsoft.com/office/drawing/2014/main" id="{AD53B1CA-F727-F697-0118-BA4A64DBC9E8}"/>
              </a:ext>
            </a:extLst>
          </p:cNvPr>
          <p:cNvPicPr>
            <a:picLocks noGrp="1" noChangeAspect="1"/>
          </p:cNvPicPr>
          <p:nvPr>
            <p:ph idx="1"/>
          </p:nvPr>
        </p:nvPicPr>
        <p:blipFill>
          <a:blip r:embed="rId3"/>
          <a:stretch>
            <a:fillRect/>
          </a:stretch>
        </p:blipFill>
        <p:spPr>
          <a:xfrm>
            <a:off x="6701079" y="489118"/>
            <a:ext cx="4823749" cy="5466007"/>
          </a:xfrm>
          <a:prstGeom prst="rect">
            <a:avLst/>
          </a:prstGeom>
        </p:spPr>
      </p:pic>
      <p:sp>
        <p:nvSpPr>
          <p:cNvPr id="12" name="Rectangle 11">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4801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7BD384-67EB-CC96-85CC-3C1A3AECD8F0}"/>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Data from ACLA from 2021-2023</a:t>
            </a:r>
          </a:p>
        </p:txBody>
      </p:sp>
      <p:pic>
        <p:nvPicPr>
          <p:cNvPr id="10" name="Content Placeholder 9" descr="A logo of a health care company&#10;&#10;Description automatically generated">
            <a:extLst>
              <a:ext uri="{FF2B5EF4-FFF2-40B4-BE49-F238E27FC236}">
                <a16:creationId xmlns:a16="http://schemas.microsoft.com/office/drawing/2014/main" id="{F4EDF448-C966-5598-0EF0-C9485C15559B}"/>
              </a:ext>
            </a:extLst>
          </p:cNvPr>
          <p:cNvPicPr>
            <a:picLocks noGrp="1" noChangeAspect="1"/>
          </p:cNvPicPr>
          <p:nvPr>
            <p:ph idx="1"/>
          </p:nvPr>
        </p:nvPicPr>
        <p:blipFill>
          <a:blip r:embed="rId3"/>
          <a:stretch>
            <a:fillRect/>
          </a:stretch>
        </p:blipFill>
        <p:spPr>
          <a:xfrm>
            <a:off x="4777316" y="851170"/>
            <a:ext cx="6780700" cy="5153330"/>
          </a:xfrm>
          <a:prstGeom prst="rect">
            <a:avLst/>
          </a:prstGeom>
        </p:spPr>
      </p:pic>
    </p:spTree>
    <p:extLst>
      <p:ext uri="{BB962C8B-B14F-4D97-AF65-F5344CB8AC3E}">
        <p14:creationId xmlns:p14="http://schemas.microsoft.com/office/powerpoint/2010/main" val="3013449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8AF17-1EC1-2AAE-8173-350B7A69E3E8}"/>
              </a:ext>
            </a:extLst>
          </p:cNvPr>
          <p:cNvSpPr>
            <a:spLocks noGrp="1"/>
          </p:cNvSpPr>
          <p:nvPr>
            <p:ph type="title"/>
          </p:nvPr>
        </p:nvSpPr>
        <p:spPr/>
        <p:txBody>
          <a:bodyPr/>
          <a:lstStyle/>
          <a:p>
            <a:pPr algn="ctr"/>
            <a:r>
              <a:rPr lang="en-US" dirty="0"/>
              <a:t>HIV Prevalence by Region</a:t>
            </a:r>
          </a:p>
        </p:txBody>
      </p:sp>
      <p:sp>
        <p:nvSpPr>
          <p:cNvPr id="6" name="Content Placeholder 5">
            <a:extLst>
              <a:ext uri="{FF2B5EF4-FFF2-40B4-BE49-F238E27FC236}">
                <a16:creationId xmlns:a16="http://schemas.microsoft.com/office/drawing/2014/main" id="{0AF076D9-804B-64C3-887B-DDCB078D2727}"/>
              </a:ext>
            </a:extLst>
          </p:cNvPr>
          <p:cNvSpPr>
            <a:spLocks noGrp="1"/>
          </p:cNvSpPr>
          <p:nvPr>
            <p:ph idx="1"/>
          </p:nvPr>
        </p:nvSpPr>
        <p:spPr/>
        <p:txBody>
          <a:bodyPr>
            <a:normAutofit/>
          </a:bodyPr>
          <a:lstStyle/>
          <a:p>
            <a:pPr marL="0" algn="l" rtl="0" eaLnBrk="1" fontAlgn="t" latinLnBrk="0" hangingPunct="1">
              <a:spcBef>
                <a:spcPts val="0"/>
              </a:spcBef>
              <a:spcAft>
                <a:spcPts val="0"/>
              </a:spcAft>
            </a:pPr>
            <a:endParaRPr lang="en-US" sz="1800" b="0" i="0" u="none" strike="noStrike" dirty="0">
              <a:effectLst/>
              <a:latin typeface="Arial" panose="020B0604020202020204" pitchFamily="34" charset="0"/>
            </a:endParaRPr>
          </a:p>
          <a:p>
            <a:pPr marL="0" indent="0">
              <a:buNone/>
            </a:pPr>
            <a:endParaRPr lang="en-US" dirty="0"/>
          </a:p>
        </p:txBody>
      </p:sp>
      <p:graphicFrame>
        <p:nvGraphicFramePr>
          <p:cNvPr id="7" name="Content Placeholder 3">
            <a:extLst>
              <a:ext uri="{FF2B5EF4-FFF2-40B4-BE49-F238E27FC236}">
                <a16:creationId xmlns:a16="http://schemas.microsoft.com/office/drawing/2014/main" id="{7747113C-FAD3-7B2C-B6B6-F49D9B68E433}"/>
              </a:ext>
            </a:extLst>
          </p:cNvPr>
          <p:cNvGraphicFramePr>
            <a:graphicFrameLocks/>
          </p:cNvGraphicFramePr>
          <p:nvPr>
            <p:extLst>
              <p:ext uri="{D42A27DB-BD31-4B8C-83A1-F6EECF244321}">
                <p14:modId xmlns:p14="http://schemas.microsoft.com/office/powerpoint/2010/main" val="2022314211"/>
              </p:ext>
            </p:extLst>
          </p:nvPr>
        </p:nvGraphicFramePr>
        <p:xfrm>
          <a:off x="197708" y="1507524"/>
          <a:ext cx="4737099" cy="5350475"/>
        </p:xfrm>
        <a:graphic>
          <a:graphicData uri="http://schemas.openxmlformats.org/drawingml/2006/table">
            <a:tbl>
              <a:tblPr firstRow="1" bandRow="1">
                <a:tableStyleId>{5C22544A-7EE6-4342-B048-85BDC9FD1C3A}</a:tableStyleId>
              </a:tblPr>
              <a:tblGrid>
                <a:gridCol w="1482437">
                  <a:extLst>
                    <a:ext uri="{9D8B030D-6E8A-4147-A177-3AD203B41FA5}">
                      <a16:colId xmlns:a16="http://schemas.microsoft.com/office/drawing/2014/main" val="1958835728"/>
                    </a:ext>
                  </a:extLst>
                </a:gridCol>
                <a:gridCol w="1185883">
                  <a:extLst>
                    <a:ext uri="{9D8B030D-6E8A-4147-A177-3AD203B41FA5}">
                      <a16:colId xmlns:a16="http://schemas.microsoft.com/office/drawing/2014/main" val="4281603100"/>
                    </a:ext>
                  </a:extLst>
                </a:gridCol>
                <a:gridCol w="1038675">
                  <a:extLst>
                    <a:ext uri="{9D8B030D-6E8A-4147-A177-3AD203B41FA5}">
                      <a16:colId xmlns:a16="http://schemas.microsoft.com/office/drawing/2014/main" val="3291342524"/>
                    </a:ext>
                  </a:extLst>
                </a:gridCol>
                <a:gridCol w="1030104">
                  <a:extLst>
                    <a:ext uri="{9D8B030D-6E8A-4147-A177-3AD203B41FA5}">
                      <a16:colId xmlns:a16="http://schemas.microsoft.com/office/drawing/2014/main" val="151929619"/>
                    </a:ext>
                  </a:extLst>
                </a:gridCol>
              </a:tblGrid>
              <a:tr h="650430">
                <a:tc>
                  <a:txBody>
                    <a:bodyPr/>
                    <a:lstStyle/>
                    <a:p>
                      <a:endParaRPr lang="en-US" dirty="0"/>
                    </a:p>
                  </a:txBody>
                  <a:tcPr/>
                </a:tc>
                <a:tc>
                  <a:txBody>
                    <a:bodyPr/>
                    <a:lstStyle/>
                    <a:p>
                      <a:r>
                        <a:rPr lang="en-US" dirty="0"/>
                        <a:t>2021</a:t>
                      </a:r>
                    </a:p>
                  </a:txBody>
                  <a:tcPr/>
                </a:tc>
                <a:tc>
                  <a:txBody>
                    <a:bodyPr/>
                    <a:lstStyle/>
                    <a:p>
                      <a:r>
                        <a:rPr lang="en-US" dirty="0"/>
                        <a:t>2022</a:t>
                      </a:r>
                    </a:p>
                  </a:txBody>
                  <a:tcPr/>
                </a:tc>
                <a:tc>
                  <a:txBody>
                    <a:bodyPr/>
                    <a:lstStyle/>
                    <a:p>
                      <a:r>
                        <a:rPr lang="en-US" dirty="0"/>
                        <a:t>2023</a:t>
                      </a:r>
                    </a:p>
                  </a:txBody>
                  <a:tcPr/>
                </a:tc>
                <a:extLst>
                  <a:ext uri="{0D108BD9-81ED-4DB2-BD59-A6C34878D82A}">
                    <a16:rowId xmlns:a16="http://schemas.microsoft.com/office/drawing/2014/main" val="4147783230"/>
                  </a:ext>
                </a:extLst>
              </a:tr>
              <a:tr h="650430">
                <a:tc>
                  <a:txBody>
                    <a:bodyPr/>
                    <a:lstStyle/>
                    <a:p>
                      <a:r>
                        <a:rPr lang="en-US" dirty="0"/>
                        <a:t>Region 1</a:t>
                      </a:r>
                    </a:p>
                  </a:txBody>
                  <a:tcPr/>
                </a:tc>
                <a:tc>
                  <a:txBody>
                    <a:bodyPr/>
                    <a:lstStyle/>
                    <a:p>
                      <a:r>
                        <a:rPr lang="en-US" dirty="0"/>
                        <a:t>33%</a:t>
                      </a:r>
                    </a:p>
                  </a:txBody>
                  <a:tcPr/>
                </a:tc>
                <a:tc>
                  <a:txBody>
                    <a:bodyPr/>
                    <a:lstStyle/>
                    <a:p>
                      <a:r>
                        <a:rPr lang="en-US" dirty="0"/>
                        <a:t>33%</a:t>
                      </a:r>
                    </a:p>
                  </a:txBody>
                  <a:tcPr/>
                </a:tc>
                <a:tc>
                  <a:txBody>
                    <a:bodyPr/>
                    <a:lstStyle/>
                    <a:p>
                      <a:r>
                        <a:rPr lang="en-US" dirty="0"/>
                        <a:t>35%</a:t>
                      </a:r>
                    </a:p>
                  </a:txBody>
                  <a:tcPr/>
                </a:tc>
                <a:extLst>
                  <a:ext uri="{0D108BD9-81ED-4DB2-BD59-A6C34878D82A}">
                    <a16:rowId xmlns:a16="http://schemas.microsoft.com/office/drawing/2014/main" val="3428418047"/>
                  </a:ext>
                </a:extLst>
              </a:tr>
              <a:tr h="650430">
                <a:tc>
                  <a:txBody>
                    <a:bodyPr/>
                    <a:lstStyle/>
                    <a:p>
                      <a:r>
                        <a:rPr lang="en-US" dirty="0"/>
                        <a:t>Region 2</a:t>
                      </a:r>
                    </a:p>
                  </a:txBody>
                  <a:tcPr/>
                </a:tc>
                <a:tc>
                  <a:txBody>
                    <a:bodyPr/>
                    <a:lstStyle/>
                    <a:p>
                      <a:r>
                        <a:rPr lang="en-US" dirty="0"/>
                        <a:t>20%</a:t>
                      </a:r>
                    </a:p>
                  </a:txBody>
                  <a:tcPr/>
                </a:tc>
                <a:tc>
                  <a:txBody>
                    <a:bodyPr/>
                    <a:lstStyle/>
                    <a:p>
                      <a:r>
                        <a:rPr lang="en-US" dirty="0"/>
                        <a:t>19%</a:t>
                      </a:r>
                    </a:p>
                  </a:txBody>
                  <a:tcPr/>
                </a:tc>
                <a:tc>
                  <a:txBody>
                    <a:bodyPr/>
                    <a:lstStyle/>
                    <a:p>
                      <a:r>
                        <a:rPr lang="en-US" dirty="0"/>
                        <a:t>15%</a:t>
                      </a:r>
                    </a:p>
                  </a:txBody>
                  <a:tcPr/>
                </a:tc>
                <a:extLst>
                  <a:ext uri="{0D108BD9-81ED-4DB2-BD59-A6C34878D82A}">
                    <a16:rowId xmlns:a16="http://schemas.microsoft.com/office/drawing/2014/main" val="2819698835"/>
                  </a:ext>
                </a:extLst>
              </a:tr>
              <a:tr h="419665">
                <a:tc>
                  <a:txBody>
                    <a:bodyPr/>
                    <a:lstStyle/>
                    <a:p>
                      <a:r>
                        <a:rPr lang="en-US" dirty="0"/>
                        <a:t>Region 3</a:t>
                      </a:r>
                    </a:p>
                  </a:txBody>
                  <a:tcPr/>
                </a:tc>
                <a:tc>
                  <a:txBody>
                    <a:bodyPr/>
                    <a:lstStyle/>
                    <a:p>
                      <a:r>
                        <a:rPr lang="en-US" dirty="0"/>
                        <a:t>5%</a:t>
                      </a:r>
                    </a:p>
                  </a:txBody>
                  <a:tcPr/>
                </a:tc>
                <a:tc>
                  <a:txBody>
                    <a:bodyPr/>
                    <a:lstStyle/>
                    <a:p>
                      <a:r>
                        <a:rPr lang="en-US" dirty="0"/>
                        <a:t>5%</a:t>
                      </a:r>
                    </a:p>
                  </a:txBody>
                  <a:tcPr/>
                </a:tc>
                <a:tc>
                  <a:txBody>
                    <a:bodyPr/>
                    <a:lstStyle/>
                    <a:p>
                      <a:r>
                        <a:rPr lang="en-US" dirty="0"/>
                        <a:t>5%</a:t>
                      </a:r>
                    </a:p>
                  </a:txBody>
                  <a:tcPr/>
                </a:tc>
                <a:extLst>
                  <a:ext uri="{0D108BD9-81ED-4DB2-BD59-A6C34878D82A}">
                    <a16:rowId xmlns:a16="http://schemas.microsoft.com/office/drawing/2014/main" val="2414970947"/>
                  </a:ext>
                </a:extLst>
              </a:tr>
              <a:tr h="650430">
                <a:tc>
                  <a:txBody>
                    <a:bodyPr/>
                    <a:lstStyle/>
                    <a:p>
                      <a:r>
                        <a:rPr lang="en-US" dirty="0"/>
                        <a:t>Region 4</a:t>
                      </a:r>
                    </a:p>
                  </a:txBody>
                  <a:tcPr/>
                </a:tc>
                <a:tc>
                  <a:txBody>
                    <a:bodyPr/>
                    <a:lstStyle/>
                    <a:p>
                      <a:r>
                        <a:rPr lang="en-US" dirty="0"/>
                        <a:t>6%</a:t>
                      </a:r>
                    </a:p>
                  </a:txBody>
                  <a:tcPr/>
                </a:tc>
                <a:tc>
                  <a:txBody>
                    <a:bodyPr/>
                    <a:lstStyle/>
                    <a:p>
                      <a:r>
                        <a:rPr lang="en-US" dirty="0"/>
                        <a:t>6%</a:t>
                      </a:r>
                    </a:p>
                  </a:txBody>
                  <a:tcPr/>
                </a:tc>
                <a:tc>
                  <a:txBody>
                    <a:bodyPr/>
                    <a:lstStyle/>
                    <a:p>
                      <a:r>
                        <a:rPr lang="en-US" dirty="0"/>
                        <a:t>7%</a:t>
                      </a:r>
                    </a:p>
                  </a:txBody>
                  <a:tcPr/>
                </a:tc>
                <a:extLst>
                  <a:ext uri="{0D108BD9-81ED-4DB2-BD59-A6C34878D82A}">
                    <a16:rowId xmlns:a16="http://schemas.microsoft.com/office/drawing/2014/main" val="2504444687"/>
                  </a:ext>
                </a:extLst>
              </a:tr>
              <a:tr h="419665">
                <a:tc>
                  <a:txBody>
                    <a:bodyPr/>
                    <a:lstStyle/>
                    <a:p>
                      <a:r>
                        <a:rPr lang="en-US" dirty="0"/>
                        <a:t>Region 5</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extLst>
                  <a:ext uri="{0D108BD9-81ED-4DB2-BD59-A6C34878D82A}">
                    <a16:rowId xmlns:a16="http://schemas.microsoft.com/office/drawing/2014/main" val="814469594"/>
                  </a:ext>
                </a:extLst>
              </a:tr>
              <a:tr h="419665">
                <a:tc>
                  <a:txBody>
                    <a:bodyPr/>
                    <a:lstStyle/>
                    <a:p>
                      <a:r>
                        <a:rPr lang="en-US" dirty="0"/>
                        <a:t>Region 6</a:t>
                      </a:r>
                    </a:p>
                  </a:txBody>
                  <a:tcPr/>
                </a:tc>
                <a:tc>
                  <a:txBody>
                    <a:bodyPr/>
                    <a:lstStyle/>
                    <a:p>
                      <a:r>
                        <a:rPr lang="en-US" dirty="0"/>
                        <a:t>6%</a:t>
                      </a:r>
                    </a:p>
                  </a:txBody>
                  <a:tcPr/>
                </a:tc>
                <a:tc>
                  <a:txBody>
                    <a:bodyPr/>
                    <a:lstStyle/>
                    <a:p>
                      <a:r>
                        <a:rPr lang="en-US" dirty="0"/>
                        <a:t>6%</a:t>
                      </a:r>
                    </a:p>
                  </a:txBody>
                  <a:tcPr/>
                </a:tc>
                <a:tc>
                  <a:txBody>
                    <a:bodyPr/>
                    <a:lstStyle/>
                    <a:p>
                      <a:r>
                        <a:rPr lang="en-US" dirty="0"/>
                        <a:t>5%</a:t>
                      </a:r>
                    </a:p>
                  </a:txBody>
                  <a:tcPr/>
                </a:tc>
                <a:extLst>
                  <a:ext uri="{0D108BD9-81ED-4DB2-BD59-A6C34878D82A}">
                    <a16:rowId xmlns:a16="http://schemas.microsoft.com/office/drawing/2014/main" val="2326391768"/>
                  </a:ext>
                </a:extLst>
              </a:tr>
              <a:tr h="650430">
                <a:tc>
                  <a:txBody>
                    <a:bodyPr/>
                    <a:lstStyle/>
                    <a:p>
                      <a:r>
                        <a:rPr lang="en-US" dirty="0"/>
                        <a:t>Region 7</a:t>
                      </a:r>
                    </a:p>
                  </a:txBody>
                  <a:tcPr/>
                </a:tc>
                <a:tc>
                  <a:txBody>
                    <a:bodyPr/>
                    <a:lstStyle/>
                    <a:p>
                      <a:r>
                        <a:rPr lang="en-US" dirty="0"/>
                        <a:t>14%</a:t>
                      </a:r>
                    </a:p>
                  </a:txBody>
                  <a:tcPr/>
                </a:tc>
                <a:tc>
                  <a:txBody>
                    <a:bodyPr/>
                    <a:lstStyle/>
                    <a:p>
                      <a:r>
                        <a:rPr lang="en-US" dirty="0"/>
                        <a:t>14%</a:t>
                      </a:r>
                    </a:p>
                  </a:txBody>
                  <a:tcPr/>
                </a:tc>
                <a:tc>
                  <a:txBody>
                    <a:bodyPr/>
                    <a:lstStyle/>
                    <a:p>
                      <a:r>
                        <a:rPr lang="en-US" dirty="0"/>
                        <a:t>14%</a:t>
                      </a:r>
                    </a:p>
                  </a:txBody>
                  <a:tcPr/>
                </a:tc>
                <a:extLst>
                  <a:ext uri="{0D108BD9-81ED-4DB2-BD59-A6C34878D82A}">
                    <a16:rowId xmlns:a16="http://schemas.microsoft.com/office/drawing/2014/main" val="1255314691"/>
                  </a:ext>
                </a:extLst>
              </a:tr>
              <a:tr h="419665">
                <a:tc>
                  <a:txBody>
                    <a:bodyPr/>
                    <a:lstStyle/>
                    <a:p>
                      <a:r>
                        <a:rPr lang="en-US" dirty="0"/>
                        <a:t>Region 8</a:t>
                      </a:r>
                    </a:p>
                  </a:txBody>
                  <a:tcPr/>
                </a:tc>
                <a:tc>
                  <a:txBody>
                    <a:bodyPr/>
                    <a:lstStyle/>
                    <a:p>
                      <a:r>
                        <a:rPr lang="en-US" dirty="0"/>
                        <a:t>4%</a:t>
                      </a:r>
                    </a:p>
                  </a:txBody>
                  <a:tcPr/>
                </a:tc>
                <a:tc>
                  <a:txBody>
                    <a:bodyPr/>
                    <a:lstStyle/>
                    <a:p>
                      <a:r>
                        <a:rPr lang="en-US" dirty="0"/>
                        <a:t>5%</a:t>
                      </a:r>
                    </a:p>
                  </a:txBody>
                  <a:tcPr/>
                </a:tc>
                <a:tc>
                  <a:txBody>
                    <a:bodyPr/>
                    <a:lstStyle/>
                    <a:p>
                      <a:r>
                        <a:rPr lang="en-US" dirty="0"/>
                        <a:t>7%</a:t>
                      </a:r>
                    </a:p>
                  </a:txBody>
                  <a:tcPr/>
                </a:tc>
                <a:extLst>
                  <a:ext uri="{0D108BD9-81ED-4DB2-BD59-A6C34878D82A}">
                    <a16:rowId xmlns:a16="http://schemas.microsoft.com/office/drawing/2014/main" val="3260652327"/>
                  </a:ext>
                </a:extLst>
              </a:tr>
              <a:tr h="419665">
                <a:tc>
                  <a:txBody>
                    <a:bodyPr/>
                    <a:lstStyle/>
                    <a:p>
                      <a:r>
                        <a:rPr lang="en-US" dirty="0"/>
                        <a:t>Region 9</a:t>
                      </a:r>
                    </a:p>
                  </a:txBody>
                  <a:tcPr/>
                </a:tc>
                <a:tc>
                  <a:txBody>
                    <a:bodyPr/>
                    <a:lstStyle/>
                    <a:p>
                      <a:r>
                        <a:rPr lang="en-US" dirty="0"/>
                        <a:t>8%</a:t>
                      </a:r>
                    </a:p>
                  </a:txBody>
                  <a:tcPr/>
                </a:tc>
                <a:tc>
                  <a:txBody>
                    <a:bodyPr/>
                    <a:lstStyle/>
                    <a:p>
                      <a:r>
                        <a:rPr lang="en-US" dirty="0"/>
                        <a:t>8%</a:t>
                      </a:r>
                    </a:p>
                  </a:txBody>
                  <a:tcPr/>
                </a:tc>
                <a:tc>
                  <a:txBody>
                    <a:bodyPr/>
                    <a:lstStyle/>
                    <a:p>
                      <a:r>
                        <a:rPr lang="en-US" dirty="0"/>
                        <a:t>6%</a:t>
                      </a:r>
                    </a:p>
                  </a:txBody>
                  <a:tcPr/>
                </a:tc>
                <a:extLst>
                  <a:ext uri="{0D108BD9-81ED-4DB2-BD59-A6C34878D82A}">
                    <a16:rowId xmlns:a16="http://schemas.microsoft.com/office/drawing/2014/main" val="2781976980"/>
                  </a:ext>
                </a:extLst>
              </a:tr>
            </a:tbl>
          </a:graphicData>
        </a:graphic>
      </p:graphicFrame>
      <p:pic>
        <p:nvPicPr>
          <p:cNvPr id="8" name="Content Placeholder 5" descr="A map of different states&#10;&#10;Description automatically generated">
            <a:extLst>
              <a:ext uri="{FF2B5EF4-FFF2-40B4-BE49-F238E27FC236}">
                <a16:creationId xmlns:a16="http://schemas.microsoft.com/office/drawing/2014/main" id="{2821794C-C07F-4F7C-9001-6EB2E8E7FE82}"/>
              </a:ext>
            </a:extLst>
          </p:cNvPr>
          <p:cNvPicPr>
            <a:picLocks noChangeAspect="1"/>
          </p:cNvPicPr>
          <p:nvPr/>
        </p:nvPicPr>
        <p:blipFill>
          <a:blip r:embed="rId3"/>
          <a:stretch>
            <a:fillRect/>
          </a:stretch>
        </p:blipFill>
        <p:spPr>
          <a:xfrm>
            <a:off x="9681312" y="245075"/>
            <a:ext cx="2312980" cy="2891225"/>
          </a:xfrm>
          <a:prstGeom prst="rect">
            <a:avLst/>
          </a:prstGeom>
        </p:spPr>
      </p:pic>
      <p:pic>
        <p:nvPicPr>
          <p:cNvPr id="9" name="Picture 8" descr="A pie chart with a number of people&#10;&#10;Description automatically generated">
            <a:extLst>
              <a:ext uri="{FF2B5EF4-FFF2-40B4-BE49-F238E27FC236}">
                <a16:creationId xmlns:a16="http://schemas.microsoft.com/office/drawing/2014/main" id="{DB906B73-F3A9-1070-6EC8-50E94A21D278}"/>
              </a:ext>
            </a:extLst>
          </p:cNvPr>
          <p:cNvPicPr>
            <a:picLocks noChangeAspect="1"/>
          </p:cNvPicPr>
          <p:nvPr/>
        </p:nvPicPr>
        <p:blipFill>
          <a:blip r:embed="rId4"/>
          <a:stretch>
            <a:fillRect/>
          </a:stretch>
        </p:blipFill>
        <p:spPr>
          <a:xfrm>
            <a:off x="5160809" y="2990335"/>
            <a:ext cx="4957522" cy="3867665"/>
          </a:xfrm>
          <a:prstGeom prst="rect">
            <a:avLst/>
          </a:prstGeom>
        </p:spPr>
      </p:pic>
    </p:spTree>
    <p:extLst>
      <p:ext uri="{BB962C8B-B14F-4D97-AF65-F5344CB8AC3E}">
        <p14:creationId xmlns:p14="http://schemas.microsoft.com/office/powerpoint/2010/main" val="1958723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B6586-4648-51C7-81B4-F2B7814DC86C}"/>
              </a:ext>
            </a:extLst>
          </p:cNvPr>
          <p:cNvSpPr>
            <a:spLocks noGrp="1"/>
          </p:cNvSpPr>
          <p:nvPr>
            <p:ph type="title"/>
          </p:nvPr>
        </p:nvSpPr>
        <p:spPr/>
        <p:txBody>
          <a:bodyPr>
            <a:normAutofit/>
          </a:bodyPr>
          <a:lstStyle/>
          <a:p>
            <a:r>
              <a:rPr lang="en-US" sz="4000" dirty="0"/>
              <a:t>Compliance Distribution in US from 2017-2019</a:t>
            </a:r>
            <a:r>
              <a:rPr lang="en-US" sz="4000" baseline="30000" dirty="0"/>
              <a:t>3 </a:t>
            </a:r>
          </a:p>
        </p:txBody>
      </p:sp>
      <p:pic>
        <p:nvPicPr>
          <p:cNvPr id="9" name="Content Placeholder 8" descr="A table of numbers and a few words&#10;&#10;Description automatically generated with medium confidence">
            <a:extLst>
              <a:ext uri="{FF2B5EF4-FFF2-40B4-BE49-F238E27FC236}">
                <a16:creationId xmlns:a16="http://schemas.microsoft.com/office/drawing/2014/main" id="{90A810AC-8301-6C2D-E7A4-D21883C48D7B}"/>
              </a:ext>
            </a:extLst>
          </p:cNvPr>
          <p:cNvPicPr>
            <a:picLocks noGrp="1" noChangeAspect="1"/>
          </p:cNvPicPr>
          <p:nvPr>
            <p:ph idx="1"/>
          </p:nvPr>
        </p:nvPicPr>
        <p:blipFill>
          <a:blip r:embed="rId3"/>
          <a:stretch>
            <a:fillRect/>
          </a:stretch>
        </p:blipFill>
        <p:spPr>
          <a:xfrm>
            <a:off x="222420" y="1690687"/>
            <a:ext cx="7401172" cy="4802187"/>
          </a:xfrm>
        </p:spPr>
      </p:pic>
      <p:pic>
        <p:nvPicPr>
          <p:cNvPr id="11" name="Picture 10" descr="A map of the united states&#10;&#10;Description automatically generated">
            <a:extLst>
              <a:ext uri="{FF2B5EF4-FFF2-40B4-BE49-F238E27FC236}">
                <a16:creationId xmlns:a16="http://schemas.microsoft.com/office/drawing/2014/main" id="{D1163F17-F42B-2FFC-C804-25C4A22385CA}"/>
              </a:ext>
            </a:extLst>
          </p:cNvPr>
          <p:cNvPicPr>
            <a:picLocks noChangeAspect="1"/>
          </p:cNvPicPr>
          <p:nvPr/>
        </p:nvPicPr>
        <p:blipFill>
          <a:blip r:embed="rId4"/>
          <a:stretch>
            <a:fillRect/>
          </a:stretch>
        </p:blipFill>
        <p:spPr>
          <a:xfrm>
            <a:off x="6272598" y="2887024"/>
            <a:ext cx="5919402" cy="3811022"/>
          </a:xfrm>
          <a:prstGeom prst="rect">
            <a:avLst/>
          </a:prstGeom>
        </p:spPr>
      </p:pic>
    </p:spTree>
    <p:extLst>
      <p:ext uri="{BB962C8B-B14F-4D97-AF65-F5344CB8AC3E}">
        <p14:creationId xmlns:p14="http://schemas.microsoft.com/office/powerpoint/2010/main" val="27915926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1818</TotalTime>
  <Words>1940</Words>
  <Application>Microsoft Macintosh PowerPoint</Application>
  <PresentationFormat>Widescreen</PresentationFormat>
  <Paragraphs>240</Paragraphs>
  <Slides>18</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Cambria</vt:lpstr>
      <vt:lpstr>proxima-nova</vt:lpstr>
      <vt:lpstr>Roboto</vt:lpstr>
      <vt:lpstr>Office Theme</vt:lpstr>
      <vt:lpstr>HIV Trends in LA During and Post Pandemic How Can Louisiana Improve?</vt:lpstr>
      <vt:lpstr>Background  </vt:lpstr>
      <vt:lpstr>Medicaid’s Goal</vt:lpstr>
      <vt:lpstr>Pre pandemic Statistics for Louisiana  </vt:lpstr>
      <vt:lpstr>Pre pandemic Statistics for Louisiana </vt:lpstr>
      <vt:lpstr>Where is Louisiana Today?</vt:lpstr>
      <vt:lpstr>Data from ACLA from 2021-2023</vt:lpstr>
      <vt:lpstr>HIV Prevalence by Region</vt:lpstr>
      <vt:lpstr>Compliance Distribution in US from 2017-20193 </vt:lpstr>
      <vt:lpstr>PowerPoint Presentation</vt:lpstr>
      <vt:lpstr>Number of Compliant vs Noncompliant PWH in 2021 (ACLA)</vt:lpstr>
      <vt:lpstr>Number of Compliant vs Noncompliant PWH in 2022 (ACLA)</vt:lpstr>
      <vt:lpstr>Number of Compliant vs Noncompliant PWH in 2023 (ACLA)</vt:lpstr>
      <vt:lpstr>Summary</vt:lpstr>
      <vt:lpstr>What are Current Strategies LA is using to Prevent and Treat HIV?</vt:lpstr>
      <vt:lpstr>What are other states doing?</vt:lpstr>
      <vt:lpstr>Recommendation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 Trends in LA During and Post Pandemic How Can Louisiana Improve?</dc:title>
  <dc:creator>Mace, Eva M.</dc:creator>
  <cp:lastModifiedBy>Mace, Eva M.</cp:lastModifiedBy>
  <cp:revision>8</cp:revision>
  <dcterms:created xsi:type="dcterms:W3CDTF">2024-02-27T16:47:42Z</dcterms:created>
  <dcterms:modified xsi:type="dcterms:W3CDTF">2024-03-06T17:41:54Z</dcterms:modified>
</cp:coreProperties>
</file>