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60" r:id="rId4"/>
    <p:sldId id="270" r:id="rId5"/>
    <p:sldId id="261" r:id="rId6"/>
    <p:sldId id="267" r:id="rId7"/>
    <p:sldId id="263" r:id="rId8"/>
    <p:sldId id="262" r:id="rId9"/>
    <p:sldId id="264" r:id="rId10"/>
    <p:sldId id="265" r:id="rId11"/>
    <p:sldId id="273" r:id="rId12"/>
    <p:sldId id="268" r:id="rId13"/>
    <p:sldId id="266" r:id="rId14"/>
    <p:sldId id="272" r:id="rId15"/>
    <p:sldId id="274" r:id="rId16"/>
    <p:sldId id="269"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87"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uges\Downloads\Downloadz\Fourth%20Year\Public%20Health\Assignment%201\12.11.23_Graphs%20Galo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uges\Downloads\Downloadz\Fourth%20Year\Public%20Health\Assignment%201\12.11.23_Graphs%20Galo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uges\Downloads\Downloadz\Fourth%20Year\Public%20Health\Assignment%201\12.11.23_Graphs%20Galo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uges\Downloads\Downloadz\Fourth%20Year\Public%20Health\Assignment%201\12.11.23_Graphs%20Galo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uges\Downloads\Downloadz\Fourth%20Year\Public%20Health\Assignment%201\12.11.23_Graphs%20Galo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Immunization Rates by Year</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(Sheet1!$A$2,Sheet1!$A$3,Sheet1!$A$4)</c:f>
              <c:numCache>
                <c:formatCode>General</c:formatCode>
                <c:ptCount val="3"/>
                <c:pt idx="0">
                  <c:v>2020</c:v>
                </c:pt>
                <c:pt idx="1">
                  <c:v>2021</c:v>
                </c:pt>
                <c:pt idx="2">
                  <c:v>2022</c:v>
                </c:pt>
              </c:numCache>
            </c:numRef>
          </c:cat>
          <c:val>
            <c:numRef>
              <c:f>Sheet1!$B$2:$B$4</c:f>
              <c:numCache>
                <c:formatCode>0.00%</c:formatCode>
                <c:ptCount val="3"/>
                <c:pt idx="0">
                  <c:v>0.45500000000000002</c:v>
                </c:pt>
                <c:pt idx="1">
                  <c:v>0.40200000000000002</c:v>
                </c:pt>
                <c:pt idx="2">
                  <c:v>0.38</c:v>
                </c:pt>
              </c:numCache>
            </c:numRef>
          </c:val>
          <c:smooth val="0"/>
          <c:extLst>
            <c:ext xmlns:c16="http://schemas.microsoft.com/office/drawing/2014/chart" uri="{C3380CC4-5D6E-409C-BE32-E72D297353CC}">
              <c16:uniqueId val="{00000000-7A43-409E-9476-486A19CD335A}"/>
            </c:ext>
          </c:extLst>
        </c:ser>
        <c:dLbls>
          <c:dLblPos val="ctr"/>
          <c:showLegendKey val="0"/>
          <c:showVal val="1"/>
          <c:showCatName val="0"/>
          <c:showSerName val="0"/>
          <c:showPercent val="0"/>
          <c:showBubbleSize val="0"/>
        </c:dLbls>
        <c:smooth val="0"/>
        <c:axId val="302752463"/>
        <c:axId val="1612620751"/>
      </c:lineChart>
      <c:catAx>
        <c:axId val="302752463"/>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12620751"/>
        <c:crosses val="autoZero"/>
        <c:auto val="1"/>
        <c:lblAlgn val="ctr"/>
        <c:lblOffset val="100"/>
        <c:noMultiLvlLbl val="0"/>
      </c:catAx>
      <c:valAx>
        <c:axId val="1612620751"/>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02752463"/>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Immunization Rates by Language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v>English</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(Sheet1!$A$8,Sheet1!$A$9,Sheet1!$A$10)</c:f>
              <c:numCache>
                <c:formatCode>General</c:formatCode>
                <c:ptCount val="3"/>
                <c:pt idx="0">
                  <c:v>2020</c:v>
                </c:pt>
                <c:pt idx="1">
                  <c:v>2021</c:v>
                </c:pt>
                <c:pt idx="2">
                  <c:v>2022</c:v>
                </c:pt>
              </c:numCache>
            </c:numRef>
          </c:cat>
          <c:val>
            <c:numRef>
              <c:f>Sheet1!$B$8:$B$10</c:f>
              <c:numCache>
                <c:formatCode>0.00%</c:formatCode>
                <c:ptCount val="3"/>
                <c:pt idx="0">
                  <c:v>0.44500000000000001</c:v>
                </c:pt>
                <c:pt idx="1">
                  <c:v>0.38500000000000001</c:v>
                </c:pt>
                <c:pt idx="2">
                  <c:v>0.36499999999999999</c:v>
                </c:pt>
              </c:numCache>
            </c:numRef>
          </c:val>
          <c:smooth val="0"/>
          <c:extLst>
            <c:ext xmlns:c16="http://schemas.microsoft.com/office/drawing/2014/chart" uri="{C3380CC4-5D6E-409C-BE32-E72D297353CC}">
              <c16:uniqueId val="{00000000-1CC9-4E5D-A406-FB24F29C3066}"/>
            </c:ext>
          </c:extLst>
        </c:ser>
        <c:ser>
          <c:idx val="1"/>
          <c:order val="1"/>
          <c:tx>
            <c:v>Spanish</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(Sheet1!$A$8,Sheet1!$A$9,Sheet1!$A$10)</c:f>
              <c:numCache>
                <c:formatCode>General</c:formatCode>
                <c:ptCount val="3"/>
                <c:pt idx="0">
                  <c:v>2020</c:v>
                </c:pt>
                <c:pt idx="1">
                  <c:v>2021</c:v>
                </c:pt>
                <c:pt idx="2">
                  <c:v>2022</c:v>
                </c:pt>
              </c:numCache>
            </c:numRef>
          </c:cat>
          <c:val>
            <c:numRef>
              <c:f>Sheet1!$C$8:$C$10</c:f>
              <c:numCache>
                <c:formatCode>0.00%</c:formatCode>
                <c:ptCount val="3"/>
                <c:pt idx="0">
                  <c:v>0.66900000000000004</c:v>
                </c:pt>
                <c:pt idx="1">
                  <c:v>0.68899999999999995</c:v>
                </c:pt>
                <c:pt idx="2">
                  <c:v>0.61899999999999999</c:v>
                </c:pt>
              </c:numCache>
            </c:numRef>
          </c:val>
          <c:smooth val="0"/>
          <c:extLst>
            <c:ext xmlns:c16="http://schemas.microsoft.com/office/drawing/2014/chart" uri="{C3380CC4-5D6E-409C-BE32-E72D297353CC}">
              <c16:uniqueId val="{00000001-1CC9-4E5D-A406-FB24F29C3066}"/>
            </c:ext>
          </c:extLst>
        </c:ser>
        <c:dLbls>
          <c:showLegendKey val="0"/>
          <c:showVal val="0"/>
          <c:showCatName val="0"/>
          <c:showSerName val="0"/>
          <c:showPercent val="0"/>
          <c:showBubbleSize val="0"/>
        </c:dLbls>
        <c:smooth val="0"/>
        <c:axId val="454765199"/>
        <c:axId val="1612605375"/>
      </c:lineChart>
      <c:catAx>
        <c:axId val="45476519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12605375"/>
        <c:crosses val="autoZero"/>
        <c:auto val="1"/>
        <c:lblAlgn val="ctr"/>
        <c:lblOffset val="100"/>
        <c:noMultiLvlLbl val="0"/>
      </c:catAx>
      <c:valAx>
        <c:axId val="1612605375"/>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476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Immunization Rates by Race</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v>White</c:v>
          </c:tx>
          <c:spPr>
            <a:ln w="22225" cap="rnd">
              <a:solidFill>
                <a:schemeClr val="accent1"/>
              </a:solidFill>
            </a:ln>
            <a:effectLst>
              <a:glow rad="139700">
                <a:schemeClr val="accent1">
                  <a:satMod val="175000"/>
                  <a:alpha val="14000"/>
                </a:schemeClr>
              </a:glow>
            </a:effectLst>
          </c:spPr>
          <c:marker>
            <c:symbol val="none"/>
          </c:marker>
          <c:cat>
            <c:numRef>
              <c:f>(Sheet1!$A$13,Sheet1!$A$14,Sheet1!$A$15)</c:f>
              <c:numCache>
                <c:formatCode>General</c:formatCode>
                <c:ptCount val="3"/>
                <c:pt idx="0">
                  <c:v>2020</c:v>
                </c:pt>
                <c:pt idx="1">
                  <c:v>2021</c:v>
                </c:pt>
                <c:pt idx="2">
                  <c:v>2022</c:v>
                </c:pt>
              </c:numCache>
            </c:numRef>
          </c:cat>
          <c:val>
            <c:numRef>
              <c:f>Sheet1!$B$13:$B$15</c:f>
              <c:numCache>
                <c:formatCode>0.00%</c:formatCode>
                <c:ptCount val="3"/>
                <c:pt idx="0">
                  <c:v>0.42899999999999999</c:v>
                </c:pt>
                <c:pt idx="1">
                  <c:v>0.378</c:v>
                </c:pt>
                <c:pt idx="2">
                  <c:v>0.33900000000000002</c:v>
                </c:pt>
              </c:numCache>
            </c:numRef>
          </c:val>
          <c:smooth val="0"/>
          <c:extLst>
            <c:ext xmlns:c16="http://schemas.microsoft.com/office/drawing/2014/chart" uri="{C3380CC4-5D6E-409C-BE32-E72D297353CC}">
              <c16:uniqueId val="{00000000-3282-4B25-996B-5EFA11509FC1}"/>
            </c:ext>
          </c:extLst>
        </c:ser>
        <c:ser>
          <c:idx val="1"/>
          <c:order val="1"/>
          <c:tx>
            <c:v>Black</c:v>
          </c:tx>
          <c:spPr>
            <a:ln w="22225" cap="rnd">
              <a:solidFill>
                <a:schemeClr val="accent2"/>
              </a:solidFill>
            </a:ln>
            <a:effectLst>
              <a:glow rad="139700">
                <a:schemeClr val="accent2">
                  <a:satMod val="175000"/>
                  <a:alpha val="14000"/>
                </a:schemeClr>
              </a:glow>
            </a:effectLst>
          </c:spPr>
          <c:marker>
            <c:symbol val="none"/>
          </c:marker>
          <c:cat>
            <c:numRef>
              <c:f>(Sheet1!$A$13,Sheet1!$A$14,Sheet1!$A$15)</c:f>
              <c:numCache>
                <c:formatCode>General</c:formatCode>
                <c:ptCount val="3"/>
                <c:pt idx="0">
                  <c:v>2020</c:v>
                </c:pt>
                <c:pt idx="1">
                  <c:v>2021</c:v>
                </c:pt>
                <c:pt idx="2">
                  <c:v>2022</c:v>
                </c:pt>
              </c:numCache>
            </c:numRef>
          </c:cat>
          <c:val>
            <c:numRef>
              <c:f>Sheet1!$C$13:$C$15</c:f>
              <c:numCache>
                <c:formatCode>0.00%</c:formatCode>
                <c:ptCount val="3"/>
                <c:pt idx="0">
                  <c:v>0.45900000000000002</c:v>
                </c:pt>
                <c:pt idx="1">
                  <c:v>0.39200000000000002</c:v>
                </c:pt>
                <c:pt idx="2">
                  <c:v>0.28100000000000003</c:v>
                </c:pt>
              </c:numCache>
            </c:numRef>
          </c:val>
          <c:smooth val="0"/>
          <c:extLst>
            <c:ext xmlns:c16="http://schemas.microsoft.com/office/drawing/2014/chart" uri="{C3380CC4-5D6E-409C-BE32-E72D297353CC}">
              <c16:uniqueId val="{00000001-3282-4B25-996B-5EFA11509FC1}"/>
            </c:ext>
          </c:extLst>
        </c:ser>
        <c:ser>
          <c:idx val="2"/>
          <c:order val="2"/>
          <c:tx>
            <c:v>Other</c:v>
          </c:tx>
          <c:spPr>
            <a:ln w="22225" cap="rnd">
              <a:solidFill>
                <a:schemeClr val="accent3"/>
              </a:solidFill>
            </a:ln>
            <a:effectLst>
              <a:glow rad="139700">
                <a:schemeClr val="accent3">
                  <a:satMod val="175000"/>
                  <a:alpha val="14000"/>
                </a:schemeClr>
              </a:glow>
            </a:effectLst>
          </c:spPr>
          <c:marker>
            <c:symbol val="none"/>
          </c:marker>
          <c:cat>
            <c:numRef>
              <c:f>(Sheet1!$A$13,Sheet1!$A$14,Sheet1!$A$15)</c:f>
              <c:numCache>
                <c:formatCode>General</c:formatCode>
                <c:ptCount val="3"/>
                <c:pt idx="0">
                  <c:v>2020</c:v>
                </c:pt>
                <c:pt idx="1">
                  <c:v>2021</c:v>
                </c:pt>
                <c:pt idx="2">
                  <c:v>2022</c:v>
                </c:pt>
              </c:numCache>
            </c:numRef>
          </c:cat>
          <c:val>
            <c:numRef>
              <c:f>Sheet1!$D$13:$D$15</c:f>
              <c:numCache>
                <c:formatCode>0.00%</c:formatCode>
                <c:ptCount val="3"/>
                <c:pt idx="0">
                  <c:v>0.47499999999999998</c:v>
                </c:pt>
                <c:pt idx="1">
                  <c:v>0.55100000000000005</c:v>
                </c:pt>
                <c:pt idx="2">
                  <c:v>0.504</c:v>
                </c:pt>
              </c:numCache>
            </c:numRef>
          </c:val>
          <c:smooth val="0"/>
          <c:extLst>
            <c:ext xmlns:c16="http://schemas.microsoft.com/office/drawing/2014/chart" uri="{C3380CC4-5D6E-409C-BE32-E72D297353CC}">
              <c16:uniqueId val="{00000002-3282-4B25-996B-5EFA11509FC1}"/>
            </c:ext>
          </c:extLst>
        </c:ser>
        <c:dLbls>
          <c:showLegendKey val="0"/>
          <c:showVal val="0"/>
          <c:showCatName val="0"/>
          <c:showSerName val="0"/>
          <c:showPercent val="0"/>
          <c:showBubbleSize val="0"/>
        </c:dLbls>
        <c:smooth val="0"/>
        <c:axId val="227454655"/>
        <c:axId val="1612609343"/>
      </c:lineChart>
      <c:catAx>
        <c:axId val="227454655"/>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12609343"/>
        <c:crosses val="autoZero"/>
        <c:auto val="1"/>
        <c:lblAlgn val="ctr"/>
        <c:lblOffset val="100"/>
        <c:noMultiLvlLbl val="0"/>
      </c:catAx>
      <c:valAx>
        <c:axId val="1612609343"/>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27454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Urban</c:v>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(Sheet1!$A$18,Sheet1!$A$19,Sheet1!$A$20)</c:f>
              <c:numCache>
                <c:formatCode>General</c:formatCode>
                <c:ptCount val="3"/>
                <c:pt idx="0">
                  <c:v>2020</c:v>
                </c:pt>
                <c:pt idx="1">
                  <c:v>2021</c:v>
                </c:pt>
                <c:pt idx="2">
                  <c:v>2022</c:v>
                </c:pt>
              </c:numCache>
            </c:numRef>
          </c:cat>
          <c:val>
            <c:numRef>
              <c:f>Sheet1!$B$18:$B$20</c:f>
              <c:numCache>
                <c:formatCode>0.00%</c:formatCode>
                <c:ptCount val="3"/>
                <c:pt idx="0">
                  <c:v>0.47699999999999998</c:v>
                </c:pt>
                <c:pt idx="1">
                  <c:v>0.42</c:v>
                </c:pt>
                <c:pt idx="2">
                  <c:v>0.41199999999999998</c:v>
                </c:pt>
              </c:numCache>
            </c:numRef>
          </c:val>
          <c:smooth val="0"/>
          <c:extLst>
            <c:ext xmlns:c16="http://schemas.microsoft.com/office/drawing/2014/chart" uri="{C3380CC4-5D6E-409C-BE32-E72D297353CC}">
              <c16:uniqueId val="{00000000-53D0-41A5-A8A9-605352374775}"/>
            </c:ext>
          </c:extLst>
        </c:ser>
        <c:ser>
          <c:idx val="1"/>
          <c:order val="1"/>
          <c:tx>
            <c:v>Rural</c:v>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(Sheet1!$A$18,Sheet1!$A$19,Sheet1!$A$20)</c:f>
              <c:numCache>
                <c:formatCode>General</c:formatCode>
                <c:ptCount val="3"/>
                <c:pt idx="0">
                  <c:v>2020</c:v>
                </c:pt>
                <c:pt idx="1">
                  <c:v>2021</c:v>
                </c:pt>
                <c:pt idx="2">
                  <c:v>2022</c:v>
                </c:pt>
              </c:numCache>
            </c:numRef>
          </c:cat>
          <c:val>
            <c:numRef>
              <c:f>Sheet1!$C$18:$C$20</c:f>
              <c:numCache>
                <c:formatCode>0.00%</c:formatCode>
                <c:ptCount val="3"/>
                <c:pt idx="0">
                  <c:v>0.38400000000000001</c:v>
                </c:pt>
                <c:pt idx="1">
                  <c:v>0.34399999999999997</c:v>
                </c:pt>
                <c:pt idx="2">
                  <c:v>0.28799999999999998</c:v>
                </c:pt>
              </c:numCache>
            </c:numRef>
          </c:val>
          <c:smooth val="0"/>
          <c:extLst>
            <c:ext xmlns:c16="http://schemas.microsoft.com/office/drawing/2014/chart" uri="{C3380CC4-5D6E-409C-BE32-E72D297353CC}">
              <c16:uniqueId val="{00000001-53D0-41A5-A8A9-605352374775}"/>
            </c:ext>
          </c:extLst>
        </c:ser>
        <c:dLbls>
          <c:dLblPos val="ctr"/>
          <c:showLegendKey val="0"/>
          <c:showVal val="1"/>
          <c:showCatName val="0"/>
          <c:showSerName val="0"/>
          <c:showPercent val="0"/>
          <c:showBubbleSize val="0"/>
        </c:dLbls>
        <c:smooth val="0"/>
        <c:axId val="621553983"/>
        <c:axId val="457435791"/>
      </c:lineChart>
      <c:catAx>
        <c:axId val="621553983"/>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57435791"/>
        <c:crosses val="autoZero"/>
        <c:auto val="1"/>
        <c:lblAlgn val="ctr"/>
        <c:lblOffset val="100"/>
        <c:noMultiLvlLbl val="0"/>
      </c:catAx>
      <c:valAx>
        <c:axId val="457435791"/>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215539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Immunization Rates for Top 3 Populated Parishes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v>East Baton Rouge</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(Sheet1!$A$23,Sheet1!$A$24,Sheet1!$A$25)</c:f>
              <c:numCache>
                <c:formatCode>General</c:formatCode>
                <c:ptCount val="3"/>
                <c:pt idx="0">
                  <c:v>2020</c:v>
                </c:pt>
                <c:pt idx="1">
                  <c:v>2021</c:v>
                </c:pt>
                <c:pt idx="2">
                  <c:v>2022</c:v>
                </c:pt>
              </c:numCache>
            </c:numRef>
          </c:cat>
          <c:val>
            <c:numRef>
              <c:f>Sheet1!$B$23:$B$25</c:f>
              <c:numCache>
                <c:formatCode>0.00%</c:formatCode>
                <c:ptCount val="3"/>
                <c:pt idx="0">
                  <c:v>0.47799999999999998</c:v>
                </c:pt>
                <c:pt idx="1">
                  <c:v>0.41399999999999998</c:v>
                </c:pt>
                <c:pt idx="2">
                  <c:v>0.40200000000000002</c:v>
                </c:pt>
              </c:numCache>
            </c:numRef>
          </c:val>
          <c:smooth val="0"/>
          <c:extLst>
            <c:ext xmlns:c16="http://schemas.microsoft.com/office/drawing/2014/chart" uri="{C3380CC4-5D6E-409C-BE32-E72D297353CC}">
              <c16:uniqueId val="{00000000-FD8E-4379-9DD3-8DE19C80A26A}"/>
            </c:ext>
          </c:extLst>
        </c:ser>
        <c:ser>
          <c:idx val="1"/>
          <c:order val="1"/>
          <c:tx>
            <c:v>Orleans</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(Sheet1!$A$23,Sheet1!$A$24,Sheet1!$A$25)</c:f>
              <c:numCache>
                <c:formatCode>General</c:formatCode>
                <c:ptCount val="3"/>
                <c:pt idx="0">
                  <c:v>2020</c:v>
                </c:pt>
                <c:pt idx="1">
                  <c:v>2021</c:v>
                </c:pt>
                <c:pt idx="2">
                  <c:v>2022</c:v>
                </c:pt>
              </c:numCache>
            </c:numRef>
          </c:cat>
          <c:val>
            <c:numRef>
              <c:f>Sheet1!$C$23:$C$25</c:f>
              <c:numCache>
                <c:formatCode>0.00%</c:formatCode>
                <c:ptCount val="3"/>
                <c:pt idx="0">
                  <c:v>0.46600000000000003</c:v>
                </c:pt>
                <c:pt idx="1">
                  <c:v>0.40500000000000003</c:v>
                </c:pt>
                <c:pt idx="2">
                  <c:v>0.35499999999999998</c:v>
                </c:pt>
              </c:numCache>
            </c:numRef>
          </c:val>
          <c:smooth val="0"/>
          <c:extLst>
            <c:ext xmlns:c16="http://schemas.microsoft.com/office/drawing/2014/chart" uri="{C3380CC4-5D6E-409C-BE32-E72D297353CC}">
              <c16:uniqueId val="{00000001-FD8E-4379-9DD3-8DE19C80A26A}"/>
            </c:ext>
          </c:extLst>
        </c:ser>
        <c:ser>
          <c:idx val="2"/>
          <c:order val="2"/>
          <c:tx>
            <c:v>Jefferson</c:v>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(Sheet1!$A$23,Sheet1!$A$24,Sheet1!$A$25)</c:f>
              <c:numCache>
                <c:formatCode>General</c:formatCode>
                <c:ptCount val="3"/>
                <c:pt idx="0">
                  <c:v>2020</c:v>
                </c:pt>
                <c:pt idx="1">
                  <c:v>2021</c:v>
                </c:pt>
                <c:pt idx="2">
                  <c:v>2022</c:v>
                </c:pt>
              </c:numCache>
            </c:numRef>
          </c:cat>
          <c:val>
            <c:numRef>
              <c:f>Sheet1!$D$23:$D$25</c:f>
              <c:numCache>
                <c:formatCode>0.00%</c:formatCode>
                <c:ptCount val="3"/>
                <c:pt idx="0">
                  <c:v>0.57599999999999996</c:v>
                </c:pt>
                <c:pt idx="1">
                  <c:v>0.52400000000000002</c:v>
                </c:pt>
                <c:pt idx="2">
                  <c:v>0.50800000000000001</c:v>
                </c:pt>
              </c:numCache>
            </c:numRef>
          </c:val>
          <c:smooth val="0"/>
          <c:extLst>
            <c:ext xmlns:c16="http://schemas.microsoft.com/office/drawing/2014/chart" uri="{C3380CC4-5D6E-409C-BE32-E72D297353CC}">
              <c16:uniqueId val="{00000002-FD8E-4379-9DD3-8DE19C80A26A}"/>
            </c:ext>
          </c:extLst>
        </c:ser>
        <c:dLbls>
          <c:showLegendKey val="0"/>
          <c:showVal val="0"/>
          <c:showCatName val="0"/>
          <c:showSerName val="0"/>
          <c:showPercent val="0"/>
          <c:showBubbleSize val="0"/>
        </c:dLbls>
        <c:smooth val="0"/>
        <c:axId val="299606767"/>
        <c:axId val="1604755887"/>
      </c:lineChart>
      <c:catAx>
        <c:axId val="29960676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04755887"/>
        <c:crosses val="autoZero"/>
        <c:auto val="1"/>
        <c:lblAlgn val="ctr"/>
        <c:lblOffset val="100"/>
        <c:noMultiLvlLbl val="0"/>
      </c:catAx>
      <c:valAx>
        <c:axId val="1604755887"/>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99606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CF579-4F77-444D-803F-5A3106F9B75F}"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A969B-3681-4BB3-9AA8-A8A8E3046E57}" type="slidenum">
              <a:rPr lang="en-US" smtClean="0"/>
              <a:t>‹#›</a:t>
            </a:fld>
            <a:endParaRPr lang="en-US"/>
          </a:p>
        </p:txBody>
      </p:sp>
    </p:spTree>
    <p:extLst>
      <p:ext uri="{BB962C8B-B14F-4D97-AF65-F5344CB8AC3E}">
        <p14:creationId xmlns:p14="http://schemas.microsoft.com/office/powerpoint/2010/main" val="83411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next.amboss.com/us/article/Wj0Pzf#Z8efe4f77c3e208cc89d61d38333dee44" TargetMode="External"/><Relationship Id="rId3" Type="http://schemas.openxmlformats.org/officeDocument/2006/relationships/hyperlink" Target="https://next.amboss.com/us/article/ps0LDh#Zbc0d0ff153bc5c7a27589815d0c842fd" TargetMode="External"/><Relationship Id="rId7" Type="http://schemas.openxmlformats.org/officeDocument/2006/relationships/hyperlink" Target="https://next.amboss.com/us/article/Wj0Pzf#Z8af9b60a2c6bf9aea1a73999d608765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next.amboss.com/us/article/_m05Rg#Z2148e752962519f526f80b9aae6e8e2f" TargetMode="External"/><Relationship Id="rId11" Type="http://schemas.openxmlformats.org/officeDocument/2006/relationships/hyperlink" Target="https://next.amboss.com/us/article/yN0ddg#Z434daecbc44532c03b0313928f0c321d" TargetMode="External"/><Relationship Id="rId5" Type="http://schemas.openxmlformats.org/officeDocument/2006/relationships/hyperlink" Target="https://next.amboss.com/us/article/Wj0Pzf#Z36cbb165fdbe3a26b21fa941d90737fe" TargetMode="External"/><Relationship Id="rId10" Type="http://schemas.openxmlformats.org/officeDocument/2006/relationships/hyperlink" Target="https://next.amboss.com/us/article/xN0EWg#Z35660e26de3816a10472b57a663c874c" TargetMode="External"/><Relationship Id="rId4" Type="http://schemas.openxmlformats.org/officeDocument/2006/relationships/hyperlink" Target="https://next.amboss.com/us/article/nh07ef#Z8f61b5c4cda9aba7d87f5e12b19aa597" TargetMode="External"/><Relationship Id="rId9" Type="http://schemas.openxmlformats.org/officeDocument/2006/relationships/hyperlink" Target="https://next.amboss.com/us/article/Xh09cf#Zce0d4554dd0bc7f9fba742d2827ffc6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3</a:t>
            </a:fld>
            <a:endParaRPr lang="en-US"/>
          </a:p>
        </p:txBody>
      </p:sp>
    </p:spTree>
    <p:extLst>
      <p:ext uri="{BB962C8B-B14F-4D97-AF65-F5344CB8AC3E}">
        <p14:creationId xmlns:p14="http://schemas.microsoft.com/office/powerpoint/2010/main" val="86662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Caveats:</a:t>
            </a:r>
          </a:p>
          <a:p>
            <a:pPr marL="228600" indent="-228600">
              <a:buAutoNum type="arabicPeriod"/>
            </a:pPr>
            <a:r>
              <a:rPr lang="en-US" b="0" i="0" dirty="0">
                <a:solidFill>
                  <a:srgbClr val="374151"/>
                </a:solidFill>
                <a:effectLst/>
                <a:latin typeface="Söhne"/>
              </a:rPr>
              <a:t>The data reveals a decline in immunization rates without providing insights into the underlying causes or reasons for the decrease.</a:t>
            </a:r>
          </a:p>
          <a:p>
            <a:pPr marL="228600" indent="-228600">
              <a:buAutoNum type="arabicPeriod"/>
            </a:pPr>
            <a:r>
              <a:rPr lang="en-US" b="0" i="0" dirty="0">
                <a:solidFill>
                  <a:srgbClr val="374151"/>
                </a:solidFill>
                <a:effectLst/>
                <a:latin typeface="Söhne"/>
              </a:rPr>
              <a:t>A built-in data delay factor exists; for instance, when a child undergoes immunization, it may take 4-6 weeks before the system registers it as either compliant or non-compliant.</a:t>
            </a:r>
          </a:p>
          <a:p>
            <a:pPr marL="228600" indent="-228600">
              <a:buAutoNum type="arabicPeriod"/>
            </a:pPr>
            <a:r>
              <a:rPr lang="en-US" b="0" i="0" dirty="0">
                <a:solidFill>
                  <a:srgbClr val="374151"/>
                </a:solidFill>
                <a:effectLst/>
                <a:latin typeface="Söhne"/>
              </a:rPr>
              <a:t>If someone for example, received 2</a:t>
            </a:r>
            <a:r>
              <a:rPr lang="en-US" b="0" i="0" baseline="30000" dirty="0">
                <a:solidFill>
                  <a:srgbClr val="374151"/>
                </a:solidFill>
                <a:effectLst/>
                <a:latin typeface="Söhne"/>
              </a:rPr>
              <a:t>nd</a:t>
            </a:r>
            <a:r>
              <a:rPr lang="en-US" b="0" i="0" dirty="0">
                <a:solidFill>
                  <a:srgbClr val="374151"/>
                </a:solidFill>
                <a:effectLst/>
                <a:latin typeface="Söhne"/>
              </a:rPr>
              <a:t> dose HPV after age of 13, they will still count towards the non-adherent category</a:t>
            </a:r>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12</a:t>
            </a:fld>
            <a:endParaRPr lang="en-US"/>
          </a:p>
        </p:txBody>
      </p:sp>
    </p:spTree>
    <p:extLst>
      <p:ext uri="{BB962C8B-B14F-4D97-AF65-F5344CB8AC3E}">
        <p14:creationId xmlns:p14="http://schemas.microsoft.com/office/powerpoint/2010/main" val="159821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Knowledge and Misunderstanding:</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Lack of awareness about EPSDT schedules and preventive care importance.</a:t>
            </a:r>
          </a:p>
          <a:p>
            <a:pPr marL="742950" lvl="1" indent="-285750" algn="l">
              <a:buFont typeface="Arial" panose="020B0604020202020204" pitchFamily="34" charset="0"/>
              <a:buChar char="•"/>
            </a:pPr>
            <a:r>
              <a:rPr lang="en-US" b="0" i="0" dirty="0">
                <a:solidFill>
                  <a:srgbClr val="374151"/>
                </a:solidFill>
                <a:effectLst/>
                <a:latin typeface="Söhne"/>
              </a:rPr>
              <a:t>Misunderstanding vaccine facts vs. myths.</a:t>
            </a:r>
          </a:p>
          <a:p>
            <a:pPr algn="l">
              <a:buFont typeface="Arial" panose="020B0604020202020204" pitchFamily="34" charset="0"/>
              <a:buChar char="•"/>
            </a:pPr>
            <a:r>
              <a:rPr lang="en-US" b="1" i="0" dirty="0">
                <a:solidFill>
                  <a:srgbClr val="374151"/>
                </a:solidFill>
                <a:effectLst/>
                <a:latin typeface="Söhne"/>
              </a:rPr>
              <a:t>Motivation and Engagement:</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Parents' low motivation for EPSDT and preventive health screenings.</a:t>
            </a:r>
          </a:p>
          <a:p>
            <a:pPr marL="742950" lvl="1" indent="-285750" algn="l">
              <a:buFont typeface="Arial" panose="020B0604020202020204" pitchFamily="34" charset="0"/>
              <a:buChar char="•"/>
            </a:pPr>
            <a:r>
              <a:rPr lang="en-US" b="0" i="0" dirty="0">
                <a:solidFill>
                  <a:srgbClr val="374151"/>
                </a:solidFill>
                <a:effectLst/>
                <a:latin typeface="Söhne"/>
              </a:rPr>
              <a:t>Auto-assignment to unfamiliar PCPs.</a:t>
            </a:r>
          </a:p>
          <a:p>
            <a:pPr marL="742950" lvl="1" indent="-285750" algn="l">
              <a:buFont typeface="Arial" panose="020B0604020202020204" pitchFamily="34" charset="0"/>
              <a:buChar char="•"/>
            </a:pPr>
            <a:r>
              <a:rPr lang="en-US" b="0" i="0" dirty="0">
                <a:solidFill>
                  <a:srgbClr val="374151"/>
                </a:solidFill>
                <a:effectLst/>
                <a:latin typeface="Söhne"/>
              </a:rPr>
              <a:t>Lack of reliable phone numbers for appointment reminders.</a:t>
            </a:r>
          </a:p>
          <a:p>
            <a:pPr algn="l">
              <a:buFont typeface="Arial" panose="020B0604020202020204" pitchFamily="34" charset="0"/>
              <a:buChar char="•"/>
            </a:pPr>
            <a:r>
              <a:rPr lang="en-US" b="1" i="0" dirty="0">
                <a:solidFill>
                  <a:srgbClr val="374151"/>
                </a:solidFill>
                <a:effectLst/>
                <a:latin typeface="Söhne"/>
              </a:rPr>
              <a:t>Healthcare Utilization Patterns:</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Continued preference for telehealth for well-checks.</a:t>
            </a:r>
          </a:p>
          <a:p>
            <a:pPr marL="742950" lvl="1" indent="-285750" algn="l">
              <a:buFont typeface="Arial" panose="020B0604020202020204" pitchFamily="34" charset="0"/>
              <a:buChar char="•"/>
            </a:pPr>
            <a:r>
              <a:rPr lang="en-US" b="0" i="0" dirty="0">
                <a:solidFill>
                  <a:srgbClr val="374151"/>
                </a:solidFill>
                <a:effectLst/>
                <a:latin typeface="Söhne"/>
              </a:rPr>
              <a:t>Reactive healthcare approach, visiting doctors only when the child is sick.</a:t>
            </a:r>
          </a:p>
          <a:p>
            <a:pPr algn="l">
              <a:buFont typeface="Arial" panose="020B0604020202020204" pitchFamily="34" charset="0"/>
              <a:buChar char="•"/>
            </a:pPr>
            <a:r>
              <a:rPr lang="en-US" b="1" i="0" dirty="0">
                <a:solidFill>
                  <a:srgbClr val="374151"/>
                </a:solidFill>
                <a:effectLst/>
                <a:latin typeface="Söhne"/>
              </a:rPr>
              <a:t>Education and Documentation:</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Inadequate member vaccine education.</a:t>
            </a:r>
          </a:p>
          <a:p>
            <a:pPr marL="742950" lvl="1" indent="-285750" algn="l">
              <a:buFont typeface="Arial" panose="020B0604020202020204" pitchFamily="34" charset="0"/>
              <a:buChar char="•"/>
            </a:pPr>
            <a:r>
              <a:rPr lang="en-US" b="0" i="0" dirty="0">
                <a:solidFill>
                  <a:srgbClr val="374151"/>
                </a:solidFill>
                <a:effectLst/>
                <a:latin typeface="Söhne"/>
              </a:rPr>
              <a:t>Providers' failure to document vaccinations in LINKS.</a:t>
            </a:r>
          </a:p>
          <a:p>
            <a:pPr algn="l">
              <a:buFont typeface="Arial" panose="020B0604020202020204" pitchFamily="34" charset="0"/>
              <a:buChar char="•"/>
            </a:pPr>
            <a:r>
              <a:rPr lang="en-US" b="1" i="0" dirty="0">
                <a:solidFill>
                  <a:srgbClr val="374151"/>
                </a:solidFill>
                <a:effectLst/>
                <a:latin typeface="Söhne"/>
              </a:rPr>
              <a:t>Provider Awareness and Appointment Availability:</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Providers unaware vaccinations can be given at sick visits.</a:t>
            </a:r>
          </a:p>
          <a:p>
            <a:pPr marL="742950" lvl="1" indent="-285750" algn="l">
              <a:buFont typeface="Arial" panose="020B0604020202020204" pitchFamily="34" charset="0"/>
              <a:buChar char="•"/>
            </a:pPr>
            <a:r>
              <a:rPr lang="en-US" b="0" i="0" dirty="0">
                <a:solidFill>
                  <a:srgbClr val="374151"/>
                </a:solidFill>
                <a:effectLst/>
                <a:latin typeface="Söhne"/>
              </a:rPr>
              <a:t>Doctor's offices unaware of assigned members.</a:t>
            </a:r>
          </a:p>
          <a:p>
            <a:pPr marL="742950" lvl="1" indent="-285750" algn="l">
              <a:buFont typeface="Arial" panose="020B0604020202020204" pitchFamily="34" charset="0"/>
              <a:buChar char="•"/>
            </a:pPr>
            <a:r>
              <a:rPr lang="en-US" b="0" i="0" dirty="0">
                <a:solidFill>
                  <a:srgbClr val="374151"/>
                </a:solidFill>
                <a:effectLst/>
                <a:latin typeface="Söhne"/>
              </a:rPr>
              <a:t>Limited appointment availability with PCPs.</a:t>
            </a:r>
          </a:p>
          <a:p>
            <a:pPr algn="l">
              <a:buFont typeface="Arial" panose="020B0604020202020204" pitchFamily="34" charset="0"/>
              <a:buChar char="•"/>
            </a:pPr>
            <a:r>
              <a:rPr lang="en-US" b="1" i="0" dirty="0">
                <a:solidFill>
                  <a:srgbClr val="374151"/>
                </a:solidFill>
                <a:effectLst/>
                <a:latin typeface="Söhne"/>
              </a:rPr>
              <a:t>Administrative Challenges:</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Lengthy internal approval processes for member materials.</a:t>
            </a:r>
          </a:p>
          <a:p>
            <a:pPr algn="l">
              <a:buFont typeface="Arial" panose="020B0604020202020204" pitchFamily="34" charset="0"/>
              <a:buChar char="•"/>
            </a:pPr>
            <a:r>
              <a:rPr lang="en-US" b="1" i="0" dirty="0">
                <a:solidFill>
                  <a:srgbClr val="374151"/>
                </a:solidFill>
                <a:effectLst/>
                <a:latin typeface="Söhne"/>
              </a:rPr>
              <a:t>Logistical Barriers:</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Transportation challenges affecting appointment attendance.</a:t>
            </a:r>
          </a:p>
          <a:p>
            <a:pPr marL="742950" lvl="1" indent="-285750" algn="l">
              <a:buFont typeface="Arial" panose="020B0604020202020204" pitchFamily="34" charset="0"/>
              <a:buChar char="•"/>
            </a:pPr>
            <a:r>
              <a:rPr lang="en-US" b="0" i="0" dirty="0">
                <a:solidFill>
                  <a:srgbClr val="374151"/>
                </a:solidFill>
                <a:effectLst/>
                <a:latin typeface="Söhne"/>
              </a:rPr>
              <a:t>Outdated member contact information</a:t>
            </a:r>
          </a:p>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13</a:t>
            </a:fld>
            <a:endParaRPr lang="en-US"/>
          </a:p>
        </p:txBody>
      </p:sp>
    </p:spTree>
    <p:extLst>
      <p:ext uri="{BB962C8B-B14F-4D97-AF65-F5344CB8AC3E}">
        <p14:creationId xmlns:p14="http://schemas.microsoft.com/office/powerpoint/2010/main" val="272245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WSCC model seen in West Baton Rouge Parish and St. Mary Parish (2020). Unsure if model is still being utilized post-COVID.</a:t>
            </a: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The education, public health, and school health sectors have each called for </a:t>
            </a:r>
            <a:r>
              <a:rPr lang="en-US" b="1" i="0" dirty="0">
                <a:solidFill>
                  <a:srgbClr val="000000"/>
                </a:solidFill>
                <a:effectLst/>
                <a:latin typeface="Open Sans" panose="020B0606030504020204" pitchFamily="34" charset="0"/>
              </a:rPr>
              <a:t>greater alignment that includes, integration and collaboration between education leaders and health sectors to improve each child’s cognitive, physical, social, and emotional development. Public health and education serve the same children, often in the same setting</a:t>
            </a:r>
            <a:r>
              <a:rPr lang="en-US" b="0" i="0" dirty="0">
                <a:solidFill>
                  <a:srgbClr val="000000"/>
                </a:solidFill>
                <a:effectLst/>
                <a:latin typeface="Open Sans" panose="020B0606030504020204" pitchFamily="34" charset="0"/>
              </a:rPr>
              <a:t>s. The Whole School Whole Community, Whole Child (WSCC) model focuses on the child to align the common goals of both sectors to put into action a whole child approach to education.</a:t>
            </a:r>
          </a:p>
        </p:txBody>
      </p:sp>
      <p:sp>
        <p:nvSpPr>
          <p:cNvPr id="4" name="Slide Number Placeholder 3"/>
          <p:cNvSpPr>
            <a:spLocks noGrp="1"/>
          </p:cNvSpPr>
          <p:nvPr>
            <p:ph type="sldNum" sz="quarter" idx="5"/>
          </p:nvPr>
        </p:nvSpPr>
        <p:spPr/>
        <p:txBody>
          <a:bodyPr/>
          <a:lstStyle/>
          <a:p>
            <a:fld id="{282A969B-3681-4BB3-9AA8-A8A8E3046E57}" type="slidenum">
              <a:rPr lang="en-US" smtClean="0"/>
              <a:t>14</a:t>
            </a:fld>
            <a:endParaRPr lang="en-US"/>
          </a:p>
        </p:txBody>
      </p:sp>
    </p:spTree>
    <p:extLst>
      <p:ext uri="{BB962C8B-B14F-4D97-AF65-F5344CB8AC3E}">
        <p14:creationId xmlns:p14="http://schemas.microsoft.com/office/powerpoint/2010/main" val="296719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15</a:t>
            </a:fld>
            <a:endParaRPr lang="en-US"/>
          </a:p>
        </p:txBody>
      </p:sp>
    </p:spTree>
    <p:extLst>
      <p:ext uri="{BB962C8B-B14F-4D97-AF65-F5344CB8AC3E}">
        <p14:creationId xmlns:p14="http://schemas.microsoft.com/office/powerpoint/2010/main" val="67280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16</a:t>
            </a:fld>
            <a:endParaRPr lang="en-US"/>
          </a:p>
        </p:txBody>
      </p:sp>
    </p:spTree>
    <p:extLst>
      <p:ext uri="{BB962C8B-B14F-4D97-AF65-F5344CB8AC3E}">
        <p14:creationId xmlns:p14="http://schemas.microsoft.com/office/powerpoint/2010/main" val="31713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C"/>
                </a:solidFill>
                <a:effectLst/>
                <a:latin typeface="Lato" panose="020F0502020204030203" pitchFamily="34" charset="0"/>
              </a:rPr>
              <a:t>Preventive medicine is the branch of medicine that deals not only with preventing disease from occurring, but also with halting disease progression and averting complications after disease onset. Disease prevention occurs on five levels, with measures ranging from health policies that affect the general population to specific treatments for particular patient groups: primordial prevention (actions that address environmental, socioeconomic, behavioral </a:t>
            </a:r>
            <a:r>
              <a:rPr lang="en-US" b="0" i="0" dirty="0">
                <a:effectLst/>
                <a:latin typeface="Lato" panose="020F0502020204030203" pitchFamily="34" charset="0"/>
                <a:hlinkClick r:id="rId3"/>
              </a:rPr>
              <a:t>risk factors</a:t>
            </a:r>
            <a:r>
              <a:rPr lang="en-US" b="0" i="0" dirty="0">
                <a:solidFill>
                  <a:srgbClr val="1A1C1C"/>
                </a:solidFill>
                <a:effectLst/>
                <a:latin typeface="Lato" panose="020F0502020204030203" pitchFamily="34" charset="0"/>
              </a:rPr>
              <a:t>; e.g., </a:t>
            </a:r>
            <a:r>
              <a:rPr lang="en-US" b="0" i="0" dirty="0">
                <a:effectLst/>
                <a:latin typeface="Lato" panose="020F0502020204030203" pitchFamily="34" charset="0"/>
                <a:hlinkClick r:id="rId4"/>
              </a:rPr>
              <a:t>smoking cessation</a:t>
            </a:r>
            <a:r>
              <a:rPr lang="en-US" b="0" i="0" dirty="0">
                <a:solidFill>
                  <a:srgbClr val="1A1C1C"/>
                </a:solidFill>
                <a:effectLst/>
                <a:latin typeface="Lato" panose="020F0502020204030203" pitchFamily="34" charset="0"/>
              </a:rPr>
              <a:t> campaigns), </a:t>
            </a:r>
            <a:r>
              <a:rPr lang="en-US" b="0" i="0" dirty="0">
                <a:effectLst/>
                <a:latin typeface="Lato" panose="020F0502020204030203" pitchFamily="34" charset="0"/>
                <a:hlinkClick r:id="rId5"/>
              </a:rPr>
              <a:t>primary prevention</a:t>
            </a:r>
            <a:r>
              <a:rPr lang="en-US" b="0" i="0" dirty="0">
                <a:solidFill>
                  <a:srgbClr val="1A1C1C"/>
                </a:solidFill>
                <a:effectLst/>
                <a:latin typeface="Lato" panose="020F0502020204030203" pitchFamily="34" charset="0"/>
              </a:rPr>
              <a:t> (actions that inhibit the occurrence of specific diseases; e.g., </a:t>
            </a:r>
            <a:r>
              <a:rPr lang="en-US" b="0" i="0" dirty="0">
                <a:effectLst/>
                <a:latin typeface="Lato" panose="020F0502020204030203" pitchFamily="34" charset="0"/>
                <a:hlinkClick r:id="rId6"/>
              </a:rPr>
              <a:t>immunization</a:t>
            </a:r>
            <a:r>
              <a:rPr lang="en-US" b="0" i="0" dirty="0">
                <a:solidFill>
                  <a:srgbClr val="1A1C1C"/>
                </a:solidFill>
                <a:effectLst/>
                <a:latin typeface="Lato" panose="020F0502020204030203" pitchFamily="34" charset="0"/>
              </a:rPr>
              <a:t>), </a:t>
            </a:r>
            <a:r>
              <a:rPr lang="en-US" b="0" i="0" dirty="0">
                <a:effectLst/>
                <a:latin typeface="Lato" panose="020F0502020204030203" pitchFamily="34" charset="0"/>
                <a:hlinkClick r:id="rId7"/>
              </a:rPr>
              <a:t>secondary prevention</a:t>
            </a:r>
            <a:r>
              <a:rPr lang="en-US" b="0" i="0" dirty="0">
                <a:solidFill>
                  <a:srgbClr val="1A1C1C"/>
                </a:solidFill>
                <a:effectLst/>
                <a:latin typeface="Lato" panose="020F0502020204030203" pitchFamily="34" charset="0"/>
              </a:rPr>
              <a:t> (actions that inhibit the progress of specific diseases at an early stage to prevent or limit complications; e.g., screening), </a:t>
            </a:r>
            <a:r>
              <a:rPr lang="en-US" b="0" i="0" dirty="0">
                <a:effectLst/>
                <a:latin typeface="Lato" panose="020F0502020204030203" pitchFamily="34" charset="0"/>
                <a:hlinkClick r:id="rId8"/>
              </a:rPr>
              <a:t>tertiary prevention</a:t>
            </a:r>
            <a:r>
              <a:rPr lang="en-US" b="0" i="0" dirty="0">
                <a:solidFill>
                  <a:srgbClr val="1A1C1C"/>
                </a:solidFill>
                <a:effectLst/>
                <a:latin typeface="Lato" panose="020F0502020204030203" pitchFamily="34" charset="0"/>
              </a:rPr>
              <a:t> (actions that inhibit the progress of specific diseases at an advanced stage to prevent or limit complications; e.g., blood pressure management in patients with </a:t>
            </a:r>
            <a:r>
              <a:rPr lang="en-US" b="0" i="0" dirty="0">
                <a:effectLst/>
                <a:latin typeface="Lato" panose="020F0502020204030203" pitchFamily="34" charset="0"/>
                <a:hlinkClick r:id="rId9"/>
              </a:rPr>
              <a:t>hypertension</a:t>
            </a:r>
            <a:r>
              <a:rPr lang="en-US" b="0" i="0" dirty="0">
                <a:solidFill>
                  <a:srgbClr val="1A1C1C"/>
                </a:solidFill>
                <a:effectLst/>
                <a:latin typeface="Lato" panose="020F0502020204030203" pitchFamily="34" charset="0"/>
              </a:rPr>
              <a:t>), and </a:t>
            </a:r>
            <a:r>
              <a:rPr lang="en-US" b="0" i="0" dirty="0" err="1">
                <a:solidFill>
                  <a:srgbClr val="1A1C1C"/>
                </a:solidFill>
                <a:effectLst/>
                <a:latin typeface="Lato" panose="020F0502020204030203" pitchFamily="34" charset="0"/>
              </a:rPr>
              <a:t>quartenary</a:t>
            </a:r>
            <a:r>
              <a:rPr lang="en-US" b="0" i="0" dirty="0">
                <a:solidFill>
                  <a:srgbClr val="1A1C1C"/>
                </a:solidFill>
                <a:effectLst/>
                <a:latin typeface="Lato" panose="020F0502020204030203" pitchFamily="34" charset="0"/>
              </a:rPr>
              <a:t> prevention (actions that prevent over-medicalization and offer ethically acceptable interventions; e.g., pursuing nonaddictive strategies to managing </a:t>
            </a:r>
            <a:r>
              <a:rPr lang="en-US" b="0" i="0" dirty="0">
                <a:effectLst/>
                <a:latin typeface="Lato" panose="020F0502020204030203" pitchFamily="34" charset="0"/>
                <a:hlinkClick r:id="rId10"/>
              </a:rPr>
              <a:t>chronic pain</a:t>
            </a:r>
            <a:r>
              <a:rPr lang="en-US" b="0" i="0" dirty="0">
                <a:solidFill>
                  <a:srgbClr val="1A1C1C"/>
                </a:solidFill>
                <a:effectLst/>
                <a:latin typeface="Lato" panose="020F0502020204030203" pitchFamily="34" charset="0"/>
              </a:rPr>
              <a:t> rather than prescribing </a:t>
            </a:r>
            <a:r>
              <a:rPr lang="en-US" b="0" i="0" dirty="0">
                <a:effectLst/>
                <a:latin typeface="Lato" panose="020F0502020204030203" pitchFamily="34" charset="0"/>
                <a:hlinkClick r:id="rId11"/>
              </a:rPr>
              <a:t>opioids</a:t>
            </a:r>
            <a:r>
              <a:rPr lang="en-US" b="0" i="0" dirty="0">
                <a:solidFill>
                  <a:srgbClr val="1A1C1C"/>
                </a:solidFill>
                <a:effectLst/>
                <a:latin typeface="Lato"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4</a:t>
            </a:fld>
            <a:endParaRPr lang="en-US"/>
          </a:p>
        </p:txBody>
      </p:sp>
    </p:spTree>
    <p:extLst>
      <p:ext uri="{BB962C8B-B14F-4D97-AF65-F5344CB8AC3E}">
        <p14:creationId xmlns:p14="http://schemas.microsoft.com/office/powerpoint/2010/main" val="194826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National Committee for Quality Assurance</a:t>
            </a:r>
            <a:r>
              <a:rPr lang="en-US" b="0" i="0" dirty="0">
                <a:solidFill>
                  <a:srgbClr val="202124"/>
                </a:solidFill>
                <a:effectLst/>
                <a:latin typeface="Google Sans"/>
              </a:rPr>
              <a:t> (NCQA)</a:t>
            </a:r>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5</a:t>
            </a:fld>
            <a:endParaRPr lang="en-US"/>
          </a:p>
        </p:txBody>
      </p:sp>
    </p:spTree>
    <p:extLst>
      <p:ext uri="{BB962C8B-B14F-4D97-AF65-F5344CB8AC3E}">
        <p14:creationId xmlns:p14="http://schemas.microsoft.com/office/powerpoint/2010/main" val="302523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6</a:t>
            </a:fld>
            <a:endParaRPr lang="en-US"/>
          </a:p>
        </p:txBody>
      </p:sp>
    </p:spTree>
    <p:extLst>
      <p:ext uri="{BB962C8B-B14F-4D97-AF65-F5344CB8AC3E}">
        <p14:creationId xmlns:p14="http://schemas.microsoft.com/office/powerpoint/2010/main" val="11983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latin typeface="Lato" panose="020F0502020204030203" pitchFamily="34" charset="0"/>
              </a:rPr>
              <a:t> &gt;95% cases due to missing 2</a:t>
            </a:r>
            <a:r>
              <a:rPr lang="en-US" baseline="30000" dirty="0">
                <a:solidFill>
                  <a:schemeClr val="tx2"/>
                </a:solidFill>
                <a:latin typeface="Lato" panose="020F0502020204030203" pitchFamily="34" charset="0"/>
              </a:rPr>
              <a:t>nd</a:t>
            </a:r>
            <a:r>
              <a:rPr lang="en-US" dirty="0">
                <a:solidFill>
                  <a:schemeClr val="tx2"/>
                </a:solidFill>
                <a:latin typeface="Lato" panose="020F0502020204030203" pitchFamily="34" charset="0"/>
              </a:rPr>
              <a:t> dose of HPV</a:t>
            </a:r>
          </a:p>
          <a:p>
            <a:endParaRPr lang="en-US" dirty="0">
              <a:solidFill>
                <a:schemeClr val="tx2"/>
              </a:solidFill>
              <a:latin typeface="Lato" panose="020F0502020204030203" pitchFamily="34" charset="0"/>
            </a:endParaRPr>
          </a:p>
          <a:p>
            <a:r>
              <a:rPr lang="en-US" dirty="0">
                <a:solidFill>
                  <a:schemeClr val="tx2"/>
                </a:solidFill>
                <a:latin typeface="Lato" panose="020F0502020204030203" pitchFamily="34" charset="0"/>
              </a:rPr>
              <a:t>The final IMA Combo 2 demonstrated a 2.92% decrease for the year 2022. </a:t>
            </a:r>
            <a:r>
              <a:rPr lang="en-US" b="1" dirty="0">
                <a:solidFill>
                  <a:schemeClr val="tx2"/>
                </a:solidFill>
                <a:latin typeface="Lato" panose="020F0502020204030203" pitchFamily="34" charset="0"/>
              </a:rPr>
              <a:t>THE ACLA Plan Goal of 2% increase above is not met. The 50</a:t>
            </a:r>
            <a:r>
              <a:rPr lang="en-US" b="1" baseline="30000" dirty="0">
                <a:solidFill>
                  <a:schemeClr val="tx2"/>
                </a:solidFill>
                <a:latin typeface="Lato" panose="020F0502020204030203" pitchFamily="34" charset="0"/>
              </a:rPr>
              <a:t>th</a:t>
            </a:r>
            <a:r>
              <a:rPr lang="en-US" b="1" dirty="0">
                <a:solidFill>
                  <a:schemeClr val="tx2"/>
                </a:solidFill>
                <a:latin typeface="Lato" panose="020F0502020204030203" pitchFamily="34" charset="0"/>
              </a:rPr>
              <a:t> percentile 2021 Quality Compass goal of 36.74% is met.</a:t>
            </a:r>
            <a:endParaRPr lang="en-US" b="1" dirty="0"/>
          </a:p>
        </p:txBody>
      </p:sp>
      <p:sp>
        <p:nvSpPr>
          <p:cNvPr id="4" name="Slide Number Placeholder 3"/>
          <p:cNvSpPr>
            <a:spLocks noGrp="1"/>
          </p:cNvSpPr>
          <p:nvPr>
            <p:ph type="sldNum" sz="quarter" idx="5"/>
          </p:nvPr>
        </p:nvSpPr>
        <p:spPr/>
        <p:txBody>
          <a:bodyPr/>
          <a:lstStyle/>
          <a:p>
            <a:fld id="{282A969B-3681-4BB3-9AA8-A8A8E3046E57}" type="slidenum">
              <a:rPr lang="en-US" smtClean="0"/>
              <a:t>7</a:t>
            </a:fld>
            <a:endParaRPr lang="en-US"/>
          </a:p>
        </p:txBody>
      </p:sp>
    </p:spTree>
    <p:extLst>
      <p:ext uri="{BB962C8B-B14F-4D97-AF65-F5344CB8AC3E}">
        <p14:creationId xmlns:p14="http://schemas.microsoft.com/office/powerpoint/2010/main" val="175783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ESCNU</a:t>
            </a:r>
          </a:p>
          <a:p>
            <a:endParaRPr lang="en-US" dirty="0"/>
          </a:p>
          <a:p>
            <a:r>
              <a:rPr lang="en-US" dirty="0"/>
              <a:t>Total population</a:t>
            </a:r>
          </a:p>
          <a:p>
            <a:r>
              <a:rPr lang="en-US" dirty="0"/>
              <a:t>Spanish: 180 – 250</a:t>
            </a:r>
          </a:p>
          <a:p>
            <a:r>
              <a:rPr lang="en-US" dirty="0"/>
              <a:t>Other: &lt;30</a:t>
            </a:r>
          </a:p>
          <a:p>
            <a:r>
              <a:rPr lang="en-US" dirty="0"/>
              <a:t>English : &gt;4000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Statistically significant disparity was identified in the data set</a:t>
            </a:r>
          </a:p>
          <a:p>
            <a:endParaRPr lang="en-US" dirty="0"/>
          </a:p>
          <a:p>
            <a:r>
              <a:rPr lang="en-US" dirty="0"/>
              <a:t>2020: Male – 44.4%, Female – 46.7%</a:t>
            </a:r>
          </a:p>
          <a:p>
            <a:r>
              <a:rPr lang="en-US" dirty="0"/>
              <a:t>2021: Male – 40.1%, Female – 39.6%</a:t>
            </a:r>
          </a:p>
          <a:p>
            <a:r>
              <a:rPr lang="en-US" dirty="0"/>
              <a:t>2022: Male – 39.6%, Female – 36.4%</a:t>
            </a:r>
          </a:p>
          <a:p>
            <a:endParaRPr lang="en-US" dirty="0"/>
          </a:p>
        </p:txBody>
      </p:sp>
      <p:sp>
        <p:nvSpPr>
          <p:cNvPr id="4" name="Slide Number Placeholder 3"/>
          <p:cNvSpPr>
            <a:spLocks noGrp="1"/>
          </p:cNvSpPr>
          <p:nvPr>
            <p:ph type="sldNum" sz="quarter" idx="5"/>
          </p:nvPr>
        </p:nvSpPr>
        <p:spPr/>
        <p:txBody>
          <a:bodyPr/>
          <a:lstStyle/>
          <a:p>
            <a:fld id="{282A969B-3681-4BB3-9AA8-A8A8E3046E57}" type="slidenum">
              <a:rPr lang="en-US" smtClean="0"/>
              <a:t>8</a:t>
            </a:fld>
            <a:endParaRPr lang="en-US"/>
          </a:p>
        </p:txBody>
      </p:sp>
    </p:spTree>
    <p:extLst>
      <p:ext uri="{BB962C8B-B14F-4D97-AF65-F5344CB8AC3E}">
        <p14:creationId xmlns:p14="http://schemas.microsoft.com/office/powerpoint/2010/main" val="191414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Statistically significant disparity was identified in the data set</a:t>
            </a:r>
          </a:p>
          <a:p>
            <a:endParaRPr lang="en-US" dirty="0"/>
          </a:p>
          <a:p>
            <a:r>
              <a:rPr lang="en-US" dirty="0"/>
              <a:t>- =&gt; no recorded person for that population that year</a:t>
            </a:r>
          </a:p>
          <a:p>
            <a:endParaRPr lang="en-US" dirty="0"/>
          </a:p>
          <a:p>
            <a:r>
              <a:rPr lang="en-US" dirty="0"/>
              <a:t>Total population</a:t>
            </a:r>
          </a:p>
          <a:p>
            <a:r>
              <a:rPr lang="en-US" dirty="0"/>
              <a:t>White: 1337 – 1500</a:t>
            </a:r>
          </a:p>
          <a:p>
            <a:r>
              <a:rPr lang="en-US" dirty="0"/>
              <a:t>Black: 2600 – 3400</a:t>
            </a:r>
          </a:p>
          <a:p>
            <a:r>
              <a:rPr lang="en-US" dirty="0"/>
              <a:t>Indian: &lt;40</a:t>
            </a:r>
          </a:p>
          <a:p>
            <a:r>
              <a:rPr lang="en-US" dirty="0"/>
              <a:t>Asian: &lt;50</a:t>
            </a:r>
          </a:p>
          <a:p>
            <a:r>
              <a:rPr lang="en-US" dirty="0"/>
              <a:t>Pacific Islander: &lt;5</a:t>
            </a:r>
          </a:p>
          <a:p>
            <a:endParaRPr lang="en-US" dirty="0"/>
          </a:p>
          <a:p>
            <a:r>
              <a:rPr lang="en-US" dirty="0"/>
              <a:t>US Census data</a:t>
            </a:r>
          </a:p>
        </p:txBody>
      </p:sp>
      <p:sp>
        <p:nvSpPr>
          <p:cNvPr id="4" name="Slide Number Placeholder 3"/>
          <p:cNvSpPr>
            <a:spLocks noGrp="1"/>
          </p:cNvSpPr>
          <p:nvPr>
            <p:ph type="sldNum" sz="quarter" idx="5"/>
          </p:nvPr>
        </p:nvSpPr>
        <p:spPr/>
        <p:txBody>
          <a:bodyPr/>
          <a:lstStyle/>
          <a:p>
            <a:fld id="{282A969B-3681-4BB3-9AA8-A8A8E3046E57}" type="slidenum">
              <a:rPr lang="en-US" smtClean="0"/>
              <a:t>9</a:t>
            </a:fld>
            <a:endParaRPr lang="en-US"/>
          </a:p>
        </p:txBody>
      </p:sp>
    </p:spTree>
    <p:extLst>
      <p:ext uri="{BB962C8B-B14F-4D97-AF65-F5344CB8AC3E}">
        <p14:creationId xmlns:p14="http://schemas.microsoft.com/office/powerpoint/2010/main" val="93856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ESCNU</a:t>
            </a:r>
          </a:p>
        </p:txBody>
      </p:sp>
      <p:sp>
        <p:nvSpPr>
          <p:cNvPr id="4" name="Slide Number Placeholder 3"/>
          <p:cNvSpPr>
            <a:spLocks noGrp="1"/>
          </p:cNvSpPr>
          <p:nvPr>
            <p:ph type="sldNum" sz="quarter" idx="5"/>
          </p:nvPr>
        </p:nvSpPr>
        <p:spPr/>
        <p:txBody>
          <a:bodyPr/>
          <a:lstStyle/>
          <a:p>
            <a:fld id="{282A969B-3681-4BB3-9AA8-A8A8E3046E57}" type="slidenum">
              <a:rPr lang="en-US" smtClean="0"/>
              <a:t>10</a:t>
            </a:fld>
            <a:endParaRPr lang="en-US"/>
          </a:p>
        </p:txBody>
      </p:sp>
    </p:spTree>
    <p:extLst>
      <p:ext uri="{BB962C8B-B14F-4D97-AF65-F5344CB8AC3E}">
        <p14:creationId xmlns:p14="http://schemas.microsoft.com/office/powerpoint/2010/main" val="43038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ESCNU</a:t>
            </a:r>
          </a:p>
        </p:txBody>
      </p:sp>
      <p:sp>
        <p:nvSpPr>
          <p:cNvPr id="4" name="Slide Number Placeholder 3"/>
          <p:cNvSpPr>
            <a:spLocks noGrp="1"/>
          </p:cNvSpPr>
          <p:nvPr>
            <p:ph type="sldNum" sz="quarter" idx="5"/>
          </p:nvPr>
        </p:nvSpPr>
        <p:spPr/>
        <p:txBody>
          <a:bodyPr/>
          <a:lstStyle/>
          <a:p>
            <a:fld id="{282A969B-3681-4BB3-9AA8-A8A8E3046E57}" type="slidenum">
              <a:rPr lang="en-US" smtClean="0"/>
              <a:t>11</a:t>
            </a:fld>
            <a:endParaRPr lang="en-US"/>
          </a:p>
        </p:txBody>
      </p:sp>
    </p:spTree>
    <p:extLst>
      <p:ext uri="{BB962C8B-B14F-4D97-AF65-F5344CB8AC3E}">
        <p14:creationId xmlns:p14="http://schemas.microsoft.com/office/powerpoint/2010/main" val="418153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8ABD-C2F3-B7E6-584E-4896003632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DF4A8-A0EF-E752-EFEF-BD1953230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40569-14CB-DC08-5CFB-4C6CBBA1FD94}"/>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165C3AF2-682D-8C9B-BB49-AF973E4ED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32397-D38D-2911-DCA5-37B4C6B4EECA}"/>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197694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F4C5-0C71-9FCC-A70C-549A22B63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8F9F6-47DA-2A93-514B-C1E511786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65A2E-1D89-F22D-9DE7-F78E12C547DD}"/>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D9E0F667-A6EC-8767-152D-E585B7710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CF63C-AF64-31F5-9F7C-325339ED7B0F}"/>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47412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81AA6-C190-B7A6-9965-50D1ED260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56984-1F61-3324-FE58-3A2AB897B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01E3C-252A-66BC-779F-8B69E6E2200E}"/>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657A10F9-B64E-399C-6848-937B26B7D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6AD89-7F14-3DC0-470A-79054ED589E4}"/>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134887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00BE-0237-4904-3BD8-F5B75301C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FEC79-4E03-D3EA-53D5-0956D652A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54C23-4A1B-05E8-A385-480BF81B3E73}"/>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79B23750-B1B4-BB83-2944-845958696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7B9A4-3445-536D-F17C-09528645A0FB}"/>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425941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9857-3853-0BC0-52CE-713A8C6E7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DEB0C-4711-D772-4BD7-050F3E9130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F5F74-C694-73D9-8D70-FDD06B18346B}"/>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EE94DFA8-9F2D-0AB1-B1D3-EAEB5B9A6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84018-8712-EFC5-F4A4-8E156AD365B7}"/>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233902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4A48-C4D6-9C1D-A5F0-A93A5017B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994A2-B5F9-2221-959F-9955B0B0A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EC7C34-D8DB-8FA1-2B4D-A90EC9C1F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77768-A5EB-37FE-8510-909851F64373}"/>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6" name="Footer Placeholder 5">
            <a:extLst>
              <a:ext uri="{FF2B5EF4-FFF2-40B4-BE49-F238E27FC236}">
                <a16:creationId xmlns:a16="http://schemas.microsoft.com/office/drawing/2014/main" id="{020BAED1-00B6-B0A4-C94C-867BE1FDA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58EFD-1456-8988-2D50-D02CE8DC7914}"/>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61337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178A-F6EF-DF90-4498-0ABB1E685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AF35C-8285-5B77-33FE-A90145868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CAD35-2D0A-A8E3-CA43-FF5AF06CF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49F43-E5CB-529D-AC1C-126B0A78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454F3-BBB2-01A7-CC6B-224B4E33BB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6160D-2FF9-139E-EF97-F14204E04A86}"/>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8" name="Footer Placeholder 7">
            <a:extLst>
              <a:ext uri="{FF2B5EF4-FFF2-40B4-BE49-F238E27FC236}">
                <a16:creationId xmlns:a16="http://schemas.microsoft.com/office/drawing/2014/main" id="{5B81C750-B79E-74DD-1970-BB11DBB19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BAFF9E-363E-B1CA-0D18-63C57E2DBE74}"/>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256710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4F85-7338-A3FB-AD64-F7853B3CB5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E60667-19CC-A773-C6A3-70020034C6EA}"/>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4" name="Footer Placeholder 3">
            <a:extLst>
              <a:ext uri="{FF2B5EF4-FFF2-40B4-BE49-F238E27FC236}">
                <a16:creationId xmlns:a16="http://schemas.microsoft.com/office/drawing/2014/main" id="{C2F9F64B-FDE7-F5D0-4DD3-FBD0506E09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7F27C-8388-3C90-0560-22D2312CD3BD}"/>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36552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C4990-035B-6922-6F38-4F7B6B8585C5}"/>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3" name="Footer Placeholder 2">
            <a:extLst>
              <a:ext uri="{FF2B5EF4-FFF2-40B4-BE49-F238E27FC236}">
                <a16:creationId xmlns:a16="http://schemas.microsoft.com/office/drawing/2014/main" id="{3A19FDE0-96EA-6CCD-2ED0-D4BFF5B29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D640C5-2397-A9E1-61DE-205DBCF1AC81}"/>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179953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27F9-7422-2C1D-A4A8-3DB218DD0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F1BB6-5B65-6F20-5346-6AA8B64E6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1F067-9BB1-3527-CB54-3DBEA68B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E2997-4F37-B473-D87B-F6907A0D2DA2}"/>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6" name="Footer Placeholder 5">
            <a:extLst>
              <a:ext uri="{FF2B5EF4-FFF2-40B4-BE49-F238E27FC236}">
                <a16:creationId xmlns:a16="http://schemas.microsoft.com/office/drawing/2014/main" id="{0679BC07-6F59-EEB1-9805-9F3C48A5F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64AF8-3EB0-B2D8-3013-5FD418302A25}"/>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76400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01B-3B01-4E94-FE11-BEBF383B7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F1AE9-02A8-FB57-0D1F-9C9FE2834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5789C-CF71-D9ED-CEF2-B2A857AE4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20D22-A653-0256-44E1-EF20C464B88D}"/>
              </a:ext>
            </a:extLst>
          </p:cNvPr>
          <p:cNvSpPr>
            <a:spLocks noGrp="1"/>
          </p:cNvSpPr>
          <p:nvPr>
            <p:ph type="dt" sz="half" idx="10"/>
          </p:nvPr>
        </p:nvSpPr>
        <p:spPr/>
        <p:txBody>
          <a:bodyPr/>
          <a:lstStyle/>
          <a:p>
            <a:fld id="{FB75461D-996F-48DC-990A-DB95B32EAAE5}" type="datetimeFigureOut">
              <a:rPr lang="en-US" smtClean="0"/>
              <a:t>12/13/2023</a:t>
            </a:fld>
            <a:endParaRPr lang="en-US"/>
          </a:p>
        </p:txBody>
      </p:sp>
      <p:sp>
        <p:nvSpPr>
          <p:cNvPr id="6" name="Footer Placeholder 5">
            <a:extLst>
              <a:ext uri="{FF2B5EF4-FFF2-40B4-BE49-F238E27FC236}">
                <a16:creationId xmlns:a16="http://schemas.microsoft.com/office/drawing/2014/main" id="{63E61D7E-06A3-6ED0-658A-3139FA9B7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10598-E764-F1AB-8616-28ED5ABFE919}"/>
              </a:ext>
            </a:extLst>
          </p:cNvPr>
          <p:cNvSpPr>
            <a:spLocks noGrp="1"/>
          </p:cNvSpPr>
          <p:nvPr>
            <p:ph type="sldNum" sz="quarter" idx="12"/>
          </p:nvPr>
        </p:nvSpPr>
        <p:spPr/>
        <p:txBody>
          <a:bodyPr/>
          <a:lstStyle/>
          <a:p>
            <a:fld id="{E06173FC-2690-4CD7-A026-B85FDBE0D7EA}" type="slidenum">
              <a:rPr lang="en-US" smtClean="0"/>
              <a:t>‹#›</a:t>
            </a:fld>
            <a:endParaRPr lang="en-US"/>
          </a:p>
        </p:txBody>
      </p:sp>
    </p:spTree>
    <p:extLst>
      <p:ext uri="{BB962C8B-B14F-4D97-AF65-F5344CB8AC3E}">
        <p14:creationId xmlns:p14="http://schemas.microsoft.com/office/powerpoint/2010/main" val="153593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D293A-C5A8-6948-42BF-716B501F6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6FCBCB-EA74-A086-2321-EBB7B2CD3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796A7-AE59-DB75-DAA4-CE2F28BAE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461D-996F-48DC-990A-DB95B32EAAE5}" type="datetimeFigureOut">
              <a:rPr lang="en-US" smtClean="0"/>
              <a:t>12/13/2023</a:t>
            </a:fld>
            <a:endParaRPr lang="en-US"/>
          </a:p>
        </p:txBody>
      </p:sp>
      <p:sp>
        <p:nvSpPr>
          <p:cNvPr id="5" name="Footer Placeholder 4">
            <a:extLst>
              <a:ext uri="{FF2B5EF4-FFF2-40B4-BE49-F238E27FC236}">
                <a16:creationId xmlns:a16="http://schemas.microsoft.com/office/drawing/2014/main" id="{D44F4948-AEF5-E592-D155-5CB87E69A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FA08A-9715-0837-A175-C55A0DC98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173FC-2690-4CD7-A026-B85FDBE0D7EA}" type="slidenum">
              <a:rPr lang="en-US" smtClean="0"/>
              <a:t>‹#›</a:t>
            </a:fld>
            <a:endParaRPr lang="en-US"/>
          </a:p>
        </p:txBody>
      </p:sp>
    </p:spTree>
    <p:extLst>
      <p:ext uri="{BB962C8B-B14F-4D97-AF65-F5344CB8AC3E}">
        <p14:creationId xmlns:p14="http://schemas.microsoft.com/office/powerpoint/2010/main" val="271782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dh.la.gov/page/hpv-vaccination-coverage-by-age-13" TargetMode="External"/><Relationship Id="rId7" Type="http://schemas.openxmlformats.org/officeDocument/2006/relationships/hyperlink" Target="https://louisianabelieves.com/docs/default-source/2020-teacher-leader-summit/2020_a100_implementing-a-whole-child-approach-to-education.pdf?sfvrsn=a9a9981f_2" TargetMode="External"/><Relationship Id="rId2" Type="http://schemas.openxmlformats.org/officeDocument/2006/relationships/hyperlink" Target="https://www.ncqa.org/hedis/measures/immunizations-for-adolescents/" TargetMode="External"/><Relationship Id="rId1" Type="http://schemas.openxmlformats.org/officeDocument/2006/relationships/slideLayout" Target="../slideLayouts/slideLayout2.xml"/><Relationship Id="rId6" Type="http://schemas.openxmlformats.org/officeDocument/2006/relationships/hyperlink" Target="https://www.cdc.gov/vaccines/schedules/hcp/imz/child-adolescent.html#note-hpv" TargetMode="External"/><Relationship Id="rId5" Type="http://schemas.openxmlformats.org/officeDocument/2006/relationships/hyperlink" Target="https://vaccinateyourfamily.org/" TargetMode="External"/><Relationship Id="rId4" Type="http://schemas.openxmlformats.org/officeDocument/2006/relationships/hyperlink" Target="https://dphhs.mt.gov/publichealth/immunization/adolescentvaccin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C972D-DFA0-13B4-71E8-9A5DC4716D42}"/>
              </a:ext>
            </a:extLst>
          </p:cNvPr>
          <p:cNvSpPr>
            <a:spLocks noGrp="1"/>
          </p:cNvSpPr>
          <p:nvPr>
            <p:ph type="ctrTitle"/>
          </p:nvPr>
        </p:nvSpPr>
        <p:spPr>
          <a:xfrm>
            <a:off x="6599930" y="3224777"/>
            <a:ext cx="4805996" cy="3013515"/>
          </a:xfrm>
        </p:spPr>
        <p:txBody>
          <a:bodyPr anchor="t">
            <a:normAutofit fontScale="90000"/>
          </a:bodyPr>
          <a:lstStyle/>
          <a:p>
            <a:pPr algn="l"/>
            <a:r>
              <a:rPr lang="en-US" sz="4000" dirty="0">
                <a:solidFill>
                  <a:schemeClr val="tx2"/>
                </a:solidFill>
              </a:rPr>
              <a:t>Strategic Analysis of Combo 2 Adolescent Immunization Rates: A Comparative Study of Early- and Post-COVID Eras in Louisiana</a:t>
            </a:r>
          </a:p>
        </p:txBody>
      </p:sp>
      <p:sp>
        <p:nvSpPr>
          <p:cNvPr id="3" name="Subtitle 2">
            <a:extLst>
              <a:ext uri="{FF2B5EF4-FFF2-40B4-BE49-F238E27FC236}">
                <a16:creationId xmlns:a16="http://schemas.microsoft.com/office/drawing/2014/main" id="{ACD1CBC2-9E64-9488-0DC1-82626A95044D}"/>
              </a:ext>
            </a:extLst>
          </p:cNvPr>
          <p:cNvSpPr>
            <a:spLocks noGrp="1"/>
          </p:cNvSpPr>
          <p:nvPr>
            <p:ph type="subTitle" idx="1"/>
          </p:nvPr>
        </p:nvSpPr>
        <p:spPr>
          <a:xfrm>
            <a:off x="6600235" y="1772215"/>
            <a:ext cx="4805691" cy="838831"/>
          </a:xfrm>
        </p:spPr>
        <p:txBody>
          <a:bodyPr anchor="b">
            <a:noAutofit/>
          </a:bodyPr>
          <a:lstStyle/>
          <a:p>
            <a:pPr algn="l"/>
            <a:r>
              <a:rPr lang="en-US" sz="2000" b="1" dirty="0">
                <a:solidFill>
                  <a:schemeClr val="tx2"/>
                </a:solidFill>
              </a:rPr>
              <a:t>David Nguyen, MS4</a:t>
            </a:r>
            <a:br>
              <a:rPr lang="en-US" sz="2000" b="1" dirty="0">
                <a:solidFill>
                  <a:schemeClr val="tx2"/>
                </a:solidFill>
              </a:rPr>
            </a:br>
            <a:r>
              <a:rPr lang="en-US" sz="2000" b="1" dirty="0">
                <a:solidFill>
                  <a:schemeClr val="tx2"/>
                </a:solidFill>
              </a:rPr>
              <a:t>LSUHSC – New Orleans</a:t>
            </a:r>
            <a:br>
              <a:rPr lang="en-US" sz="2000" b="1" dirty="0">
                <a:solidFill>
                  <a:schemeClr val="tx2"/>
                </a:solidFill>
              </a:rPr>
            </a:br>
            <a:r>
              <a:rPr lang="en-US" sz="2000" b="1" dirty="0">
                <a:solidFill>
                  <a:schemeClr val="tx2"/>
                </a:solidFill>
              </a:rPr>
              <a:t>12.12.23</a:t>
            </a:r>
          </a:p>
        </p:txBody>
      </p:sp>
      <p:pic>
        <p:nvPicPr>
          <p:cNvPr id="1026" name="Picture 2" descr="AmeriHealth Caritas Louisiana">
            <a:extLst>
              <a:ext uri="{FF2B5EF4-FFF2-40B4-BE49-F238E27FC236}">
                <a16:creationId xmlns:a16="http://schemas.microsoft.com/office/drawing/2014/main" id="{DB998C02-7290-E111-64ED-00979DFE95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6468" y="206359"/>
            <a:ext cx="4141760" cy="4141760"/>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grpSp>
        <p:nvGrpSpPr>
          <p:cNvPr id="1055" name="Group 105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056" name="Freeform: Shape 105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Freeform: Shape 105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Freeform: Shape 105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Institutional Logos">
            <a:extLst>
              <a:ext uri="{FF2B5EF4-FFF2-40B4-BE49-F238E27FC236}">
                <a16:creationId xmlns:a16="http://schemas.microsoft.com/office/drawing/2014/main" id="{1B9BA742-9897-ED1B-211E-DC7948E7D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10" y="4653059"/>
            <a:ext cx="3961276" cy="111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9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5" name="Table 4">
            <a:extLst>
              <a:ext uri="{FF2B5EF4-FFF2-40B4-BE49-F238E27FC236}">
                <a16:creationId xmlns:a16="http://schemas.microsoft.com/office/drawing/2014/main" id="{9FF68CE8-0ACF-0172-22BF-AD8365049B12}"/>
              </a:ext>
            </a:extLst>
          </p:cNvPr>
          <p:cNvGraphicFramePr>
            <a:graphicFrameLocks noGrp="1"/>
          </p:cNvGraphicFramePr>
          <p:nvPr>
            <p:extLst>
              <p:ext uri="{D42A27DB-BD31-4B8C-83A1-F6EECF244321}">
                <p14:modId xmlns:p14="http://schemas.microsoft.com/office/powerpoint/2010/main" val="1827458612"/>
              </p:ext>
            </p:extLst>
          </p:nvPr>
        </p:nvGraphicFramePr>
        <p:xfrm>
          <a:off x="7458892" y="2315536"/>
          <a:ext cx="3414674" cy="1467078"/>
        </p:xfrm>
        <a:graphic>
          <a:graphicData uri="http://schemas.openxmlformats.org/drawingml/2006/table">
            <a:tbl>
              <a:tblPr firstRow="1" bandRow="1">
                <a:tableStyleId>{5C22544A-7EE6-4342-B048-85BDC9FD1C3A}</a:tableStyleId>
              </a:tblPr>
              <a:tblGrid>
                <a:gridCol w="1240125">
                  <a:extLst>
                    <a:ext uri="{9D8B030D-6E8A-4147-A177-3AD203B41FA5}">
                      <a16:colId xmlns:a16="http://schemas.microsoft.com/office/drawing/2014/main" val="3714742268"/>
                    </a:ext>
                  </a:extLst>
                </a:gridCol>
                <a:gridCol w="1022470">
                  <a:extLst>
                    <a:ext uri="{9D8B030D-6E8A-4147-A177-3AD203B41FA5}">
                      <a16:colId xmlns:a16="http://schemas.microsoft.com/office/drawing/2014/main" val="910228238"/>
                    </a:ext>
                  </a:extLst>
                </a:gridCol>
                <a:gridCol w="1152079">
                  <a:extLst>
                    <a:ext uri="{9D8B030D-6E8A-4147-A177-3AD203B41FA5}">
                      <a16:colId xmlns:a16="http://schemas.microsoft.com/office/drawing/2014/main" val="1619813145"/>
                    </a:ext>
                  </a:extLst>
                </a:gridCol>
              </a:tblGrid>
              <a:tr h="535803">
                <a:tc>
                  <a:txBody>
                    <a:bodyPr/>
                    <a:lstStyle/>
                    <a:p>
                      <a:pPr algn="ctr"/>
                      <a:r>
                        <a:rPr lang="en-US" sz="1500" dirty="0"/>
                        <a:t>Year</a:t>
                      </a:r>
                    </a:p>
                  </a:txBody>
                  <a:tcPr marL="76543" marR="76543" marT="38272" marB="3827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Urban</a:t>
                      </a:r>
                    </a:p>
                    <a:p>
                      <a:pPr algn="ctr"/>
                      <a:endParaRPr lang="en-US" sz="1500" dirty="0"/>
                    </a:p>
                  </a:txBody>
                  <a:tcPr marL="76543" marR="76543" marT="38272" marB="3827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Rural</a:t>
                      </a:r>
                    </a:p>
                    <a:p>
                      <a:pPr algn="ctr"/>
                      <a:endParaRPr lang="en-US" sz="1500" dirty="0"/>
                    </a:p>
                  </a:txBody>
                  <a:tcPr marL="76543" marR="76543" marT="38272" marB="38272"/>
                </a:tc>
                <a:extLst>
                  <a:ext uri="{0D108BD9-81ED-4DB2-BD59-A6C34878D82A}">
                    <a16:rowId xmlns:a16="http://schemas.microsoft.com/office/drawing/2014/main" val="3069355465"/>
                  </a:ext>
                </a:extLst>
              </a:tr>
              <a:tr h="310425">
                <a:tc>
                  <a:txBody>
                    <a:bodyPr/>
                    <a:lstStyle/>
                    <a:p>
                      <a:pPr algn="ctr"/>
                      <a:r>
                        <a:rPr lang="en-US" sz="1500" dirty="0"/>
                        <a:t>2020</a:t>
                      </a:r>
                    </a:p>
                  </a:txBody>
                  <a:tcPr marL="76543" marR="76543" marT="38272" marB="38272"/>
                </a:tc>
                <a:tc>
                  <a:txBody>
                    <a:bodyPr/>
                    <a:lstStyle/>
                    <a:p>
                      <a:pPr algn="ctr"/>
                      <a:r>
                        <a:rPr lang="en-US" sz="1500" dirty="0"/>
                        <a:t>47.7%</a:t>
                      </a:r>
                    </a:p>
                  </a:txBody>
                  <a:tcPr marL="76543" marR="76543" marT="38272" marB="3827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38.4%</a:t>
                      </a:r>
                    </a:p>
                  </a:txBody>
                  <a:tcPr marL="76543" marR="76543" marT="38272" marB="38272"/>
                </a:tc>
                <a:extLst>
                  <a:ext uri="{0D108BD9-81ED-4DB2-BD59-A6C34878D82A}">
                    <a16:rowId xmlns:a16="http://schemas.microsoft.com/office/drawing/2014/main" val="550770360"/>
                  </a:ext>
                </a:extLst>
              </a:tr>
              <a:tr h="310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2021</a:t>
                      </a:r>
                    </a:p>
                  </a:txBody>
                  <a:tcPr marL="76543" marR="76543" marT="38272" marB="38272"/>
                </a:tc>
                <a:tc>
                  <a:txBody>
                    <a:bodyPr/>
                    <a:lstStyle/>
                    <a:p>
                      <a:pPr algn="ctr"/>
                      <a:r>
                        <a:rPr lang="en-US" sz="1500" dirty="0"/>
                        <a:t>42.0%</a:t>
                      </a:r>
                    </a:p>
                  </a:txBody>
                  <a:tcPr marL="76543" marR="76543" marT="38272" marB="38272"/>
                </a:tc>
                <a:tc>
                  <a:txBody>
                    <a:bodyPr/>
                    <a:lstStyle/>
                    <a:p>
                      <a:pPr algn="ctr"/>
                      <a:r>
                        <a:rPr lang="en-US" sz="1500" dirty="0"/>
                        <a:t>34.4%</a:t>
                      </a:r>
                    </a:p>
                  </a:txBody>
                  <a:tcPr marL="76543" marR="76543" marT="38272" marB="38272"/>
                </a:tc>
                <a:extLst>
                  <a:ext uri="{0D108BD9-81ED-4DB2-BD59-A6C34878D82A}">
                    <a16:rowId xmlns:a16="http://schemas.microsoft.com/office/drawing/2014/main" val="1393789842"/>
                  </a:ext>
                </a:extLst>
              </a:tr>
              <a:tr h="310425">
                <a:tc>
                  <a:txBody>
                    <a:bodyPr/>
                    <a:lstStyle/>
                    <a:p>
                      <a:pPr algn="ctr"/>
                      <a:r>
                        <a:rPr lang="en-US" sz="1500" dirty="0"/>
                        <a:t>2022</a:t>
                      </a:r>
                    </a:p>
                  </a:txBody>
                  <a:tcPr marL="76543" marR="76543" marT="38272" marB="38272"/>
                </a:tc>
                <a:tc>
                  <a:txBody>
                    <a:bodyPr/>
                    <a:lstStyle/>
                    <a:p>
                      <a:pPr algn="ctr"/>
                      <a:r>
                        <a:rPr lang="en-US" sz="1500" dirty="0"/>
                        <a:t>41.2%</a:t>
                      </a:r>
                    </a:p>
                  </a:txBody>
                  <a:tcPr marL="76543" marR="76543" marT="38272" marB="38272"/>
                </a:tc>
                <a:tc>
                  <a:txBody>
                    <a:bodyPr/>
                    <a:lstStyle/>
                    <a:p>
                      <a:pPr algn="ctr"/>
                      <a:r>
                        <a:rPr lang="en-US" sz="1500" dirty="0"/>
                        <a:t>28.8%</a:t>
                      </a:r>
                    </a:p>
                  </a:txBody>
                  <a:tcPr marL="76543" marR="76543" marT="38272" marB="38272"/>
                </a:tc>
                <a:extLst>
                  <a:ext uri="{0D108BD9-81ED-4DB2-BD59-A6C34878D82A}">
                    <a16:rowId xmlns:a16="http://schemas.microsoft.com/office/drawing/2014/main" val="852254327"/>
                  </a:ext>
                </a:extLst>
              </a:tr>
            </a:tbl>
          </a:graphicData>
        </a:graphic>
      </p:graphicFrame>
      <p:sp>
        <p:nvSpPr>
          <p:cNvPr id="7" name="TextBox 6">
            <a:extLst>
              <a:ext uri="{FF2B5EF4-FFF2-40B4-BE49-F238E27FC236}">
                <a16:creationId xmlns:a16="http://schemas.microsoft.com/office/drawing/2014/main" id="{653E27AB-26AF-1BBD-6A8B-194D39082793}"/>
              </a:ext>
            </a:extLst>
          </p:cNvPr>
          <p:cNvSpPr txBox="1"/>
          <p:nvPr/>
        </p:nvSpPr>
        <p:spPr>
          <a:xfrm>
            <a:off x="1466981" y="545432"/>
            <a:ext cx="8623503" cy="1446550"/>
          </a:xfrm>
          <a:prstGeom prst="rect">
            <a:avLst/>
          </a:prstGeom>
          <a:noFill/>
        </p:spPr>
        <p:txBody>
          <a:bodyPr wrap="square" rtlCol="0">
            <a:spAutoFit/>
          </a:bodyPr>
          <a:lstStyle/>
          <a:p>
            <a:r>
              <a:rPr lang="en-US" sz="4400" kern="1200" dirty="0">
                <a:solidFill>
                  <a:schemeClr val="tx2"/>
                </a:solidFill>
                <a:latin typeface="+mj-lt"/>
                <a:ea typeface="+mj-ea"/>
                <a:cs typeface="+mj-cs"/>
              </a:rPr>
              <a:t>Adherent Immunization Rates by Geographic </a:t>
            </a:r>
            <a:r>
              <a:rPr lang="en-US" sz="4400" dirty="0">
                <a:solidFill>
                  <a:schemeClr val="tx2"/>
                </a:solidFill>
                <a:latin typeface="+mj-lt"/>
                <a:ea typeface="+mj-ea"/>
                <a:cs typeface="+mj-cs"/>
              </a:rPr>
              <a:t>A</a:t>
            </a:r>
            <a:r>
              <a:rPr lang="en-US" sz="4400" kern="1200" dirty="0">
                <a:solidFill>
                  <a:schemeClr val="tx2"/>
                </a:solidFill>
                <a:latin typeface="+mj-lt"/>
                <a:ea typeface="+mj-ea"/>
                <a:cs typeface="+mj-cs"/>
              </a:rPr>
              <a:t>rea</a:t>
            </a:r>
            <a:endParaRPr lang="en-US" sz="4400" dirty="0">
              <a:solidFill>
                <a:schemeClr val="tx2"/>
              </a:solidFill>
            </a:endParaRPr>
          </a:p>
        </p:txBody>
      </p:sp>
      <p:graphicFrame>
        <p:nvGraphicFramePr>
          <p:cNvPr id="2" name="Chart 1">
            <a:extLst>
              <a:ext uri="{FF2B5EF4-FFF2-40B4-BE49-F238E27FC236}">
                <a16:creationId xmlns:a16="http://schemas.microsoft.com/office/drawing/2014/main" id="{8B67E936-5234-BBFE-3AD0-B1911D336083}"/>
              </a:ext>
            </a:extLst>
          </p:cNvPr>
          <p:cNvGraphicFramePr>
            <a:graphicFrameLocks/>
          </p:cNvGraphicFramePr>
          <p:nvPr>
            <p:extLst>
              <p:ext uri="{D42A27DB-BD31-4B8C-83A1-F6EECF244321}">
                <p14:modId xmlns:p14="http://schemas.microsoft.com/office/powerpoint/2010/main" val="2746257032"/>
              </p:ext>
            </p:extLst>
          </p:nvPr>
        </p:nvGraphicFramePr>
        <p:xfrm>
          <a:off x="1523847" y="2312468"/>
          <a:ext cx="5397464" cy="32384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B3380DC-5D21-8D1D-7FFD-3068C3472BD0}"/>
              </a:ext>
            </a:extLst>
          </p:cNvPr>
          <p:cNvSpPr txBox="1"/>
          <p:nvPr/>
        </p:nvSpPr>
        <p:spPr>
          <a:xfrm>
            <a:off x="3573348" y="5650475"/>
            <a:ext cx="1521392" cy="369332"/>
          </a:xfrm>
          <a:prstGeom prst="rect">
            <a:avLst/>
          </a:prstGeom>
          <a:noFill/>
        </p:spPr>
        <p:txBody>
          <a:bodyPr wrap="square" rtlCol="0">
            <a:spAutoFit/>
          </a:bodyPr>
          <a:lstStyle/>
          <a:p>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P &lt; 0.0013</a:t>
            </a:r>
          </a:p>
        </p:txBody>
      </p:sp>
    </p:spTree>
    <p:extLst>
      <p:ext uri="{BB962C8B-B14F-4D97-AF65-F5344CB8AC3E}">
        <p14:creationId xmlns:p14="http://schemas.microsoft.com/office/powerpoint/2010/main" val="10644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Box 6">
            <a:extLst>
              <a:ext uri="{FF2B5EF4-FFF2-40B4-BE49-F238E27FC236}">
                <a16:creationId xmlns:a16="http://schemas.microsoft.com/office/drawing/2014/main" id="{653E27AB-26AF-1BBD-6A8B-194D39082793}"/>
              </a:ext>
            </a:extLst>
          </p:cNvPr>
          <p:cNvSpPr txBox="1"/>
          <p:nvPr/>
        </p:nvSpPr>
        <p:spPr>
          <a:xfrm>
            <a:off x="1466981" y="545432"/>
            <a:ext cx="8623503" cy="1446550"/>
          </a:xfrm>
          <a:prstGeom prst="rect">
            <a:avLst/>
          </a:prstGeom>
          <a:noFill/>
        </p:spPr>
        <p:txBody>
          <a:bodyPr wrap="square" rtlCol="0">
            <a:spAutoFit/>
          </a:bodyPr>
          <a:lstStyle/>
          <a:p>
            <a:r>
              <a:rPr lang="en-US" sz="4400" kern="1200" dirty="0">
                <a:solidFill>
                  <a:schemeClr val="tx2"/>
                </a:solidFill>
                <a:latin typeface="+mj-lt"/>
                <a:ea typeface="+mj-ea"/>
                <a:cs typeface="+mj-cs"/>
              </a:rPr>
              <a:t>Adherent Immunization Rates for Top 3 Largest Parishes</a:t>
            </a:r>
            <a:endParaRPr lang="en-US" sz="4400" dirty="0">
              <a:solidFill>
                <a:schemeClr val="tx2"/>
              </a:solidFill>
            </a:endParaRPr>
          </a:p>
        </p:txBody>
      </p:sp>
      <p:graphicFrame>
        <p:nvGraphicFramePr>
          <p:cNvPr id="11" name="Table 10">
            <a:extLst>
              <a:ext uri="{FF2B5EF4-FFF2-40B4-BE49-F238E27FC236}">
                <a16:creationId xmlns:a16="http://schemas.microsoft.com/office/drawing/2014/main" id="{0D259F3A-24BB-6C2D-6C19-B8CDD382BFD9}"/>
              </a:ext>
            </a:extLst>
          </p:cNvPr>
          <p:cNvGraphicFramePr>
            <a:graphicFrameLocks noGrp="1"/>
          </p:cNvGraphicFramePr>
          <p:nvPr>
            <p:extLst>
              <p:ext uri="{D42A27DB-BD31-4B8C-83A1-F6EECF244321}">
                <p14:modId xmlns:p14="http://schemas.microsoft.com/office/powerpoint/2010/main" val="2317565878"/>
              </p:ext>
            </p:extLst>
          </p:nvPr>
        </p:nvGraphicFramePr>
        <p:xfrm>
          <a:off x="7175298" y="2707801"/>
          <a:ext cx="3408427" cy="1348255"/>
        </p:xfrm>
        <a:graphic>
          <a:graphicData uri="http://schemas.openxmlformats.org/drawingml/2006/table">
            <a:tbl>
              <a:tblPr firstRow="1" bandRow="1">
                <a:tableStyleId>{5C22544A-7EE6-4342-B048-85BDC9FD1C3A}</a:tableStyleId>
              </a:tblPr>
              <a:tblGrid>
                <a:gridCol w="971530">
                  <a:extLst>
                    <a:ext uri="{9D8B030D-6E8A-4147-A177-3AD203B41FA5}">
                      <a16:colId xmlns:a16="http://schemas.microsoft.com/office/drawing/2014/main" val="3714742268"/>
                    </a:ext>
                  </a:extLst>
                </a:gridCol>
                <a:gridCol w="801017">
                  <a:extLst>
                    <a:ext uri="{9D8B030D-6E8A-4147-A177-3AD203B41FA5}">
                      <a16:colId xmlns:a16="http://schemas.microsoft.com/office/drawing/2014/main" val="910228238"/>
                    </a:ext>
                  </a:extLst>
                </a:gridCol>
                <a:gridCol w="902554">
                  <a:extLst>
                    <a:ext uri="{9D8B030D-6E8A-4147-A177-3AD203B41FA5}">
                      <a16:colId xmlns:a16="http://schemas.microsoft.com/office/drawing/2014/main" val="1619813145"/>
                    </a:ext>
                  </a:extLst>
                </a:gridCol>
                <a:gridCol w="733326">
                  <a:extLst>
                    <a:ext uri="{9D8B030D-6E8A-4147-A177-3AD203B41FA5}">
                      <a16:colId xmlns:a16="http://schemas.microsoft.com/office/drawing/2014/main" val="2598791366"/>
                    </a:ext>
                  </a:extLst>
                </a:gridCol>
              </a:tblGrid>
              <a:tr h="607302">
                <a:tc>
                  <a:txBody>
                    <a:bodyPr/>
                    <a:lstStyle/>
                    <a:p>
                      <a:pPr algn="ctr"/>
                      <a:r>
                        <a:rPr lang="en-US" sz="1200" dirty="0"/>
                        <a:t>Year</a:t>
                      </a:r>
                    </a:p>
                  </a:txBody>
                  <a:tcPr marL="60730" marR="60730" marT="30365" marB="303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East Baton Rouge</a:t>
                      </a:r>
                    </a:p>
                    <a:p>
                      <a:pPr algn="ctr"/>
                      <a:endParaRPr lang="en-US" sz="1200" dirty="0"/>
                    </a:p>
                  </a:txBody>
                  <a:tcPr marL="60730" marR="60730" marT="30365" marB="303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Orleans</a:t>
                      </a:r>
                    </a:p>
                    <a:p>
                      <a:pPr algn="ctr"/>
                      <a:endParaRPr lang="en-US" sz="1200" dirty="0"/>
                    </a:p>
                  </a:txBody>
                  <a:tcPr marL="60730" marR="60730" marT="30365" marB="30365"/>
                </a:tc>
                <a:tc>
                  <a:txBody>
                    <a:bodyPr/>
                    <a:lstStyle/>
                    <a:p>
                      <a:pPr algn="ctr"/>
                      <a:r>
                        <a:rPr lang="en-US" sz="1200" dirty="0"/>
                        <a:t>Jefferson</a:t>
                      </a:r>
                    </a:p>
                  </a:txBody>
                  <a:tcPr marL="60730" marR="60730" marT="30365" marB="30365"/>
                </a:tc>
                <a:extLst>
                  <a:ext uri="{0D108BD9-81ED-4DB2-BD59-A6C34878D82A}">
                    <a16:rowId xmlns:a16="http://schemas.microsoft.com/office/drawing/2014/main" val="3069355465"/>
                  </a:ext>
                </a:extLst>
              </a:tr>
              <a:tr h="246295">
                <a:tc>
                  <a:txBody>
                    <a:bodyPr/>
                    <a:lstStyle/>
                    <a:p>
                      <a:pPr algn="ctr"/>
                      <a:r>
                        <a:rPr lang="en-US" sz="1200" dirty="0"/>
                        <a:t>2020</a:t>
                      </a:r>
                    </a:p>
                  </a:txBody>
                  <a:tcPr marL="60730" marR="60730" marT="30365" marB="30365"/>
                </a:tc>
                <a:tc>
                  <a:txBody>
                    <a:bodyPr/>
                    <a:lstStyle/>
                    <a:p>
                      <a:pPr algn="ctr"/>
                      <a:r>
                        <a:rPr lang="en-US" sz="1200" dirty="0"/>
                        <a:t>47.8%</a:t>
                      </a:r>
                    </a:p>
                  </a:txBody>
                  <a:tcPr marL="60730" marR="60730" marT="30365" marB="303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46.6%</a:t>
                      </a:r>
                    </a:p>
                  </a:txBody>
                  <a:tcPr marL="60730" marR="60730" marT="30365" marB="30365"/>
                </a:tc>
                <a:tc>
                  <a:txBody>
                    <a:bodyPr/>
                    <a:lstStyle/>
                    <a:p>
                      <a:pPr algn="ctr"/>
                      <a:r>
                        <a:rPr lang="en-US" sz="1200" dirty="0">
                          <a:solidFill>
                            <a:schemeClr val="tx1"/>
                          </a:solidFill>
                        </a:rPr>
                        <a:t>57.6%</a:t>
                      </a:r>
                    </a:p>
                  </a:txBody>
                  <a:tcPr marL="60730" marR="60730" marT="30365" marB="30365"/>
                </a:tc>
                <a:extLst>
                  <a:ext uri="{0D108BD9-81ED-4DB2-BD59-A6C34878D82A}">
                    <a16:rowId xmlns:a16="http://schemas.microsoft.com/office/drawing/2014/main" val="550770360"/>
                  </a:ext>
                </a:extLst>
              </a:tr>
              <a:tr h="2462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2021</a:t>
                      </a:r>
                    </a:p>
                  </a:txBody>
                  <a:tcPr marL="60730" marR="60730" marT="30365" marB="30365"/>
                </a:tc>
                <a:tc>
                  <a:txBody>
                    <a:bodyPr/>
                    <a:lstStyle/>
                    <a:p>
                      <a:pPr algn="ctr"/>
                      <a:r>
                        <a:rPr lang="en-US" sz="1200" dirty="0"/>
                        <a:t>41.4%</a:t>
                      </a:r>
                    </a:p>
                  </a:txBody>
                  <a:tcPr marL="60730" marR="60730" marT="30365" marB="30365"/>
                </a:tc>
                <a:tc>
                  <a:txBody>
                    <a:bodyPr/>
                    <a:lstStyle/>
                    <a:p>
                      <a:pPr algn="ctr"/>
                      <a:r>
                        <a:rPr lang="en-US" sz="1200" dirty="0">
                          <a:solidFill>
                            <a:schemeClr val="tx1"/>
                          </a:solidFill>
                        </a:rPr>
                        <a:t>40.5%</a:t>
                      </a:r>
                    </a:p>
                  </a:txBody>
                  <a:tcPr marL="60730" marR="60730" marT="30365" marB="30365"/>
                </a:tc>
                <a:tc>
                  <a:txBody>
                    <a:bodyPr/>
                    <a:lstStyle/>
                    <a:p>
                      <a:pPr algn="ctr"/>
                      <a:r>
                        <a:rPr lang="en-US" sz="1200" dirty="0">
                          <a:solidFill>
                            <a:schemeClr val="tx1"/>
                          </a:solidFill>
                        </a:rPr>
                        <a:t>52.4%</a:t>
                      </a:r>
                    </a:p>
                  </a:txBody>
                  <a:tcPr marL="60730" marR="60730" marT="30365" marB="30365"/>
                </a:tc>
                <a:extLst>
                  <a:ext uri="{0D108BD9-81ED-4DB2-BD59-A6C34878D82A}">
                    <a16:rowId xmlns:a16="http://schemas.microsoft.com/office/drawing/2014/main" val="1393789842"/>
                  </a:ext>
                </a:extLst>
              </a:tr>
              <a:tr h="246295">
                <a:tc>
                  <a:txBody>
                    <a:bodyPr/>
                    <a:lstStyle/>
                    <a:p>
                      <a:pPr algn="ctr"/>
                      <a:r>
                        <a:rPr lang="en-US" sz="1200" dirty="0"/>
                        <a:t>2022</a:t>
                      </a:r>
                    </a:p>
                  </a:txBody>
                  <a:tcPr marL="60730" marR="60730" marT="30365" marB="30365"/>
                </a:tc>
                <a:tc>
                  <a:txBody>
                    <a:bodyPr/>
                    <a:lstStyle/>
                    <a:p>
                      <a:pPr algn="ctr"/>
                      <a:r>
                        <a:rPr lang="en-US" sz="1200" dirty="0"/>
                        <a:t>40.2%</a:t>
                      </a:r>
                    </a:p>
                  </a:txBody>
                  <a:tcPr marL="60730" marR="60730" marT="30365" marB="30365"/>
                </a:tc>
                <a:tc>
                  <a:txBody>
                    <a:bodyPr/>
                    <a:lstStyle/>
                    <a:p>
                      <a:pPr algn="ctr"/>
                      <a:r>
                        <a:rPr lang="en-US" sz="1200" dirty="0">
                          <a:solidFill>
                            <a:schemeClr val="tx1"/>
                          </a:solidFill>
                        </a:rPr>
                        <a:t>35.5%</a:t>
                      </a:r>
                    </a:p>
                  </a:txBody>
                  <a:tcPr marL="60730" marR="60730" marT="30365" marB="30365"/>
                </a:tc>
                <a:tc>
                  <a:txBody>
                    <a:bodyPr/>
                    <a:lstStyle/>
                    <a:p>
                      <a:pPr algn="ctr"/>
                      <a:r>
                        <a:rPr lang="en-US" sz="1200" dirty="0">
                          <a:solidFill>
                            <a:schemeClr val="tx1"/>
                          </a:solidFill>
                        </a:rPr>
                        <a:t>50.8%</a:t>
                      </a:r>
                    </a:p>
                  </a:txBody>
                  <a:tcPr marL="60730" marR="60730" marT="30365" marB="30365"/>
                </a:tc>
                <a:extLst>
                  <a:ext uri="{0D108BD9-81ED-4DB2-BD59-A6C34878D82A}">
                    <a16:rowId xmlns:a16="http://schemas.microsoft.com/office/drawing/2014/main" val="852254327"/>
                  </a:ext>
                </a:extLst>
              </a:tr>
            </a:tbl>
          </a:graphicData>
        </a:graphic>
      </p:graphicFrame>
      <p:graphicFrame>
        <p:nvGraphicFramePr>
          <p:cNvPr id="3" name="Chart 2">
            <a:extLst>
              <a:ext uri="{FF2B5EF4-FFF2-40B4-BE49-F238E27FC236}">
                <a16:creationId xmlns:a16="http://schemas.microsoft.com/office/drawing/2014/main" id="{05E722CC-88F0-37E3-4DFF-483025E7D8EB}"/>
              </a:ext>
            </a:extLst>
          </p:cNvPr>
          <p:cNvGraphicFramePr>
            <a:graphicFrameLocks/>
          </p:cNvGraphicFramePr>
          <p:nvPr>
            <p:extLst>
              <p:ext uri="{D42A27DB-BD31-4B8C-83A1-F6EECF244321}">
                <p14:modId xmlns:p14="http://schemas.microsoft.com/office/powerpoint/2010/main" val="1333919623"/>
              </p:ext>
            </p:extLst>
          </p:nvPr>
        </p:nvGraphicFramePr>
        <p:xfrm>
          <a:off x="1125946" y="2707801"/>
          <a:ext cx="5401963" cy="32411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70717C6-1BFF-D845-2EA7-A176BEC4B373}"/>
              </a:ext>
            </a:extLst>
          </p:cNvPr>
          <p:cNvSpPr txBox="1"/>
          <p:nvPr/>
        </p:nvSpPr>
        <p:spPr>
          <a:xfrm>
            <a:off x="3344748" y="6034157"/>
            <a:ext cx="1521392" cy="369332"/>
          </a:xfrm>
          <a:prstGeom prst="rect">
            <a:avLst/>
          </a:prstGeom>
          <a:noFill/>
        </p:spPr>
        <p:txBody>
          <a:bodyPr wrap="square" rtlCol="0">
            <a:spAutoFit/>
          </a:bodyPr>
          <a:lstStyle/>
          <a:p>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P &lt; 0.0001</a:t>
            </a:r>
          </a:p>
        </p:txBody>
      </p:sp>
    </p:spTree>
    <p:extLst>
      <p:ext uri="{BB962C8B-B14F-4D97-AF65-F5344CB8AC3E}">
        <p14:creationId xmlns:p14="http://schemas.microsoft.com/office/powerpoint/2010/main" val="31888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Freeform: Shape 30">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34" name="Freeform: Shape 33">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D0DD7638-64E5-1329-56EE-91A70344F37E}"/>
              </a:ext>
            </a:extLst>
          </p:cNvPr>
          <p:cNvSpPr>
            <a:spLocks noGrp="1"/>
          </p:cNvSpPr>
          <p:nvPr>
            <p:ph type="title"/>
          </p:nvPr>
        </p:nvSpPr>
        <p:spPr>
          <a:xfrm>
            <a:off x="4834827" y="1485415"/>
            <a:ext cx="3351742" cy="1410655"/>
          </a:xfrm>
        </p:spPr>
        <p:txBody>
          <a:bodyPr vert="horz" lIns="91440" tIns="45720" rIns="91440" bIns="45720" rtlCol="0" anchor="b">
            <a:normAutofit fontScale="90000"/>
          </a:bodyPr>
          <a:lstStyle/>
          <a:p>
            <a:r>
              <a:rPr lang="en-US" sz="5200" kern="1200" dirty="0">
                <a:solidFill>
                  <a:schemeClr val="tx2"/>
                </a:solidFill>
                <a:latin typeface="+mj-lt"/>
                <a:ea typeface="+mj-ea"/>
                <a:cs typeface="+mj-cs"/>
              </a:rPr>
              <a:t>Summary</a:t>
            </a:r>
            <a:br>
              <a:rPr lang="en-US" sz="5200" kern="1200" dirty="0">
                <a:solidFill>
                  <a:schemeClr val="tx2"/>
                </a:solidFill>
                <a:latin typeface="+mj-lt"/>
                <a:ea typeface="+mj-ea"/>
                <a:cs typeface="+mj-cs"/>
              </a:rPr>
            </a:br>
            <a:br>
              <a:rPr lang="en-US" sz="5200" kern="1200" dirty="0">
                <a:solidFill>
                  <a:schemeClr val="tx2"/>
                </a:solidFill>
                <a:latin typeface="+mj-lt"/>
                <a:ea typeface="+mj-ea"/>
                <a:cs typeface="+mj-cs"/>
              </a:rPr>
            </a:br>
            <a:br>
              <a:rPr lang="en-US" sz="2200" kern="1200" dirty="0">
                <a:solidFill>
                  <a:schemeClr val="tx2"/>
                </a:solidFill>
                <a:latin typeface="+mj-lt"/>
                <a:ea typeface="+mj-ea"/>
                <a:cs typeface="+mj-cs"/>
              </a:rPr>
            </a:br>
            <a:br>
              <a:rPr lang="en-US" sz="2000" kern="1200" dirty="0">
                <a:solidFill>
                  <a:schemeClr val="tx2"/>
                </a:solidFill>
                <a:latin typeface="+mj-lt"/>
                <a:ea typeface="+mj-ea"/>
                <a:cs typeface="+mj-cs"/>
              </a:rPr>
            </a:br>
            <a:endParaRPr lang="en-US" sz="5200" kern="1200" dirty="0">
              <a:solidFill>
                <a:schemeClr val="tx2"/>
              </a:solidFill>
              <a:latin typeface="+mj-lt"/>
              <a:ea typeface="+mj-ea"/>
              <a:cs typeface="+mj-cs"/>
            </a:endParaRPr>
          </a:p>
        </p:txBody>
      </p:sp>
      <p:grpSp>
        <p:nvGrpSpPr>
          <p:cNvPr id="42" name="Group 41">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43" name="Freeform: Shape 42">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6" name="Freeform: Shape 45">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49" name="Freeform: Shape 48">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2" name="Freeform: Shape 51">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9BFD8076-0A8A-0B09-1590-C7C5D5391F73}"/>
              </a:ext>
            </a:extLst>
          </p:cNvPr>
          <p:cNvSpPr txBox="1"/>
          <p:nvPr/>
        </p:nvSpPr>
        <p:spPr>
          <a:xfrm>
            <a:off x="3296399" y="1208376"/>
            <a:ext cx="6142617" cy="5632311"/>
          </a:xfrm>
          <a:prstGeom prst="rect">
            <a:avLst/>
          </a:prstGeom>
          <a:noFill/>
        </p:spPr>
        <p:txBody>
          <a:bodyPr wrap="square" rtlCol="0">
            <a:spAutoFit/>
          </a:bodyPr>
          <a:lstStyle/>
          <a:p>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Early</a:t>
            </a: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-COVID immunization rates &gt; post-COVID </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Male ~ female rates</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Consistent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rate decline in </a:t>
            </a: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the white, black, and English-speaking populations</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Interestingly, Spanish-speaking populations are consistently adherent with higher rates</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Immunization rates rural &lt; urban</a:t>
            </a:r>
          </a:p>
          <a:p>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 Vast majority of non-adherent data with respect to 2</a:t>
            </a:r>
            <a:r>
              <a:rPr lang="en-US" baseline="30000" dirty="0">
                <a:solidFill>
                  <a:schemeClr val="tx2"/>
                </a:solidFill>
                <a:latin typeface="Lato" panose="020F0502020204030203" pitchFamily="34" charset="0"/>
                <a:ea typeface="Lato" panose="020F0502020204030203" pitchFamily="34" charset="0"/>
                <a:cs typeface="Lato" panose="020F0502020204030203" pitchFamily="34" charset="0"/>
              </a:rPr>
              <a:t>nd</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 dose of HPV</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Caveats to the data</a:t>
            </a: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kern="1200" dirty="0">
                <a:solidFill>
                  <a:schemeClr val="tx2"/>
                </a:solidFill>
                <a:latin typeface="Lato" panose="020F0502020204030203" pitchFamily="34" charset="0"/>
                <a:ea typeface="Lato" panose="020F0502020204030203" pitchFamily="34" charset="0"/>
                <a:cs typeface="Lato" panose="020F0502020204030203" pitchFamily="34" charset="0"/>
              </a:rPr>
              <a:t>- Statistically significant disparity was identified in the data sets with regards to total immunization rates, race, language, and geographic area</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2401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80E3C5D-F265-E168-1359-FDEDC5FF969F}"/>
              </a:ext>
            </a:extLst>
          </p:cNvPr>
          <p:cNvSpPr>
            <a:spLocks noGrp="1"/>
          </p:cNvSpPr>
          <p:nvPr>
            <p:ph type="title"/>
          </p:nvPr>
        </p:nvSpPr>
        <p:spPr>
          <a:xfrm>
            <a:off x="1030506" y="1600130"/>
            <a:ext cx="3855720" cy="4371974"/>
          </a:xfrm>
        </p:spPr>
        <p:txBody>
          <a:bodyPr>
            <a:normAutofit fontScale="90000"/>
          </a:bodyPr>
          <a:lstStyle/>
          <a:p>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Barriers</a:t>
            </a:r>
            <a:b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br>
            <a:b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Knowledge and Misunderstanding</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Motivation and Engagement</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Healthcare Utilization Patterns</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Education and Documentation</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Provider Awareness and Appointment Availability</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Administrative Challenges</a:t>
            </a:r>
            <a:b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 Logistical Barriers</a:t>
            </a:r>
            <a:br>
              <a:rPr lang="en-US" sz="2200" dirty="0">
                <a:solidFill>
                  <a:schemeClr val="tx2"/>
                </a:solidFill>
              </a:rPr>
            </a:br>
            <a:endParaRPr lang="en-US" sz="2200" dirty="0">
              <a:solidFill>
                <a:schemeClr val="tx2"/>
              </a:solidFill>
            </a:endParaRPr>
          </a:p>
        </p:txBody>
      </p:sp>
      <p:grpSp>
        <p:nvGrpSpPr>
          <p:cNvPr id="31" name="Group 30">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2" name="Freeform: Shape 31">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065F677-5875-C181-7319-AF43242F7018}"/>
              </a:ext>
            </a:extLst>
          </p:cNvPr>
          <p:cNvSpPr>
            <a:spLocks noGrp="1"/>
          </p:cNvSpPr>
          <p:nvPr>
            <p:ph idx="1"/>
          </p:nvPr>
        </p:nvSpPr>
        <p:spPr>
          <a:xfrm>
            <a:off x="6632812" y="1868567"/>
            <a:ext cx="4919108" cy="4792027"/>
          </a:xfrm>
        </p:spPr>
        <p:txBody>
          <a:bodyPr anchor="ctr">
            <a:normAutofit fontScale="55000" lnSpcReduction="20000"/>
          </a:bodyPr>
          <a:lstStyle/>
          <a:p>
            <a:pPr marL="0" indent="0">
              <a:buNone/>
            </a:pPr>
            <a:r>
              <a:rPr lang="en-US" sz="6700" dirty="0">
                <a:solidFill>
                  <a:schemeClr val="tx2"/>
                </a:solidFill>
                <a:latin typeface="Lato" panose="020F0502020204030203" pitchFamily="34" charset="0"/>
                <a:ea typeface="Lato" panose="020F0502020204030203" pitchFamily="34" charset="0"/>
                <a:cs typeface="Lato" panose="020F0502020204030203" pitchFamily="34" charset="0"/>
              </a:rPr>
              <a:t>Interventions</a:t>
            </a:r>
            <a:endParaRPr lang="en-US" sz="3600" dirty="0">
              <a:solidFill>
                <a:schemeClr val="tx2"/>
              </a:solidFill>
              <a:latin typeface="Lato" panose="020F0502020204030203" pitchFamily="34" charset="0"/>
              <a:ea typeface="Lato" panose="020F0502020204030203" pitchFamily="34" charset="0"/>
              <a:cs typeface="Lato" panose="020F0502020204030203" pitchFamily="34" charset="0"/>
            </a:endParaRPr>
          </a:p>
          <a:p>
            <a:pPr marL="0" indent="0">
              <a:buNone/>
            </a:pPr>
            <a:b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LIVE Member Outreach Calls/ Texting Campaign/ Social Media Posts</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Member Newsletter/ Member Reassignment Policy</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Multidisciplinary Provider education/training</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Member (Care Card)/provider incentives</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SAFELINK WIRELESS offers for the </a:t>
            </a:r>
            <a:r>
              <a:rPr lang="en-US" sz="3600" dirty="0" err="1">
                <a:solidFill>
                  <a:schemeClr val="tx2"/>
                </a:solidFill>
                <a:latin typeface="Lato" panose="020F0502020204030203" pitchFamily="34" charset="0"/>
                <a:ea typeface="Lato" panose="020F0502020204030203" pitchFamily="34" charset="0"/>
                <a:cs typeface="Lato" panose="020F0502020204030203" pitchFamily="34" charset="0"/>
              </a:rPr>
              <a:t>LifeLine</a:t>
            </a: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program</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Provider Alert (Immunizations as part of EPSDT visit)</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Provider Alerts, Newsletter, and Website Updates</a:t>
            </a:r>
          </a:p>
          <a:p>
            <a:pPr marL="0" indent="0">
              <a:buNone/>
            </a:pP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 Southeast Trans (</a:t>
            </a:r>
            <a:r>
              <a:rPr lang="en-US" sz="3600" dirty="0" err="1">
                <a:solidFill>
                  <a:schemeClr val="tx2"/>
                </a:solidFill>
                <a:latin typeface="Lato" panose="020F0502020204030203" pitchFamily="34" charset="0"/>
                <a:ea typeface="Lato" panose="020F0502020204030203" pitchFamily="34" charset="0"/>
                <a:cs typeface="Lato" panose="020F0502020204030203" pitchFamily="34" charset="0"/>
              </a:rPr>
              <a:t>Verida</a:t>
            </a:r>
            <a:r>
              <a:rPr lang="en-US" sz="3600" dirty="0">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11" name="TextBox 10">
            <a:extLst>
              <a:ext uri="{FF2B5EF4-FFF2-40B4-BE49-F238E27FC236}">
                <a16:creationId xmlns:a16="http://schemas.microsoft.com/office/drawing/2014/main" id="{37DD4ADC-ADEC-9F59-3132-CB57DEEBEF69}"/>
              </a:ext>
            </a:extLst>
          </p:cNvPr>
          <p:cNvSpPr txBox="1"/>
          <p:nvPr/>
        </p:nvSpPr>
        <p:spPr>
          <a:xfrm>
            <a:off x="965770" y="606177"/>
            <a:ext cx="9996755" cy="769441"/>
          </a:xfrm>
          <a:prstGeom prst="rect">
            <a:avLst/>
          </a:prstGeom>
          <a:noFill/>
        </p:spPr>
        <p:txBody>
          <a:bodyPr wrap="square" rtlCol="0">
            <a:spAutoFit/>
          </a:bodyPr>
          <a:lstStyle/>
          <a:p>
            <a:r>
              <a:rPr lang="en-US" sz="4400" dirty="0">
                <a:solidFill>
                  <a:schemeClr val="tx2"/>
                </a:solidFill>
                <a:latin typeface="+mj-lt"/>
              </a:rPr>
              <a:t>Current ACLA Barriers &amp; Interventions</a:t>
            </a:r>
          </a:p>
        </p:txBody>
      </p:sp>
    </p:spTree>
    <p:extLst>
      <p:ext uri="{BB962C8B-B14F-4D97-AF65-F5344CB8AC3E}">
        <p14:creationId xmlns:p14="http://schemas.microsoft.com/office/powerpoint/2010/main" val="21167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9EFFBA4-9214-1BD1-80B9-2793244BA85A}"/>
              </a:ext>
            </a:extLst>
          </p:cNvPr>
          <p:cNvSpPr>
            <a:spLocks noGrp="1"/>
          </p:cNvSpPr>
          <p:nvPr>
            <p:ph type="title"/>
          </p:nvPr>
        </p:nvSpPr>
        <p:spPr>
          <a:xfrm>
            <a:off x="1045662" y="435134"/>
            <a:ext cx="9833548" cy="1325563"/>
          </a:xfrm>
        </p:spPr>
        <p:txBody>
          <a:bodyPr anchor="b">
            <a:normAutofit/>
          </a:bodyPr>
          <a:lstStyle/>
          <a:p>
            <a:pPr algn="ctr"/>
            <a:r>
              <a:rPr lang="en-US" sz="3600" dirty="0">
                <a:solidFill>
                  <a:schemeClr val="tx2"/>
                </a:solidFill>
              </a:rPr>
              <a:t>Whole School, Whole Community, Whole Child (WSCC)</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3E137AA-5BE3-5D65-C745-DEF1CC0C1369}"/>
              </a:ext>
            </a:extLst>
          </p:cNvPr>
          <p:cNvSpPr>
            <a:spLocks noGrp="1"/>
          </p:cNvSpPr>
          <p:nvPr>
            <p:ph idx="1"/>
          </p:nvPr>
        </p:nvSpPr>
        <p:spPr>
          <a:xfrm>
            <a:off x="1179226" y="3329677"/>
            <a:ext cx="9833548" cy="2457269"/>
          </a:xfrm>
        </p:spPr>
        <p:txBody>
          <a:bodyPr>
            <a:normAutofit/>
          </a:bodyPr>
          <a:lstStyle/>
          <a:p>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Whole School, Whole Community, Whole Child Model | SFUSD">
            <a:extLst>
              <a:ext uri="{FF2B5EF4-FFF2-40B4-BE49-F238E27FC236}">
                <a16:creationId xmlns:a16="http://schemas.microsoft.com/office/drawing/2014/main" id="{046C2A7F-ED96-09D1-DEAA-28A182AD2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479" y="1190625"/>
            <a:ext cx="5619750" cy="5667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99FB2B9-BDEF-4BB9-E433-764E7F65264E}"/>
              </a:ext>
            </a:extLst>
          </p:cNvPr>
          <p:cNvPicPr>
            <a:picLocks noChangeAspect="1"/>
          </p:cNvPicPr>
          <p:nvPr/>
        </p:nvPicPr>
        <p:blipFill rotWithShape="1">
          <a:blip r:embed="rId4"/>
          <a:srcRect l="24352" t="43968" r="26236" b="22777"/>
          <a:stretch/>
        </p:blipFill>
        <p:spPr>
          <a:xfrm>
            <a:off x="3923473" y="3180899"/>
            <a:ext cx="4455762" cy="1686826"/>
          </a:xfrm>
          <a:prstGeom prst="rect">
            <a:avLst/>
          </a:prstGeom>
        </p:spPr>
      </p:pic>
    </p:spTree>
    <p:extLst>
      <p:ext uri="{BB962C8B-B14F-4D97-AF65-F5344CB8AC3E}">
        <p14:creationId xmlns:p14="http://schemas.microsoft.com/office/powerpoint/2010/main" val="2723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9EFFBA4-9214-1BD1-80B9-2793244BA85A}"/>
              </a:ext>
            </a:extLst>
          </p:cNvPr>
          <p:cNvSpPr>
            <a:spLocks noGrp="1"/>
          </p:cNvSpPr>
          <p:nvPr>
            <p:ph type="title"/>
          </p:nvPr>
        </p:nvSpPr>
        <p:spPr>
          <a:xfrm>
            <a:off x="1045662" y="435134"/>
            <a:ext cx="9833548" cy="1325563"/>
          </a:xfrm>
        </p:spPr>
        <p:txBody>
          <a:bodyPr anchor="b">
            <a:normAutofit/>
          </a:bodyPr>
          <a:lstStyle/>
          <a:p>
            <a:pPr algn="ctr"/>
            <a:r>
              <a:rPr lang="en-US" sz="3600" dirty="0">
                <a:solidFill>
                  <a:schemeClr val="tx2"/>
                </a:solidFill>
              </a:rPr>
              <a:t>Recommendations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3E137AA-5BE3-5D65-C745-DEF1CC0C1369}"/>
              </a:ext>
            </a:extLst>
          </p:cNvPr>
          <p:cNvSpPr>
            <a:spLocks noGrp="1"/>
          </p:cNvSpPr>
          <p:nvPr>
            <p:ph idx="1"/>
          </p:nvPr>
        </p:nvSpPr>
        <p:spPr>
          <a:xfrm>
            <a:off x="1179226" y="2510865"/>
            <a:ext cx="9833548" cy="3276081"/>
          </a:xfrm>
        </p:spPr>
        <p:txBody>
          <a:bodyPr>
            <a:normAutofit lnSpcReduction="10000"/>
          </a:bodyPr>
          <a:lstStyle/>
          <a:p>
            <a:r>
              <a:rPr lang="en-US" sz="1800" dirty="0">
                <a:solidFill>
                  <a:schemeClr val="tx2"/>
                </a:solidFill>
                <a:latin typeface="Lato" panose="020F0502020204030203" pitchFamily="34" charset="0"/>
                <a:ea typeface="Lato" panose="020F0502020204030203" pitchFamily="34" charset="0"/>
                <a:cs typeface="Lato" panose="020F0502020204030203" pitchFamily="34" charset="0"/>
              </a:rPr>
              <a:t>Implement surveys and feedback mechanisms to gather insights from healthcare providers, parents, and adolescents</a:t>
            </a:r>
          </a:p>
          <a:p>
            <a:r>
              <a:rPr lang="en-US" sz="1800" dirty="0">
                <a:solidFill>
                  <a:schemeClr val="tx2"/>
                </a:solidFill>
                <a:latin typeface="Lato" panose="020F0502020204030203" pitchFamily="34" charset="0"/>
                <a:ea typeface="Lato" panose="020F0502020204030203" pitchFamily="34" charset="0"/>
                <a:cs typeface="Lato" panose="020F0502020204030203" pitchFamily="34" charset="0"/>
              </a:rPr>
              <a:t>Organize focus groups to delve deeper into community perceptions and beliefs about vaccinations</a:t>
            </a:r>
          </a:p>
          <a:p>
            <a:r>
              <a:rPr lang="en-US" sz="1800" dirty="0">
                <a:solidFill>
                  <a:schemeClr val="tx2"/>
                </a:solidFill>
                <a:latin typeface="Lato" panose="020F0502020204030203" pitchFamily="34" charset="0"/>
                <a:ea typeface="Lato" panose="020F0502020204030203" pitchFamily="34" charset="0"/>
                <a:cs typeface="Lato" panose="020F0502020204030203" pitchFamily="34" charset="0"/>
              </a:rPr>
              <a:t>Consider school-community based collaborations such as:</a:t>
            </a:r>
          </a:p>
          <a:p>
            <a:pPr lvl="1"/>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Local health departments, schools </a:t>
            </a:r>
          </a:p>
          <a:p>
            <a:pPr lvl="2"/>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Partner with schools to facilitate vaccination clinics on-site, making it convenient for adolescents to receive vaccines</a:t>
            </a:r>
          </a:p>
          <a:p>
            <a:pPr lvl="1"/>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Non-profit organizations, businesses</a:t>
            </a:r>
          </a:p>
          <a:p>
            <a:pPr lvl="1"/>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Social service agencies, Parks &amp; Recreation</a:t>
            </a:r>
          </a:p>
          <a:p>
            <a:pPr lvl="1"/>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Law enforcement, faith-based organization</a:t>
            </a:r>
          </a:p>
          <a:p>
            <a:r>
              <a:rPr lang="en-US" sz="1800" dirty="0">
                <a:solidFill>
                  <a:schemeClr val="tx2"/>
                </a:solidFill>
                <a:latin typeface="Lato" panose="020F0502020204030203" pitchFamily="34" charset="0"/>
                <a:ea typeface="Lato" panose="020F0502020204030203" pitchFamily="34" charset="0"/>
                <a:cs typeface="Lato" panose="020F0502020204030203" pitchFamily="34" charset="0"/>
              </a:rPr>
              <a:t>Consider outreach programs, mobile clinics, and extended clinic hours to accommodate diverse schedules</a:t>
            </a:r>
          </a:p>
          <a:p>
            <a:endParaRPr lang="en-US" sz="14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97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9222146-66DD-B6ED-9234-9664191E9BC6}"/>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THANK YOU!</a:t>
            </a:r>
          </a:p>
        </p:txBody>
      </p:sp>
      <p:sp>
        <p:nvSpPr>
          <p:cNvPr id="3" name="Content Placeholder 2">
            <a:extLst>
              <a:ext uri="{FF2B5EF4-FFF2-40B4-BE49-F238E27FC236}">
                <a16:creationId xmlns:a16="http://schemas.microsoft.com/office/drawing/2014/main" id="{B4AE8D72-E0DB-8834-4579-7A7528CBC737}"/>
              </a:ext>
            </a:extLst>
          </p:cNvPr>
          <p:cNvSpPr>
            <a:spLocks noGrp="1"/>
          </p:cNvSpPr>
          <p:nvPr>
            <p:ph idx="1"/>
          </p:nvPr>
        </p:nvSpPr>
        <p:spPr>
          <a:xfrm>
            <a:off x="3050413" y="2979336"/>
            <a:ext cx="3045588" cy="2430864"/>
          </a:xfrm>
        </p:spPr>
        <p:txBody>
          <a:bodyPr anchor="t">
            <a:normAutofit fontScale="92500" lnSpcReduction="20000"/>
          </a:bodyPr>
          <a:lstStyle/>
          <a:p>
            <a:r>
              <a:rPr lang="en-US" sz="1600" dirty="0">
                <a:solidFill>
                  <a:schemeClr val="tx2"/>
                </a:solidFill>
              </a:rPr>
              <a:t>Dr. Gregory Randolph</a:t>
            </a:r>
          </a:p>
          <a:p>
            <a:r>
              <a:rPr lang="en-US" sz="1600" dirty="0">
                <a:solidFill>
                  <a:schemeClr val="tx2"/>
                </a:solidFill>
              </a:rPr>
              <a:t>Dana Smith</a:t>
            </a:r>
          </a:p>
          <a:p>
            <a:r>
              <a:rPr lang="en-US" sz="1600" dirty="0">
                <a:solidFill>
                  <a:schemeClr val="tx2"/>
                </a:solidFill>
              </a:rPr>
              <a:t>Renee Wells</a:t>
            </a:r>
          </a:p>
          <a:p>
            <a:r>
              <a:rPr lang="en-US" sz="1600" dirty="0">
                <a:solidFill>
                  <a:schemeClr val="tx2"/>
                </a:solidFill>
              </a:rPr>
              <a:t>Shea Good</a:t>
            </a:r>
          </a:p>
          <a:p>
            <a:r>
              <a:rPr lang="en-US" sz="1600" dirty="0">
                <a:solidFill>
                  <a:schemeClr val="tx2"/>
                </a:solidFill>
              </a:rPr>
              <a:t>Rhonda Baird</a:t>
            </a:r>
          </a:p>
          <a:p>
            <a:r>
              <a:rPr lang="en-US" sz="1600" dirty="0">
                <a:solidFill>
                  <a:schemeClr val="tx2"/>
                </a:solidFill>
              </a:rPr>
              <a:t>Lekitha Gregory</a:t>
            </a:r>
          </a:p>
          <a:p>
            <a:r>
              <a:rPr lang="en-US" sz="1600" dirty="0">
                <a:solidFill>
                  <a:schemeClr val="tx2"/>
                </a:solidFill>
              </a:rPr>
              <a:t>Danielle McGill</a:t>
            </a:r>
          </a:p>
          <a:p>
            <a:r>
              <a:rPr lang="en-US" sz="1600" dirty="0">
                <a:solidFill>
                  <a:schemeClr val="tx2"/>
                </a:solidFill>
              </a:rPr>
              <a:t>Jana Blaylock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Institutional Logos">
            <a:extLst>
              <a:ext uri="{FF2B5EF4-FFF2-40B4-BE49-F238E27FC236}">
                <a16:creationId xmlns:a16="http://schemas.microsoft.com/office/drawing/2014/main" id="{03275BE8-BAEC-9410-C67D-57BB3AD4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290" y="3409483"/>
            <a:ext cx="3961276" cy="1114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meriHealth Caritas Louisiana">
            <a:extLst>
              <a:ext uri="{FF2B5EF4-FFF2-40B4-BE49-F238E27FC236}">
                <a16:creationId xmlns:a16="http://schemas.microsoft.com/office/drawing/2014/main" id="{669B29B4-E54F-FD9A-A7A1-F7ADF83ED0D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4990" y="692997"/>
            <a:ext cx="2433876" cy="243387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RightSourcing by Magnit | LinkedIn">
            <a:extLst>
              <a:ext uri="{FF2B5EF4-FFF2-40B4-BE49-F238E27FC236}">
                <a16:creationId xmlns:a16="http://schemas.microsoft.com/office/drawing/2014/main" id="{3847087C-6CB5-F08F-A02B-59F93FB02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9428" y="48331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6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0BFE-5FE7-AAD9-5B31-2B5A8C2DE8C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F9A32328-CC1C-8B57-7DFC-9B38B69440F9}"/>
              </a:ext>
            </a:extLst>
          </p:cNvPr>
          <p:cNvSpPr>
            <a:spLocks noGrp="1"/>
          </p:cNvSpPr>
          <p:nvPr>
            <p:ph idx="1"/>
          </p:nvPr>
        </p:nvSpPr>
        <p:spPr/>
        <p:txBody>
          <a:bodyPr>
            <a:normAutofit lnSpcReduction="10000"/>
          </a:bodyPr>
          <a:lstStyle/>
          <a:p>
            <a:r>
              <a:rPr lang="en-US" dirty="0">
                <a:hlinkClick r:id="rId2"/>
              </a:rPr>
              <a:t>https://www.ncqa.org/hedis/measures/immunizations-for-adolescents/</a:t>
            </a:r>
            <a:endParaRPr lang="en-US" dirty="0"/>
          </a:p>
          <a:p>
            <a:r>
              <a:rPr lang="en-US" dirty="0">
                <a:hlinkClick r:id="rId3"/>
              </a:rPr>
              <a:t>https://ldh.la.gov/page/hpv-vaccination-coverage-by-age-13</a:t>
            </a:r>
            <a:endParaRPr lang="en-US" dirty="0"/>
          </a:p>
          <a:p>
            <a:r>
              <a:rPr lang="en-US" dirty="0">
                <a:hlinkClick r:id="rId4"/>
              </a:rPr>
              <a:t>https://dphhs.mt.gov/publichealth/immunization/adolescentvaccines</a:t>
            </a:r>
            <a:endParaRPr lang="en-US" dirty="0"/>
          </a:p>
          <a:p>
            <a:r>
              <a:rPr lang="en-US" dirty="0">
                <a:hlinkClick r:id="rId5"/>
              </a:rPr>
              <a:t>https://vaccinateyourfamily.org/</a:t>
            </a:r>
            <a:endParaRPr lang="en-US" dirty="0"/>
          </a:p>
          <a:p>
            <a:r>
              <a:rPr lang="en-US" dirty="0">
                <a:hlinkClick r:id="rId6"/>
              </a:rPr>
              <a:t>https://www.cdc.gov/vaccines/schedules/hcp/imz/child-adolescent.html#note-hpv</a:t>
            </a:r>
            <a:endParaRPr lang="en-US" dirty="0"/>
          </a:p>
          <a:p>
            <a:r>
              <a:rPr lang="en-US" dirty="0">
                <a:hlinkClick r:id="rId7"/>
              </a:rPr>
              <a:t>https://louisianabelieves.com/docs/default-source/2020-teacher-leader-summit/2020_a100_implementing-a-whole-child-approach-to-education.pdf?sfvrsn=a9a9981f_2</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787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3" name="Freeform: Shape 2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BC1E607-6537-96D0-6D23-21D88A042677}"/>
              </a:ext>
            </a:extLst>
          </p:cNvPr>
          <p:cNvSpPr>
            <a:spLocks noGrp="1"/>
          </p:cNvSpPr>
          <p:nvPr>
            <p:ph type="title"/>
          </p:nvPr>
        </p:nvSpPr>
        <p:spPr>
          <a:xfrm>
            <a:off x="3027924" y="991261"/>
            <a:ext cx="5754696" cy="1837349"/>
          </a:xfrm>
        </p:spPr>
        <p:txBody>
          <a:bodyPr>
            <a:normAutofit/>
          </a:bodyPr>
          <a:lstStyle/>
          <a:p>
            <a:pPr algn="ctr"/>
            <a:r>
              <a:rPr lang="en-US" sz="3600" dirty="0">
                <a:solidFill>
                  <a:schemeClr val="tx2"/>
                </a:solidFill>
              </a:rPr>
              <a:t>Disclosure</a:t>
            </a:r>
          </a:p>
        </p:txBody>
      </p:sp>
      <p:sp>
        <p:nvSpPr>
          <p:cNvPr id="3" name="Content Placeholder 2">
            <a:extLst>
              <a:ext uri="{FF2B5EF4-FFF2-40B4-BE49-F238E27FC236}">
                <a16:creationId xmlns:a16="http://schemas.microsoft.com/office/drawing/2014/main" id="{BF06A611-2DF0-0BAB-60D9-C3ACED8B0DEA}"/>
              </a:ext>
            </a:extLst>
          </p:cNvPr>
          <p:cNvSpPr>
            <a:spLocks noGrp="1"/>
          </p:cNvSpPr>
          <p:nvPr>
            <p:ph idx="1"/>
          </p:nvPr>
        </p:nvSpPr>
        <p:spPr>
          <a:xfrm>
            <a:off x="3050412" y="2979336"/>
            <a:ext cx="5709721" cy="2430864"/>
          </a:xfrm>
        </p:spPr>
        <p:txBody>
          <a:bodyPr anchor="t">
            <a:normAutofit/>
          </a:bodyPr>
          <a:lstStyle/>
          <a:p>
            <a:r>
              <a:rPr lang="en-US" sz="2000" dirty="0">
                <a:solidFill>
                  <a:schemeClr val="tx2"/>
                </a:solidFill>
                <a:latin typeface="Lato" panose="020F0502020204030203" pitchFamily="34" charset="0"/>
                <a:ea typeface="Lato" panose="020F0502020204030203" pitchFamily="34" charset="0"/>
                <a:cs typeface="Lato" panose="020F0502020204030203" pitchFamily="34" charset="0"/>
              </a:rPr>
              <a:t>I have no financial disclosure or conflicts of interest with the presented material in this presentation</a:t>
            </a:r>
          </a:p>
        </p:txBody>
      </p:sp>
      <p:grpSp>
        <p:nvGrpSpPr>
          <p:cNvPr id="27" name="Group 26">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8" name="Freeform: Shape 27">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4235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32BB5322-1357-44C1-732A-1199D999C50E}"/>
              </a:ext>
            </a:extLst>
          </p:cNvPr>
          <p:cNvSpPr>
            <a:spLocks noGrp="1"/>
          </p:cNvSpPr>
          <p:nvPr>
            <p:ph type="title"/>
          </p:nvPr>
        </p:nvSpPr>
        <p:spPr>
          <a:xfrm>
            <a:off x="838200" y="365125"/>
            <a:ext cx="10515600" cy="6258218"/>
          </a:xfrm>
        </p:spPr>
        <p:txBody>
          <a:bodyPr>
            <a:normAutofit fontScale="90000"/>
          </a:bodyPr>
          <a:lstStyle/>
          <a:p>
            <a:r>
              <a:rPr lang="en-US" sz="2400" b="0" i="0" dirty="0">
                <a:solidFill>
                  <a:schemeClr val="tx2"/>
                </a:solidFill>
                <a:effectLst/>
                <a:latin typeface="Open Sans" panose="020B0606030504020204" pitchFamily="34" charset="0"/>
              </a:rPr>
              <a:t>- Vaccines are a safe and effective way to protect adolescents against potential deadly diseases.</a:t>
            </a: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r>
              <a:rPr lang="en-US" sz="2400" b="0" i="0" dirty="0">
                <a:solidFill>
                  <a:schemeClr val="tx2"/>
                </a:solidFill>
                <a:effectLst/>
                <a:latin typeface="Open Sans" panose="020B0606030504020204" pitchFamily="34" charset="0"/>
              </a:rPr>
              <a:t>- Serious diseases that can cause breathing difficulties, heart problems, nerve damage, pneumonia, seizures, cancer—and even death.</a:t>
            </a: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2400" b="0" i="0" dirty="0">
                <a:solidFill>
                  <a:schemeClr val="tx2"/>
                </a:solidFill>
                <a:effectLst/>
                <a:latin typeface="Open Sans" panose="020B0606030504020204" pitchFamily="34" charset="0"/>
              </a:rPr>
            </a:br>
            <a:br>
              <a:rPr lang="en-US" sz="4400" b="0" i="0" dirty="0">
                <a:solidFill>
                  <a:schemeClr val="tx2"/>
                </a:solidFill>
                <a:effectLst/>
                <a:latin typeface="Open Sans" panose="020B0606030504020204" pitchFamily="34" charset="0"/>
              </a:rPr>
            </a:br>
            <a:br>
              <a:rPr lang="en-US" sz="4400" b="0" i="0" dirty="0">
                <a:solidFill>
                  <a:schemeClr val="tx2"/>
                </a:solidFill>
                <a:effectLst/>
                <a:latin typeface="Open Sans" panose="020B0606030504020204" pitchFamily="34" charset="0"/>
              </a:rPr>
            </a:br>
            <a:endParaRPr lang="en-US" dirty="0">
              <a:solidFill>
                <a:schemeClr val="tx2"/>
              </a:solidFill>
            </a:endParaRPr>
          </a:p>
        </p:txBody>
      </p:sp>
      <p:pic>
        <p:nvPicPr>
          <p:cNvPr id="2052" name="Picture 4" descr="Inforgraphic about immunization vaccination coverage among adolescents in the United States">
            <a:extLst>
              <a:ext uri="{FF2B5EF4-FFF2-40B4-BE49-F238E27FC236}">
                <a16:creationId xmlns:a16="http://schemas.microsoft.com/office/drawing/2014/main" id="{0F42F7A6-3CBE-51F5-A0C5-0030DD9CA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760" y="3124777"/>
            <a:ext cx="7250767" cy="3368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 photo description available.">
            <a:extLst>
              <a:ext uri="{FF2B5EF4-FFF2-40B4-BE49-F238E27FC236}">
                <a16:creationId xmlns:a16="http://schemas.microsoft.com/office/drawing/2014/main" id="{E1C8720C-EAC7-C96F-1EB4-CEA4A2C2B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664" y="2053690"/>
            <a:ext cx="5485336" cy="4598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583AAC1-B358-C0CF-3927-162E12C0665E}"/>
              </a:ext>
            </a:extLst>
          </p:cNvPr>
          <p:cNvSpPr/>
          <p:nvPr/>
        </p:nvSpPr>
        <p:spPr>
          <a:xfrm>
            <a:off x="6565616" y="3661267"/>
            <a:ext cx="1879644" cy="6605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7E6E53-234A-C66A-608D-13B5F0808025}"/>
              </a:ext>
            </a:extLst>
          </p:cNvPr>
          <p:cNvSpPr/>
          <p:nvPr/>
        </p:nvSpPr>
        <p:spPr>
          <a:xfrm>
            <a:off x="9113552" y="4425351"/>
            <a:ext cx="1775046" cy="948906"/>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economic burden of vaccine-preventable diseases in the U.S.">
            <a:extLst>
              <a:ext uri="{FF2B5EF4-FFF2-40B4-BE49-F238E27FC236}">
                <a16:creationId xmlns:a16="http://schemas.microsoft.com/office/drawing/2014/main" id="{E8A9E759-6B8E-B894-BBE7-CBEF55A07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125" y="2425557"/>
            <a:ext cx="6410655" cy="336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9D63D-CBE9-BCFD-4A0A-B7376341E326}"/>
              </a:ext>
            </a:extLst>
          </p:cNvPr>
          <p:cNvSpPr>
            <a:spLocks noGrp="1"/>
          </p:cNvSpPr>
          <p:nvPr>
            <p:ph type="title"/>
          </p:nvPr>
        </p:nvSpPr>
        <p:spPr>
          <a:xfrm>
            <a:off x="1179576" y="1163848"/>
            <a:ext cx="9829800" cy="1325880"/>
          </a:xfrm>
        </p:spPr>
        <p:txBody>
          <a:bodyPr anchor="b">
            <a:normAutofit/>
          </a:bodyPr>
          <a:lstStyle/>
          <a:p>
            <a:pPr algn="ctr"/>
            <a:r>
              <a:rPr lang="en-US" sz="3600">
                <a:solidFill>
                  <a:schemeClr val="tx2"/>
                </a:solidFill>
              </a:rPr>
              <a:t>Preventive medicine</a:t>
            </a:r>
          </a:p>
        </p:txBody>
      </p:sp>
      <p:grpSp>
        <p:nvGrpSpPr>
          <p:cNvPr id="1035" name="Group 103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036" name="Freeform: Shape 103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There Are 3 Levels Of Disease Prevention Primary Secondary And Tertiary  They Are Aimed To – Theme Loader">
            <a:extLst>
              <a:ext uri="{FF2B5EF4-FFF2-40B4-BE49-F238E27FC236}">
                <a16:creationId xmlns:a16="http://schemas.microsoft.com/office/drawing/2014/main" id="{7BD2BD17-9041-45FD-E5BE-B38FA03BA8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1" y="2922810"/>
            <a:ext cx="4954693" cy="3047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42A9B2-1ACB-0E9A-6D16-F5AA696EB5D3}"/>
              </a:ext>
            </a:extLst>
          </p:cNvPr>
          <p:cNvSpPr>
            <a:spLocks noGrp="1"/>
          </p:cNvSpPr>
          <p:nvPr>
            <p:ph idx="1"/>
          </p:nvPr>
        </p:nvSpPr>
        <p:spPr>
          <a:xfrm>
            <a:off x="6354871" y="2827419"/>
            <a:ext cx="5029200" cy="3227626"/>
          </a:xfrm>
        </p:spPr>
        <p:txBody>
          <a:bodyPr anchor="ctr">
            <a:normAutofit/>
          </a:bodyPr>
          <a:lstStyle/>
          <a:p>
            <a:endParaRPr lang="en-US" sz="1800" dirty="0">
              <a:solidFill>
                <a:schemeClr val="tx2"/>
              </a:solidFill>
            </a:endParaRPr>
          </a:p>
        </p:txBody>
      </p:sp>
      <p:grpSp>
        <p:nvGrpSpPr>
          <p:cNvPr id="1041" name="Group 104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1042" name="Freeform: Shape 104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descr="Story 6">
            <a:extLst>
              <a:ext uri="{FF2B5EF4-FFF2-40B4-BE49-F238E27FC236}">
                <a16:creationId xmlns:a16="http://schemas.microsoft.com/office/drawing/2014/main" id="{8904A68C-38FB-4A7C-85BB-34685649F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9" t="12459" r="56671" b="8739"/>
          <a:stretch/>
        </p:blipFill>
        <p:spPr bwMode="auto">
          <a:xfrm>
            <a:off x="7207539" y="2748148"/>
            <a:ext cx="3111816" cy="3566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0AFD8C3-D16E-2EED-14A4-8A5C98D11504}"/>
              </a:ext>
            </a:extLst>
          </p:cNvPr>
          <p:cNvSpPr/>
          <p:nvPr/>
        </p:nvSpPr>
        <p:spPr>
          <a:xfrm>
            <a:off x="1355464" y="4368273"/>
            <a:ext cx="3797449" cy="14300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2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8A9DEB8-C7E8-9BF5-362D-1406BD4B716A}"/>
              </a:ext>
            </a:extLst>
          </p:cNvPr>
          <p:cNvSpPr>
            <a:spLocks noGrp="1"/>
          </p:cNvSpPr>
          <p:nvPr>
            <p:ph type="title"/>
          </p:nvPr>
        </p:nvSpPr>
        <p:spPr>
          <a:xfrm>
            <a:off x="753925" y="482885"/>
            <a:ext cx="10684151" cy="5548045"/>
          </a:xfrm>
        </p:spPr>
        <p:txBody>
          <a:bodyPr vert="horz" lIns="91440" tIns="45720" rIns="91440" bIns="45720" rtlCol="0" anchor="b">
            <a:normAutofit/>
          </a:bodyPr>
          <a:lstStyle/>
          <a:p>
            <a:br>
              <a:rPr lang="en-US" sz="5200" kern="1200" dirty="0">
                <a:solidFill>
                  <a:schemeClr val="tx2"/>
                </a:solidFill>
                <a:latin typeface="+mj-lt"/>
                <a:ea typeface="+mj-ea"/>
                <a:cs typeface="+mj-cs"/>
              </a:rPr>
            </a:br>
            <a:br>
              <a:rPr lang="en-US" sz="5200" kern="1200" dirty="0">
                <a:solidFill>
                  <a:schemeClr val="tx2"/>
                </a:solidFill>
                <a:latin typeface="+mj-lt"/>
                <a:ea typeface="+mj-ea"/>
                <a:cs typeface="+mj-cs"/>
              </a:rPr>
            </a:br>
            <a:br>
              <a:rPr lang="en-US" sz="2200" b="0" i="0" dirty="0">
                <a:solidFill>
                  <a:srgbClr val="54585A"/>
                </a:solidFill>
                <a:effectLst/>
                <a:latin typeface="Lato" panose="020F0502020204030203" pitchFamily="34" charset="0"/>
              </a:rPr>
            </a:br>
            <a:br>
              <a:rPr lang="en-US" sz="2200" b="0" i="0" dirty="0">
                <a:solidFill>
                  <a:srgbClr val="54585A"/>
                </a:solidFill>
                <a:effectLst/>
                <a:latin typeface="Lato" panose="020F0502020204030203" pitchFamily="34" charset="0"/>
              </a:rPr>
            </a:br>
            <a:r>
              <a:rPr lang="en-US" sz="2200" b="0" i="0" dirty="0">
                <a:solidFill>
                  <a:srgbClr val="54585A"/>
                </a:solidFill>
                <a:effectLst/>
                <a:latin typeface="Lato" panose="020F0502020204030203" pitchFamily="34" charset="0"/>
              </a:rPr>
              <a:t>	</a:t>
            </a:r>
            <a:br>
              <a:rPr lang="en-US" sz="2200" b="0" i="0" dirty="0">
                <a:solidFill>
                  <a:srgbClr val="54585A"/>
                </a:solidFill>
                <a:effectLst/>
                <a:latin typeface="Lato" panose="020F0502020204030203" pitchFamily="34" charset="0"/>
              </a:rPr>
            </a:br>
            <a:r>
              <a:rPr lang="en-US" sz="2200" b="0" i="0" dirty="0">
                <a:solidFill>
                  <a:srgbClr val="54585A"/>
                </a:solidFill>
                <a:effectLst/>
                <a:latin typeface="Lato" panose="020F0502020204030203" pitchFamily="34" charset="0"/>
              </a:rPr>
              <a:t>	</a:t>
            </a:r>
            <a:br>
              <a:rPr lang="en-US" sz="2200" b="0" i="0" dirty="0">
                <a:solidFill>
                  <a:srgbClr val="54585A"/>
                </a:solidFill>
                <a:effectLst/>
                <a:latin typeface="Lato" panose="020F0502020204030203" pitchFamily="34" charset="0"/>
              </a:rPr>
            </a:br>
            <a:endParaRPr lang="en-US" sz="2200" kern="1200" dirty="0">
              <a:solidFill>
                <a:schemeClr val="tx2"/>
              </a:solidFill>
              <a:latin typeface="+mj-lt"/>
              <a:ea typeface="+mj-ea"/>
              <a:cs typeface="+mj-cs"/>
            </a:endParaRPr>
          </a:p>
        </p:txBody>
      </p:sp>
      <p:grpSp>
        <p:nvGrpSpPr>
          <p:cNvPr id="42" name="Group 4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9" name="Freeform: Shape 4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F4E8318-BFB0-12D7-9BB5-A4E6E017B206}"/>
              </a:ext>
            </a:extLst>
          </p:cNvPr>
          <p:cNvSpPr txBox="1"/>
          <p:nvPr/>
        </p:nvSpPr>
        <p:spPr>
          <a:xfrm>
            <a:off x="1284270" y="976044"/>
            <a:ext cx="9739901" cy="5878532"/>
          </a:xfrm>
          <a:prstGeom prst="rect">
            <a:avLst/>
          </a:prstGeom>
          <a:noFill/>
        </p:spPr>
        <p:txBody>
          <a:bodyPr wrap="square" rtlCol="0">
            <a:spAutoFit/>
          </a:bodyPr>
          <a:lstStyle/>
          <a:p>
            <a:r>
              <a:rPr lang="en-US" sz="4400" kern="1200" dirty="0">
                <a:solidFill>
                  <a:schemeClr val="tx2"/>
                </a:solidFill>
                <a:latin typeface="+mj-lt"/>
                <a:ea typeface="+mj-ea"/>
                <a:cs typeface="+mj-cs"/>
              </a:rPr>
              <a:t>IMA COMBO 2</a:t>
            </a:r>
            <a:br>
              <a:rPr lang="en-US" sz="4400" kern="1200" dirty="0">
                <a:solidFill>
                  <a:schemeClr val="tx2"/>
                </a:solidFill>
                <a:latin typeface="+mj-lt"/>
                <a:ea typeface="+mj-ea"/>
                <a:cs typeface="+mj-cs"/>
              </a:rPr>
            </a:br>
            <a:br>
              <a:rPr lang="en-US" sz="4400" kern="1200" dirty="0">
                <a:solidFill>
                  <a:schemeClr val="tx2"/>
                </a:solidFill>
                <a:latin typeface="+mj-lt"/>
                <a:ea typeface="+mj-ea"/>
                <a:cs typeface="+mj-cs"/>
              </a:rPr>
            </a:br>
            <a:r>
              <a:rPr lang="en-US" sz="1800" kern="1200" dirty="0">
                <a:solidFill>
                  <a:schemeClr val="tx2"/>
                </a:solidFill>
                <a:latin typeface="Lato" panose="020F0502020204030203" pitchFamily="34" charset="0"/>
                <a:ea typeface="Lato" panose="020F0502020204030203" pitchFamily="34" charset="0"/>
                <a:cs typeface="Lato" panose="020F0502020204030203" pitchFamily="34" charset="0"/>
              </a:rPr>
              <a:t>- </a:t>
            </a:r>
            <a:r>
              <a:rPr lang="en-US" sz="1800" b="0" i="0" dirty="0">
                <a:solidFill>
                  <a:schemeClr val="tx2"/>
                </a:solidFill>
                <a:effectLst/>
                <a:latin typeface="Lato" panose="020F0502020204030203" pitchFamily="34" charset="0"/>
                <a:ea typeface="Lato" panose="020F0502020204030203" pitchFamily="34" charset="0"/>
                <a:cs typeface="Lato" panose="020F0502020204030203" pitchFamily="34" charset="0"/>
              </a:rPr>
              <a:t>Assesses adolescents 13 years of age who had </a:t>
            </a:r>
            <a:r>
              <a:rPr lang="en-US" sz="1800" b="1" i="1" dirty="0">
                <a:solidFill>
                  <a:schemeClr val="tx2"/>
                </a:solidFill>
                <a:effectLst/>
                <a:latin typeface="Lato" panose="020F0502020204030203" pitchFamily="34" charset="0"/>
                <a:ea typeface="Lato" panose="020F0502020204030203" pitchFamily="34" charset="0"/>
                <a:cs typeface="Lato" panose="020F0502020204030203" pitchFamily="34" charset="0"/>
              </a:rPr>
              <a:t>one</a:t>
            </a:r>
            <a:r>
              <a:rPr lang="en-US" sz="1800" b="0" i="0" dirty="0">
                <a:solidFill>
                  <a:schemeClr val="tx2"/>
                </a:solidFill>
                <a:effectLst/>
                <a:latin typeface="Lato" panose="020F0502020204030203" pitchFamily="34" charset="0"/>
                <a:ea typeface="Lato" panose="020F0502020204030203" pitchFamily="34" charset="0"/>
                <a:cs typeface="Lato" panose="020F0502020204030203" pitchFamily="34" charset="0"/>
              </a:rPr>
              <a:t> dose of </a:t>
            </a:r>
            <a:r>
              <a:rPr lang="en-US" sz="1800" b="1" i="1" dirty="0">
                <a:solidFill>
                  <a:schemeClr val="tx2"/>
                </a:solidFill>
                <a:effectLst/>
                <a:latin typeface="Lato" panose="020F0502020204030203" pitchFamily="34" charset="0"/>
                <a:ea typeface="Lato" panose="020F0502020204030203" pitchFamily="34" charset="0"/>
                <a:cs typeface="Lato" panose="020F0502020204030203" pitchFamily="34" charset="0"/>
              </a:rPr>
              <a:t>meningococcal</a:t>
            </a:r>
            <a:r>
              <a:rPr lang="en-US" sz="1800" b="0" i="0" dirty="0">
                <a:solidFill>
                  <a:schemeClr val="tx2"/>
                </a:solidFill>
                <a:effectLst/>
                <a:latin typeface="Lato" panose="020F0502020204030203" pitchFamily="34" charset="0"/>
                <a:ea typeface="Lato" panose="020F0502020204030203" pitchFamily="34" charset="0"/>
                <a:cs typeface="Lato" panose="020F0502020204030203" pitchFamily="34" charset="0"/>
              </a:rPr>
              <a:t> vaccine, </a:t>
            </a:r>
            <a:r>
              <a:rPr lang="en-US" sz="1800" b="1" i="1" dirty="0">
                <a:solidFill>
                  <a:schemeClr val="tx2"/>
                </a:solidFill>
                <a:effectLst/>
                <a:latin typeface="Lato" panose="020F0502020204030203" pitchFamily="34" charset="0"/>
                <a:ea typeface="Lato" panose="020F0502020204030203" pitchFamily="34" charset="0"/>
                <a:cs typeface="Lato" panose="020F0502020204030203" pitchFamily="34" charset="0"/>
              </a:rPr>
              <a:t>one Tdap </a:t>
            </a:r>
            <a:r>
              <a:rPr lang="en-US" sz="1800" b="0" i="0" dirty="0">
                <a:solidFill>
                  <a:schemeClr val="tx2"/>
                </a:solidFill>
                <a:effectLst/>
                <a:latin typeface="Lato" panose="020F0502020204030203" pitchFamily="34" charset="0"/>
                <a:ea typeface="Lato" panose="020F0502020204030203" pitchFamily="34" charset="0"/>
                <a:cs typeface="Lato" panose="020F0502020204030203" pitchFamily="34" charset="0"/>
              </a:rPr>
              <a:t>vaccine and the </a:t>
            </a:r>
            <a:r>
              <a:rPr lang="en-US" sz="1800" b="1" i="1" dirty="0">
                <a:solidFill>
                  <a:schemeClr val="tx2"/>
                </a:solidFill>
                <a:effectLst/>
                <a:latin typeface="Lato" panose="020F0502020204030203" pitchFamily="34" charset="0"/>
                <a:ea typeface="Lato" panose="020F0502020204030203" pitchFamily="34" charset="0"/>
                <a:cs typeface="Lato" panose="020F0502020204030203" pitchFamily="34" charset="0"/>
              </a:rPr>
              <a:t>complete human papillomavirus vaccine series </a:t>
            </a:r>
            <a:r>
              <a:rPr lang="en-US" sz="1800" b="0" i="0" dirty="0">
                <a:solidFill>
                  <a:schemeClr val="tx2"/>
                </a:solidFill>
                <a:effectLst/>
                <a:latin typeface="Lato" panose="020F0502020204030203" pitchFamily="34" charset="0"/>
                <a:ea typeface="Lato" panose="020F0502020204030203" pitchFamily="34" charset="0"/>
                <a:cs typeface="Lato" panose="020F0502020204030203" pitchFamily="34" charset="0"/>
              </a:rPr>
              <a:t>by their 13th birthday in the calendar year</a:t>
            </a:r>
            <a:br>
              <a:rPr lang="en-US" sz="1800" b="0" i="0" dirty="0">
                <a:solidFill>
                  <a:schemeClr val="tx2"/>
                </a:solidFill>
                <a:effectLst/>
                <a:latin typeface="Lato" panose="020F0502020204030203" pitchFamily="34" charset="0"/>
              </a:rPr>
            </a:br>
            <a:br>
              <a:rPr lang="en-US" sz="1800" b="0" i="0" dirty="0">
                <a:solidFill>
                  <a:schemeClr val="tx2"/>
                </a:solidFill>
                <a:effectLst/>
                <a:latin typeface="Lato" panose="020F0502020204030203" pitchFamily="34" charset="0"/>
              </a:rPr>
            </a:br>
            <a:r>
              <a:rPr lang="en-US" sz="1800" b="0" i="0" dirty="0">
                <a:solidFill>
                  <a:schemeClr val="tx2"/>
                </a:solidFill>
                <a:effectLst/>
                <a:latin typeface="Lato" panose="020F0502020204030203" pitchFamily="34" charset="0"/>
              </a:rPr>
              <a:t>- Program targets</a:t>
            </a:r>
            <a:br>
              <a:rPr lang="en-US" sz="1800" b="0" i="0" dirty="0">
                <a:solidFill>
                  <a:schemeClr val="tx2"/>
                </a:solidFill>
                <a:effectLst/>
                <a:latin typeface="Lato" panose="020F0502020204030203" pitchFamily="34" charset="0"/>
              </a:rPr>
            </a:br>
            <a:r>
              <a:rPr lang="en-US" sz="1800" b="0" i="0" dirty="0">
                <a:solidFill>
                  <a:schemeClr val="tx2"/>
                </a:solidFill>
                <a:effectLst/>
                <a:latin typeface="Lato" panose="020F0502020204030203" pitchFamily="34" charset="0"/>
              </a:rPr>
              <a:t>	*Increase rates for IMA Combo 2</a:t>
            </a:r>
          </a:p>
          <a:p>
            <a:r>
              <a:rPr lang="en-US" dirty="0">
                <a:solidFill>
                  <a:schemeClr val="tx2"/>
                </a:solidFill>
                <a:latin typeface="Lato" panose="020F0502020204030203" pitchFamily="34" charset="0"/>
              </a:rPr>
              <a:t>	*Increase the provision of and timeliness of Early Periodic Screening, Diagnosis, and 	Treatment (EPSDT)</a:t>
            </a:r>
            <a:endParaRPr lang="en-US" sz="1800" b="0" i="0" dirty="0">
              <a:solidFill>
                <a:schemeClr val="tx2"/>
              </a:solidFill>
              <a:effectLst/>
              <a:latin typeface="Lato" panose="020F0502020204030203" pitchFamily="34" charset="0"/>
            </a:endParaRPr>
          </a:p>
          <a:p>
            <a:r>
              <a:rPr lang="en-US" dirty="0">
                <a:solidFill>
                  <a:schemeClr val="tx2"/>
                </a:solidFill>
                <a:latin typeface="Lato" panose="020F0502020204030203" pitchFamily="34" charset="0"/>
              </a:rPr>
              <a:t>	*Reinforce the importance of immunizations and their role in disease prevention</a:t>
            </a:r>
            <a:endParaRPr lang="en-US" sz="1800" b="0" i="0" dirty="0">
              <a:solidFill>
                <a:schemeClr val="tx2"/>
              </a:solidFill>
              <a:effectLst/>
              <a:latin typeface="Lato" panose="020F0502020204030203" pitchFamily="34" charset="0"/>
            </a:endParaRPr>
          </a:p>
          <a:p>
            <a:r>
              <a:rPr lang="en-US" sz="1800" b="0" i="0" dirty="0">
                <a:solidFill>
                  <a:schemeClr val="tx2"/>
                </a:solidFill>
                <a:effectLst/>
                <a:latin typeface="Lato" panose="020F0502020204030203" pitchFamily="34" charset="0"/>
              </a:rPr>
              <a:t>	*Decrease avoidable hospitalizations</a:t>
            </a:r>
          </a:p>
          <a:p>
            <a:r>
              <a:rPr lang="en-US" dirty="0">
                <a:solidFill>
                  <a:schemeClr val="tx2"/>
                </a:solidFill>
                <a:latin typeface="Lato" panose="020F0502020204030203" pitchFamily="34" charset="0"/>
              </a:rPr>
              <a:t>	*Work to ensure programs are equitably supporting wellness of all, with an emphasis 	on the most vulnerable people, populations, and communities</a:t>
            </a:r>
            <a:endParaRPr lang="en-US" sz="1800" b="0" i="0" dirty="0">
              <a:solidFill>
                <a:schemeClr val="tx2"/>
              </a:solidFill>
              <a:effectLst/>
              <a:latin typeface="Lato" panose="020F0502020204030203" pitchFamily="34" charset="0"/>
            </a:endParaRPr>
          </a:p>
          <a:p>
            <a:endParaRPr lang="en-US" sz="1800" b="0" i="0" dirty="0">
              <a:solidFill>
                <a:schemeClr val="tx2"/>
              </a:solidFill>
              <a:effectLst/>
              <a:latin typeface="Lato" panose="020F0502020204030203" pitchFamily="34" charset="0"/>
            </a:endParaRPr>
          </a:p>
          <a:p>
            <a:r>
              <a:rPr lang="en-US" dirty="0">
                <a:solidFill>
                  <a:schemeClr val="tx2"/>
                </a:solidFill>
                <a:latin typeface="Lato" panose="020F0502020204030203" pitchFamily="34" charset="0"/>
              </a:rPr>
              <a:t>- Data from </a:t>
            </a:r>
            <a:r>
              <a:rPr lang="en-US" sz="1800" b="0" i="0" dirty="0">
                <a:solidFill>
                  <a:schemeClr val="tx2"/>
                </a:solidFill>
                <a:effectLst/>
                <a:latin typeface="Lato" panose="020F0502020204030203" pitchFamily="34" charset="0"/>
              </a:rPr>
              <a:t>2020 – 2022</a:t>
            </a:r>
          </a:p>
          <a:p>
            <a:r>
              <a:rPr lang="en-US" dirty="0">
                <a:solidFill>
                  <a:schemeClr val="tx2"/>
                </a:solidFill>
                <a:latin typeface="Lato" panose="020F0502020204030203" pitchFamily="34" charset="0"/>
              </a:rPr>
              <a:t>	*Early-COVID versus Post-COVID rates</a:t>
            </a:r>
          </a:p>
          <a:p>
            <a:r>
              <a:rPr lang="en-US" dirty="0">
                <a:solidFill>
                  <a:schemeClr val="tx2"/>
                </a:solidFill>
                <a:latin typeface="Lato" panose="020F0502020204030203" pitchFamily="34" charset="0"/>
              </a:rPr>
              <a:t>	*Social determinants of health</a:t>
            </a:r>
            <a:endParaRPr lang="en-US" dirty="0"/>
          </a:p>
        </p:txBody>
      </p:sp>
    </p:spTree>
    <p:extLst>
      <p:ext uri="{BB962C8B-B14F-4D97-AF65-F5344CB8AC3E}">
        <p14:creationId xmlns:p14="http://schemas.microsoft.com/office/powerpoint/2010/main" val="24961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B30F540-D281-27B6-597C-7B06EAF6CB0E}"/>
              </a:ext>
            </a:extLst>
          </p:cNvPr>
          <p:cNvSpPr>
            <a:spLocks noGrp="1"/>
          </p:cNvSpPr>
          <p:nvPr>
            <p:ph type="title"/>
          </p:nvPr>
        </p:nvSpPr>
        <p:spPr>
          <a:xfrm>
            <a:off x="3027924" y="-46427"/>
            <a:ext cx="5754696" cy="1837349"/>
          </a:xfrm>
        </p:spPr>
        <p:txBody>
          <a:bodyPr>
            <a:normAutofit/>
          </a:bodyPr>
          <a:lstStyle/>
          <a:p>
            <a:pPr algn="ctr"/>
            <a:r>
              <a:rPr lang="en-US" sz="3600" dirty="0">
                <a:solidFill>
                  <a:schemeClr val="tx2"/>
                </a:solidFill>
              </a:rPr>
              <a:t>CDC Immunization Schedule</a:t>
            </a:r>
          </a:p>
        </p:txBody>
      </p:sp>
      <p:sp>
        <p:nvSpPr>
          <p:cNvPr id="3" name="Content Placeholder 2">
            <a:extLst>
              <a:ext uri="{FF2B5EF4-FFF2-40B4-BE49-F238E27FC236}">
                <a16:creationId xmlns:a16="http://schemas.microsoft.com/office/drawing/2014/main" id="{054BE87D-8A5C-9BCE-8CA6-325C134BE72E}"/>
              </a:ext>
            </a:extLst>
          </p:cNvPr>
          <p:cNvSpPr>
            <a:spLocks noGrp="1"/>
          </p:cNvSpPr>
          <p:nvPr>
            <p:ph idx="1"/>
          </p:nvPr>
        </p:nvSpPr>
        <p:spPr>
          <a:xfrm>
            <a:off x="3050412" y="2979336"/>
            <a:ext cx="5709721" cy="2430864"/>
          </a:xfrm>
        </p:spPr>
        <p:txBody>
          <a:bodyPr anchor="t">
            <a:normAutofit/>
          </a:bodyPr>
          <a:lstStyle/>
          <a:p>
            <a:endParaRPr lang="en-US" sz="200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FB729929-85C0-6851-E646-558BEEF597F4}"/>
              </a:ext>
            </a:extLst>
          </p:cNvPr>
          <p:cNvPicPr>
            <a:picLocks noChangeAspect="1"/>
          </p:cNvPicPr>
          <p:nvPr/>
        </p:nvPicPr>
        <p:blipFill rotWithShape="1">
          <a:blip r:embed="rId3"/>
          <a:srcRect l="17866" t="10038" r="18764" b="23672"/>
          <a:stretch/>
        </p:blipFill>
        <p:spPr>
          <a:xfrm>
            <a:off x="2042188" y="1577235"/>
            <a:ext cx="7726168" cy="4546163"/>
          </a:xfrm>
          <a:prstGeom prst="rect">
            <a:avLst/>
          </a:prstGeom>
        </p:spPr>
      </p:pic>
      <p:sp>
        <p:nvSpPr>
          <p:cNvPr id="5" name="Rectangle 4">
            <a:extLst>
              <a:ext uri="{FF2B5EF4-FFF2-40B4-BE49-F238E27FC236}">
                <a16:creationId xmlns:a16="http://schemas.microsoft.com/office/drawing/2014/main" id="{A0E22BCA-7C5B-E600-4F6E-0845E7D0F7B5}"/>
              </a:ext>
            </a:extLst>
          </p:cNvPr>
          <p:cNvSpPr/>
          <p:nvPr/>
        </p:nvSpPr>
        <p:spPr>
          <a:xfrm>
            <a:off x="1861073" y="4023360"/>
            <a:ext cx="2140772" cy="1581374"/>
          </a:xfrm>
          <a:prstGeom prst="rect">
            <a:avLst/>
          </a:prstGeom>
          <a:noFill/>
          <a:ln>
            <a:solidFill>
              <a:srgbClr val="00B0F0"/>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noFill/>
            </a:endParaRPr>
          </a:p>
        </p:txBody>
      </p:sp>
    </p:spTree>
    <p:extLst>
      <p:ext uri="{BB962C8B-B14F-4D97-AF65-F5344CB8AC3E}">
        <p14:creationId xmlns:p14="http://schemas.microsoft.com/office/powerpoint/2010/main" val="20145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5" name="Table 4">
            <a:extLst>
              <a:ext uri="{FF2B5EF4-FFF2-40B4-BE49-F238E27FC236}">
                <a16:creationId xmlns:a16="http://schemas.microsoft.com/office/drawing/2014/main" id="{9FF68CE8-0ACF-0172-22BF-AD8365049B12}"/>
              </a:ext>
            </a:extLst>
          </p:cNvPr>
          <p:cNvGraphicFramePr>
            <a:graphicFrameLocks noGrp="1"/>
          </p:cNvGraphicFramePr>
          <p:nvPr>
            <p:extLst>
              <p:ext uri="{D42A27DB-BD31-4B8C-83A1-F6EECF244321}">
                <p14:modId xmlns:p14="http://schemas.microsoft.com/office/powerpoint/2010/main" val="1519285958"/>
              </p:ext>
            </p:extLst>
          </p:nvPr>
        </p:nvGraphicFramePr>
        <p:xfrm>
          <a:off x="7414118" y="2302882"/>
          <a:ext cx="4559140" cy="1290568"/>
        </p:xfrm>
        <a:graphic>
          <a:graphicData uri="http://schemas.openxmlformats.org/drawingml/2006/table">
            <a:tbl>
              <a:tblPr firstRow="1" bandRow="1">
                <a:tableStyleId>{5C22544A-7EE6-4342-B048-85BDC9FD1C3A}</a:tableStyleId>
              </a:tblPr>
              <a:tblGrid>
                <a:gridCol w="988647">
                  <a:extLst>
                    <a:ext uri="{9D8B030D-6E8A-4147-A177-3AD203B41FA5}">
                      <a16:colId xmlns:a16="http://schemas.microsoft.com/office/drawing/2014/main" val="3714742268"/>
                    </a:ext>
                  </a:extLst>
                </a:gridCol>
                <a:gridCol w="673319">
                  <a:extLst>
                    <a:ext uri="{9D8B030D-6E8A-4147-A177-3AD203B41FA5}">
                      <a16:colId xmlns:a16="http://schemas.microsoft.com/office/drawing/2014/main" val="910228238"/>
                    </a:ext>
                  </a:extLst>
                </a:gridCol>
                <a:gridCol w="830983">
                  <a:extLst>
                    <a:ext uri="{9D8B030D-6E8A-4147-A177-3AD203B41FA5}">
                      <a16:colId xmlns:a16="http://schemas.microsoft.com/office/drawing/2014/main" val="1619813145"/>
                    </a:ext>
                  </a:extLst>
                </a:gridCol>
                <a:gridCol w="975526">
                  <a:extLst>
                    <a:ext uri="{9D8B030D-6E8A-4147-A177-3AD203B41FA5}">
                      <a16:colId xmlns:a16="http://schemas.microsoft.com/office/drawing/2014/main" val="2598791366"/>
                    </a:ext>
                  </a:extLst>
                </a:gridCol>
                <a:gridCol w="1090665">
                  <a:extLst>
                    <a:ext uri="{9D8B030D-6E8A-4147-A177-3AD203B41FA5}">
                      <a16:colId xmlns:a16="http://schemas.microsoft.com/office/drawing/2014/main" val="2729237774"/>
                    </a:ext>
                  </a:extLst>
                </a:gridCol>
              </a:tblGrid>
              <a:tr h="522760">
                <a:tc>
                  <a:txBody>
                    <a:bodyPr/>
                    <a:lstStyle/>
                    <a:p>
                      <a:pPr algn="ctr"/>
                      <a:r>
                        <a:rPr lang="en-US" sz="1000" dirty="0"/>
                        <a:t>Year</a:t>
                      </a:r>
                    </a:p>
                  </a:txBody>
                  <a:tcPr marL="52276" marR="52276" marT="26138" marB="2613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Total</a:t>
                      </a:r>
                      <a:br>
                        <a:rPr lang="en-US" sz="1000" dirty="0"/>
                      </a:br>
                      <a:r>
                        <a:rPr lang="en-US" sz="1000" dirty="0"/>
                        <a:t>Adherent</a:t>
                      </a:r>
                    </a:p>
                    <a:p>
                      <a:pPr algn="ctr"/>
                      <a:endParaRPr lang="en-US" sz="1000" dirty="0"/>
                    </a:p>
                  </a:txBody>
                  <a:tcPr marL="52276" marR="52276" marT="26138" marB="2613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Total</a:t>
                      </a:r>
                      <a:br>
                        <a:rPr lang="en-US" sz="1000" dirty="0"/>
                      </a:br>
                      <a:r>
                        <a:rPr lang="en-US" sz="1000" dirty="0"/>
                        <a:t>Non-adherent</a:t>
                      </a:r>
                    </a:p>
                    <a:p>
                      <a:pPr algn="ctr"/>
                      <a:endParaRPr lang="en-US" sz="1000" dirty="0"/>
                    </a:p>
                  </a:txBody>
                  <a:tcPr marL="52276" marR="52276" marT="26138" marB="26138"/>
                </a:tc>
                <a:tc>
                  <a:txBody>
                    <a:bodyPr/>
                    <a:lstStyle/>
                    <a:p>
                      <a:pPr algn="ctr"/>
                      <a:r>
                        <a:rPr lang="en-US" sz="1000" dirty="0"/>
                        <a:t>Total adolescents</a:t>
                      </a:r>
                    </a:p>
                  </a:txBody>
                  <a:tcPr marL="52276" marR="52276" marT="26138" marB="26138"/>
                </a:tc>
                <a:tc>
                  <a:txBody>
                    <a:bodyPr/>
                    <a:lstStyle/>
                    <a:p>
                      <a:pPr algn="ctr"/>
                      <a:r>
                        <a:rPr lang="en-US" sz="1000" dirty="0"/>
                        <a:t>Immunization rates</a:t>
                      </a:r>
                    </a:p>
                  </a:txBody>
                  <a:tcPr marL="52276" marR="52276" marT="26138" marB="26138"/>
                </a:tc>
                <a:extLst>
                  <a:ext uri="{0D108BD9-81ED-4DB2-BD59-A6C34878D82A}">
                    <a16:rowId xmlns:a16="http://schemas.microsoft.com/office/drawing/2014/main" val="3069355465"/>
                  </a:ext>
                </a:extLst>
              </a:tr>
              <a:tr h="0">
                <a:tc>
                  <a:txBody>
                    <a:bodyPr/>
                    <a:lstStyle/>
                    <a:p>
                      <a:pPr algn="ctr"/>
                      <a:r>
                        <a:rPr lang="en-US" sz="1000" dirty="0"/>
                        <a:t>2020</a:t>
                      </a:r>
                    </a:p>
                  </a:txBody>
                  <a:tcPr marL="52276" marR="52276" marT="26138" marB="26138"/>
                </a:tc>
                <a:tc>
                  <a:txBody>
                    <a:bodyPr/>
                    <a:lstStyle/>
                    <a:p>
                      <a:pPr algn="ctr"/>
                      <a:r>
                        <a:rPr lang="en-US" sz="1000" dirty="0"/>
                        <a:t>2031</a:t>
                      </a:r>
                    </a:p>
                  </a:txBody>
                  <a:tcPr marL="52276" marR="52276" marT="26138" marB="2613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2429</a:t>
                      </a:r>
                    </a:p>
                  </a:txBody>
                  <a:tcPr marL="52276" marR="52276" marT="26138" marB="26138"/>
                </a:tc>
                <a:tc>
                  <a:txBody>
                    <a:bodyPr/>
                    <a:lstStyle/>
                    <a:p>
                      <a:pPr algn="ctr"/>
                      <a:r>
                        <a:rPr lang="en-US" sz="1000" dirty="0"/>
                        <a:t>4460</a:t>
                      </a:r>
                    </a:p>
                  </a:txBody>
                  <a:tcPr marL="52276" marR="52276" marT="26138" marB="26138"/>
                </a:tc>
                <a:tc>
                  <a:txBody>
                    <a:bodyPr/>
                    <a:lstStyle/>
                    <a:p>
                      <a:pPr algn="ctr"/>
                      <a:r>
                        <a:rPr lang="en-US" sz="1000" dirty="0"/>
                        <a:t>45.5%</a:t>
                      </a:r>
                    </a:p>
                  </a:txBody>
                  <a:tcPr marL="52276" marR="52276" marT="26138" marB="26138"/>
                </a:tc>
                <a:extLst>
                  <a:ext uri="{0D108BD9-81ED-4DB2-BD59-A6C34878D82A}">
                    <a16:rowId xmlns:a16="http://schemas.microsoft.com/office/drawing/2014/main" val="550770360"/>
                  </a:ext>
                </a:extLst>
              </a:tr>
              <a:tr h="212008">
                <a:tc>
                  <a:txBody>
                    <a:bodyPr/>
                    <a:lstStyle/>
                    <a:p>
                      <a:pPr algn="ctr"/>
                      <a:r>
                        <a:rPr lang="en-US" sz="1000" dirty="0"/>
                        <a:t>2021</a:t>
                      </a:r>
                    </a:p>
                  </a:txBody>
                  <a:tcPr marL="52276" marR="52276" marT="26138" marB="26138"/>
                </a:tc>
                <a:tc>
                  <a:txBody>
                    <a:bodyPr/>
                    <a:lstStyle/>
                    <a:p>
                      <a:pPr algn="ctr"/>
                      <a:r>
                        <a:rPr lang="en-US" sz="1000" dirty="0"/>
                        <a:t>1886</a:t>
                      </a:r>
                    </a:p>
                  </a:txBody>
                  <a:tcPr marL="52276" marR="52276" marT="26138" marB="26138"/>
                </a:tc>
                <a:tc>
                  <a:txBody>
                    <a:bodyPr/>
                    <a:lstStyle/>
                    <a:p>
                      <a:pPr algn="ctr"/>
                      <a:r>
                        <a:rPr lang="en-US" sz="1000" dirty="0"/>
                        <a:t>2808</a:t>
                      </a:r>
                    </a:p>
                  </a:txBody>
                  <a:tcPr marL="52276" marR="52276" marT="26138" marB="26138"/>
                </a:tc>
                <a:tc>
                  <a:txBody>
                    <a:bodyPr/>
                    <a:lstStyle/>
                    <a:p>
                      <a:pPr algn="ctr"/>
                      <a:r>
                        <a:rPr lang="en-US" sz="1000" dirty="0"/>
                        <a:t>4694</a:t>
                      </a:r>
                    </a:p>
                  </a:txBody>
                  <a:tcPr marL="52276" marR="52276" marT="26138" marB="26138"/>
                </a:tc>
                <a:tc>
                  <a:txBody>
                    <a:bodyPr/>
                    <a:lstStyle/>
                    <a:p>
                      <a:pPr algn="ctr"/>
                      <a:r>
                        <a:rPr lang="en-US" sz="1000" dirty="0"/>
                        <a:t>40.2%</a:t>
                      </a:r>
                    </a:p>
                  </a:txBody>
                  <a:tcPr marL="52276" marR="52276" marT="26138" marB="26138"/>
                </a:tc>
                <a:extLst>
                  <a:ext uri="{0D108BD9-81ED-4DB2-BD59-A6C34878D82A}">
                    <a16:rowId xmlns:a16="http://schemas.microsoft.com/office/drawing/2014/main" val="1393789842"/>
                  </a:ext>
                </a:extLst>
              </a:tr>
              <a:tr h="212008">
                <a:tc>
                  <a:txBody>
                    <a:bodyPr/>
                    <a:lstStyle/>
                    <a:p>
                      <a:pPr algn="ctr"/>
                      <a:r>
                        <a:rPr lang="en-US" sz="1000" dirty="0"/>
                        <a:t>2022</a:t>
                      </a:r>
                    </a:p>
                  </a:txBody>
                  <a:tcPr marL="52276" marR="52276" marT="26138" marB="26138"/>
                </a:tc>
                <a:tc>
                  <a:txBody>
                    <a:bodyPr/>
                    <a:lstStyle/>
                    <a:p>
                      <a:pPr algn="ctr"/>
                      <a:r>
                        <a:rPr lang="en-US" sz="1000" dirty="0"/>
                        <a:t>1777</a:t>
                      </a:r>
                    </a:p>
                  </a:txBody>
                  <a:tcPr marL="52276" marR="52276" marT="26138" marB="26138"/>
                </a:tc>
                <a:tc>
                  <a:txBody>
                    <a:bodyPr/>
                    <a:lstStyle/>
                    <a:p>
                      <a:pPr algn="ctr"/>
                      <a:r>
                        <a:rPr lang="en-US" sz="1000" dirty="0"/>
                        <a:t>2902</a:t>
                      </a:r>
                    </a:p>
                  </a:txBody>
                  <a:tcPr marL="52276" marR="52276" marT="26138" marB="26138"/>
                </a:tc>
                <a:tc>
                  <a:txBody>
                    <a:bodyPr/>
                    <a:lstStyle/>
                    <a:p>
                      <a:pPr algn="ctr"/>
                      <a:r>
                        <a:rPr lang="en-US" sz="1000" dirty="0"/>
                        <a:t>4679</a:t>
                      </a:r>
                    </a:p>
                  </a:txBody>
                  <a:tcPr marL="52276" marR="52276" marT="26138" marB="26138"/>
                </a:tc>
                <a:tc>
                  <a:txBody>
                    <a:bodyPr/>
                    <a:lstStyle/>
                    <a:p>
                      <a:pPr algn="ctr"/>
                      <a:r>
                        <a:rPr lang="en-US" sz="1000" dirty="0"/>
                        <a:t>38.0%</a:t>
                      </a:r>
                    </a:p>
                  </a:txBody>
                  <a:tcPr marL="52276" marR="52276" marT="26138" marB="26138"/>
                </a:tc>
                <a:extLst>
                  <a:ext uri="{0D108BD9-81ED-4DB2-BD59-A6C34878D82A}">
                    <a16:rowId xmlns:a16="http://schemas.microsoft.com/office/drawing/2014/main" val="852254327"/>
                  </a:ext>
                </a:extLst>
              </a:tr>
            </a:tbl>
          </a:graphicData>
        </a:graphic>
      </p:graphicFrame>
      <p:sp>
        <p:nvSpPr>
          <p:cNvPr id="7" name="TextBox 6">
            <a:extLst>
              <a:ext uri="{FF2B5EF4-FFF2-40B4-BE49-F238E27FC236}">
                <a16:creationId xmlns:a16="http://schemas.microsoft.com/office/drawing/2014/main" id="{653E27AB-26AF-1BBD-6A8B-194D39082793}"/>
              </a:ext>
            </a:extLst>
          </p:cNvPr>
          <p:cNvSpPr txBox="1"/>
          <p:nvPr/>
        </p:nvSpPr>
        <p:spPr>
          <a:xfrm>
            <a:off x="1915999" y="254931"/>
            <a:ext cx="8382872" cy="1446550"/>
          </a:xfrm>
          <a:prstGeom prst="rect">
            <a:avLst/>
          </a:prstGeom>
          <a:noFill/>
        </p:spPr>
        <p:txBody>
          <a:bodyPr wrap="square" rtlCol="0">
            <a:spAutoFit/>
          </a:bodyPr>
          <a:lstStyle/>
          <a:p>
            <a:r>
              <a:rPr lang="en-US" sz="4400" dirty="0">
                <a:solidFill>
                  <a:schemeClr val="tx2"/>
                </a:solidFill>
                <a:latin typeface="+mj-lt"/>
                <a:ea typeface="+mj-ea"/>
                <a:cs typeface="+mj-cs"/>
              </a:rPr>
              <a:t>Overall Adherent Immunization Rates </a:t>
            </a:r>
            <a:r>
              <a:rPr lang="en-US" sz="4400" kern="1200" dirty="0">
                <a:solidFill>
                  <a:schemeClr val="tx2"/>
                </a:solidFill>
                <a:latin typeface="+mj-lt"/>
                <a:ea typeface="+mj-ea"/>
                <a:cs typeface="+mj-cs"/>
              </a:rPr>
              <a:t>by </a:t>
            </a:r>
            <a:r>
              <a:rPr lang="en-US" sz="4400" dirty="0">
                <a:solidFill>
                  <a:schemeClr val="tx2"/>
                </a:solidFill>
                <a:latin typeface="+mj-lt"/>
                <a:ea typeface="+mj-ea"/>
                <a:cs typeface="+mj-cs"/>
              </a:rPr>
              <a:t>Y</a:t>
            </a:r>
            <a:r>
              <a:rPr lang="en-US" sz="4400" kern="1200" dirty="0">
                <a:solidFill>
                  <a:schemeClr val="tx2"/>
                </a:solidFill>
                <a:latin typeface="+mj-lt"/>
                <a:ea typeface="+mj-ea"/>
                <a:cs typeface="+mj-cs"/>
              </a:rPr>
              <a:t>ear</a:t>
            </a:r>
            <a:endParaRPr lang="en-US" sz="4400" dirty="0">
              <a:solidFill>
                <a:schemeClr val="tx2"/>
              </a:solidFill>
            </a:endParaRPr>
          </a:p>
        </p:txBody>
      </p:sp>
      <p:pic>
        <p:nvPicPr>
          <p:cNvPr id="2" name="Picture 1">
            <a:extLst>
              <a:ext uri="{FF2B5EF4-FFF2-40B4-BE49-F238E27FC236}">
                <a16:creationId xmlns:a16="http://schemas.microsoft.com/office/drawing/2014/main" id="{29040A9F-C51B-1B50-A80D-5DD35F74B38B}"/>
              </a:ext>
            </a:extLst>
          </p:cNvPr>
          <p:cNvPicPr>
            <a:picLocks noChangeAspect="1"/>
          </p:cNvPicPr>
          <p:nvPr/>
        </p:nvPicPr>
        <p:blipFill rotWithShape="1">
          <a:blip r:embed="rId3"/>
          <a:srcRect l="62865" t="57978" r="18511" b="22846"/>
          <a:stretch/>
        </p:blipFill>
        <p:spPr>
          <a:xfrm>
            <a:off x="8292349" y="3955404"/>
            <a:ext cx="2270590" cy="1315093"/>
          </a:xfrm>
          <a:prstGeom prst="rect">
            <a:avLst/>
          </a:prstGeom>
        </p:spPr>
      </p:pic>
      <p:sp>
        <p:nvSpPr>
          <p:cNvPr id="3" name="Rectangle 2">
            <a:extLst>
              <a:ext uri="{FF2B5EF4-FFF2-40B4-BE49-F238E27FC236}">
                <a16:creationId xmlns:a16="http://schemas.microsoft.com/office/drawing/2014/main" id="{B1820C80-E678-6226-7A6D-2CD4814D36BE}"/>
              </a:ext>
            </a:extLst>
          </p:cNvPr>
          <p:cNvSpPr/>
          <p:nvPr/>
        </p:nvSpPr>
        <p:spPr>
          <a:xfrm>
            <a:off x="8950709" y="3951136"/>
            <a:ext cx="1074821" cy="22487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5FF327-C432-64A7-7425-3BCE9C664F3C}"/>
              </a:ext>
            </a:extLst>
          </p:cNvPr>
          <p:cNvSpPr txBox="1"/>
          <p:nvPr/>
        </p:nvSpPr>
        <p:spPr>
          <a:xfrm>
            <a:off x="8502548" y="5632451"/>
            <a:ext cx="3211135" cy="923330"/>
          </a:xfrm>
          <a:prstGeom prst="rect">
            <a:avLst/>
          </a:prstGeom>
          <a:noFill/>
        </p:spPr>
        <p:txBody>
          <a:bodyPr wrap="none" rtlCol="0">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HEDIS MY 2023 Interim Data</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1/1/2023-09/30/23</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	</a:t>
            </a: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42.12%</a:t>
            </a:r>
          </a:p>
        </p:txBody>
      </p:sp>
      <p:graphicFrame>
        <p:nvGraphicFramePr>
          <p:cNvPr id="4" name="Chart 3">
            <a:extLst>
              <a:ext uri="{FF2B5EF4-FFF2-40B4-BE49-F238E27FC236}">
                <a16:creationId xmlns:a16="http://schemas.microsoft.com/office/drawing/2014/main" id="{969ADC9A-5AAD-7F2B-6999-317DF08CF71A}"/>
              </a:ext>
            </a:extLst>
          </p:cNvPr>
          <p:cNvGraphicFramePr>
            <a:graphicFrameLocks/>
          </p:cNvGraphicFramePr>
          <p:nvPr>
            <p:extLst>
              <p:ext uri="{D42A27DB-BD31-4B8C-83A1-F6EECF244321}">
                <p14:modId xmlns:p14="http://schemas.microsoft.com/office/powerpoint/2010/main" val="385794063"/>
              </p:ext>
            </p:extLst>
          </p:nvPr>
        </p:nvGraphicFramePr>
        <p:xfrm>
          <a:off x="762377" y="2302882"/>
          <a:ext cx="6140170" cy="36841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35B8322B-E6FC-F170-87A2-1592E3D0DCE1}"/>
              </a:ext>
            </a:extLst>
          </p:cNvPr>
          <p:cNvSpPr txBox="1"/>
          <p:nvPr/>
        </p:nvSpPr>
        <p:spPr>
          <a:xfrm>
            <a:off x="3431609" y="6186449"/>
            <a:ext cx="1414712" cy="369332"/>
          </a:xfrm>
          <a:prstGeom prst="rect">
            <a:avLst/>
          </a:prstGeom>
          <a:noFill/>
        </p:spPr>
        <p:txBody>
          <a:bodyPr wrap="square" rtlCol="0">
            <a:spAutoFit/>
          </a:bodyPr>
          <a:lstStyle/>
          <a:p>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P &lt; 0.0001</a:t>
            </a:r>
          </a:p>
        </p:txBody>
      </p:sp>
    </p:spTree>
    <p:extLst>
      <p:ext uri="{BB962C8B-B14F-4D97-AF65-F5344CB8AC3E}">
        <p14:creationId xmlns:p14="http://schemas.microsoft.com/office/powerpoint/2010/main" val="362398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Graphic spid="4" grpId="0">
        <p:bldAsOne/>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Box 6">
            <a:extLst>
              <a:ext uri="{FF2B5EF4-FFF2-40B4-BE49-F238E27FC236}">
                <a16:creationId xmlns:a16="http://schemas.microsoft.com/office/drawing/2014/main" id="{653E27AB-26AF-1BBD-6A8B-194D39082793}"/>
              </a:ext>
            </a:extLst>
          </p:cNvPr>
          <p:cNvSpPr txBox="1"/>
          <p:nvPr/>
        </p:nvSpPr>
        <p:spPr>
          <a:xfrm>
            <a:off x="1466981" y="545432"/>
            <a:ext cx="8623503" cy="1446550"/>
          </a:xfrm>
          <a:prstGeom prst="rect">
            <a:avLst/>
          </a:prstGeom>
          <a:noFill/>
        </p:spPr>
        <p:txBody>
          <a:bodyPr wrap="square" rtlCol="0">
            <a:spAutoFit/>
          </a:bodyPr>
          <a:lstStyle/>
          <a:p>
            <a:r>
              <a:rPr lang="en-US" sz="4400" kern="1200" dirty="0">
                <a:solidFill>
                  <a:schemeClr val="tx2"/>
                </a:solidFill>
                <a:latin typeface="+mj-lt"/>
                <a:ea typeface="+mj-ea"/>
                <a:cs typeface="+mj-cs"/>
              </a:rPr>
              <a:t>Adherent </a:t>
            </a:r>
            <a:r>
              <a:rPr lang="en-US" sz="4400" dirty="0">
                <a:solidFill>
                  <a:schemeClr val="tx2"/>
                </a:solidFill>
                <a:latin typeface="+mj-lt"/>
                <a:ea typeface="+mj-ea"/>
                <a:cs typeface="+mj-cs"/>
              </a:rPr>
              <a:t>I</a:t>
            </a:r>
            <a:r>
              <a:rPr lang="en-US" sz="4400" kern="1200" dirty="0">
                <a:solidFill>
                  <a:schemeClr val="tx2"/>
                </a:solidFill>
                <a:latin typeface="+mj-lt"/>
                <a:ea typeface="+mj-ea"/>
                <a:cs typeface="+mj-cs"/>
              </a:rPr>
              <a:t>mmunization </a:t>
            </a:r>
            <a:r>
              <a:rPr lang="en-US" sz="4400" dirty="0">
                <a:solidFill>
                  <a:schemeClr val="tx2"/>
                </a:solidFill>
                <a:latin typeface="+mj-lt"/>
                <a:ea typeface="+mj-ea"/>
                <a:cs typeface="+mj-cs"/>
              </a:rPr>
              <a:t>R</a:t>
            </a:r>
            <a:r>
              <a:rPr lang="en-US" sz="4400" kern="1200" dirty="0">
                <a:solidFill>
                  <a:schemeClr val="tx2"/>
                </a:solidFill>
                <a:latin typeface="+mj-lt"/>
                <a:ea typeface="+mj-ea"/>
                <a:cs typeface="+mj-cs"/>
              </a:rPr>
              <a:t>ates by </a:t>
            </a:r>
            <a:r>
              <a:rPr lang="en-US" sz="4400" dirty="0">
                <a:solidFill>
                  <a:schemeClr val="tx2"/>
                </a:solidFill>
                <a:latin typeface="+mj-lt"/>
                <a:ea typeface="+mj-ea"/>
                <a:cs typeface="+mj-cs"/>
              </a:rPr>
              <a:t>L</a:t>
            </a:r>
            <a:r>
              <a:rPr lang="en-US" sz="4400" kern="1200" dirty="0">
                <a:solidFill>
                  <a:schemeClr val="tx2"/>
                </a:solidFill>
                <a:latin typeface="+mj-lt"/>
                <a:ea typeface="+mj-ea"/>
                <a:cs typeface="+mj-cs"/>
              </a:rPr>
              <a:t>anguage</a:t>
            </a:r>
            <a:endParaRPr lang="en-US" sz="4400" dirty="0">
              <a:solidFill>
                <a:schemeClr val="tx2"/>
              </a:solidFill>
            </a:endParaRPr>
          </a:p>
        </p:txBody>
      </p:sp>
      <p:graphicFrame>
        <p:nvGraphicFramePr>
          <p:cNvPr id="11" name="Table 10">
            <a:extLst>
              <a:ext uri="{FF2B5EF4-FFF2-40B4-BE49-F238E27FC236}">
                <a16:creationId xmlns:a16="http://schemas.microsoft.com/office/drawing/2014/main" id="{0D259F3A-24BB-6C2D-6C19-B8CDD382BFD9}"/>
              </a:ext>
            </a:extLst>
          </p:cNvPr>
          <p:cNvGraphicFramePr>
            <a:graphicFrameLocks noGrp="1"/>
          </p:cNvGraphicFramePr>
          <p:nvPr>
            <p:extLst>
              <p:ext uri="{D42A27DB-BD31-4B8C-83A1-F6EECF244321}">
                <p14:modId xmlns:p14="http://schemas.microsoft.com/office/powerpoint/2010/main" val="349961209"/>
              </p:ext>
            </p:extLst>
          </p:nvPr>
        </p:nvGraphicFramePr>
        <p:xfrm>
          <a:off x="8409213" y="2204868"/>
          <a:ext cx="2785094" cy="1450918"/>
        </p:xfrm>
        <a:graphic>
          <a:graphicData uri="http://schemas.openxmlformats.org/drawingml/2006/table">
            <a:tbl>
              <a:tblPr firstRow="1" bandRow="1">
                <a:tableStyleId>{5C22544A-7EE6-4342-B048-85BDC9FD1C3A}</a:tableStyleId>
              </a:tblPr>
              <a:tblGrid>
                <a:gridCol w="1011477">
                  <a:extLst>
                    <a:ext uri="{9D8B030D-6E8A-4147-A177-3AD203B41FA5}">
                      <a16:colId xmlns:a16="http://schemas.microsoft.com/office/drawing/2014/main" val="3714742268"/>
                    </a:ext>
                  </a:extLst>
                </a:gridCol>
                <a:gridCol w="833952">
                  <a:extLst>
                    <a:ext uri="{9D8B030D-6E8A-4147-A177-3AD203B41FA5}">
                      <a16:colId xmlns:a16="http://schemas.microsoft.com/office/drawing/2014/main" val="910228238"/>
                    </a:ext>
                  </a:extLst>
                </a:gridCol>
                <a:gridCol w="939665">
                  <a:extLst>
                    <a:ext uri="{9D8B030D-6E8A-4147-A177-3AD203B41FA5}">
                      <a16:colId xmlns:a16="http://schemas.microsoft.com/office/drawing/2014/main" val="1619813145"/>
                    </a:ext>
                  </a:extLst>
                </a:gridCol>
              </a:tblGrid>
              <a:tr h="528306">
                <a:tc>
                  <a:txBody>
                    <a:bodyPr/>
                    <a:lstStyle/>
                    <a:p>
                      <a:pPr algn="ctr"/>
                      <a:r>
                        <a:rPr lang="en-US" sz="1500" dirty="0"/>
                        <a:t>Year</a:t>
                      </a:r>
                    </a:p>
                  </a:txBody>
                  <a:tcPr marL="75472" marR="75472" marT="37736" marB="377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English</a:t>
                      </a:r>
                    </a:p>
                    <a:p>
                      <a:pPr algn="ctr"/>
                      <a:endParaRPr lang="en-US" sz="1500" dirty="0"/>
                    </a:p>
                  </a:txBody>
                  <a:tcPr marL="75472" marR="75472" marT="37736" marB="377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Spanish</a:t>
                      </a:r>
                    </a:p>
                    <a:p>
                      <a:pPr algn="ctr"/>
                      <a:endParaRPr lang="en-US" sz="1500" dirty="0"/>
                    </a:p>
                  </a:txBody>
                  <a:tcPr marL="75472" marR="75472" marT="37736" marB="37736"/>
                </a:tc>
                <a:extLst>
                  <a:ext uri="{0D108BD9-81ED-4DB2-BD59-A6C34878D82A}">
                    <a16:rowId xmlns:a16="http://schemas.microsoft.com/office/drawing/2014/main" val="3069355465"/>
                  </a:ext>
                </a:extLst>
              </a:tr>
              <a:tr h="306082">
                <a:tc>
                  <a:txBody>
                    <a:bodyPr/>
                    <a:lstStyle/>
                    <a:p>
                      <a:pPr algn="ctr"/>
                      <a:r>
                        <a:rPr lang="en-US" sz="1500" dirty="0"/>
                        <a:t>2020</a:t>
                      </a:r>
                    </a:p>
                  </a:txBody>
                  <a:tcPr marL="75472" marR="75472" marT="37736" marB="37736"/>
                </a:tc>
                <a:tc>
                  <a:txBody>
                    <a:bodyPr/>
                    <a:lstStyle/>
                    <a:p>
                      <a:pPr algn="ctr"/>
                      <a:r>
                        <a:rPr lang="en-US" sz="1500" dirty="0"/>
                        <a:t>44.5%</a:t>
                      </a:r>
                    </a:p>
                  </a:txBody>
                  <a:tcPr marL="75472" marR="75472" marT="37736" marB="377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66.9%</a:t>
                      </a:r>
                    </a:p>
                  </a:txBody>
                  <a:tcPr marL="75472" marR="75472" marT="37736" marB="37736"/>
                </a:tc>
                <a:extLst>
                  <a:ext uri="{0D108BD9-81ED-4DB2-BD59-A6C34878D82A}">
                    <a16:rowId xmlns:a16="http://schemas.microsoft.com/office/drawing/2014/main" val="550770360"/>
                  </a:ext>
                </a:extLst>
              </a:tr>
              <a:tr h="306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2021</a:t>
                      </a:r>
                    </a:p>
                  </a:txBody>
                  <a:tcPr marL="75472" marR="75472" marT="37736" marB="37736"/>
                </a:tc>
                <a:tc>
                  <a:txBody>
                    <a:bodyPr/>
                    <a:lstStyle/>
                    <a:p>
                      <a:pPr algn="ctr"/>
                      <a:r>
                        <a:rPr lang="en-US" sz="1500" dirty="0"/>
                        <a:t>38.5%</a:t>
                      </a:r>
                    </a:p>
                  </a:txBody>
                  <a:tcPr marL="75472" marR="75472" marT="37736" marB="37736"/>
                </a:tc>
                <a:tc>
                  <a:txBody>
                    <a:bodyPr/>
                    <a:lstStyle/>
                    <a:p>
                      <a:pPr algn="ctr"/>
                      <a:r>
                        <a:rPr lang="en-US" sz="1500" dirty="0">
                          <a:solidFill>
                            <a:schemeClr val="tx1"/>
                          </a:solidFill>
                        </a:rPr>
                        <a:t>68.9%</a:t>
                      </a:r>
                    </a:p>
                  </a:txBody>
                  <a:tcPr marL="75472" marR="75472" marT="37736" marB="37736"/>
                </a:tc>
                <a:extLst>
                  <a:ext uri="{0D108BD9-81ED-4DB2-BD59-A6C34878D82A}">
                    <a16:rowId xmlns:a16="http://schemas.microsoft.com/office/drawing/2014/main" val="1393789842"/>
                  </a:ext>
                </a:extLst>
              </a:tr>
              <a:tr h="306082">
                <a:tc>
                  <a:txBody>
                    <a:bodyPr/>
                    <a:lstStyle/>
                    <a:p>
                      <a:pPr algn="ctr"/>
                      <a:r>
                        <a:rPr lang="en-US" sz="1500" dirty="0"/>
                        <a:t>2022</a:t>
                      </a:r>
                    </a:p>
                  </a:txBody>
                  <a:tcPr marL="75472" marR="75472" marT="37736" marB="37736"/>
                </a:tc>
                <a:tc>
                  <a:txBody>
                    <a:bodyPr/>
                    <a:lstStyle/>
                    <a:p>
                      <a:pPr algn="ctr"/>
                      <a:r>
                        <a:rPr lang="en-US" sz="1500" dirty="0"/>
                        <a:t>36.5%</a:t>
                      </a:r>
                    </a:p>
                  </a:txBody>
                  <a:tcPr marL="75472" marR="75472" marT="37736" marB="37736"/>
                </a:tc>
                <a:tc>
                  <a:txBody>
                    <a:bodyPr/>
                    <a:lstStyle/>
                    <a:p>
                      <a:pPr algn="ctr"/>
                      <a:r>
                        <a:rPr lang="en-US" sz="1500" dirty="0">
                          <a:solidFill>
                            <a:schemeClr val="tx1"/>
                          </a:solidFill>
                        </a:rPr>
                        <a:t>61.9%</a:t>
                      </a:r>
                    </a:p>
                  </a:txBody>
                  <a:tcPr marL="75472" marR="75472" marT="37736" marB="37736"/>
                </a:tc>
                <a:extLst>
                  <a:ext uri="{0D108BD9-81ED-4DB2-BD59-A6C34878D82A}">
                    <a16:rowId xmlns:a16="http://schemas.microsoft.com/office/drawing/2014/main" val="852254327"/>
                  </a:ext>
                </a:extLst>
              </a:tr>
            </a:tbl>
          </a:graphicData>
        </a:graphic>
      </p:graphicFrame>
      <p:sp>
        <p:nvSpPr>
          <p:cNvPr id="2" name="Rectangle 1">
            <a:extLst>
              <a:ext uri="{FF2B5EF4-FFF2-40B4-BE49-F238E27FC236}">
                <a16:creationId xmlns:a16="http://schemas.microsoft.com/office/drawing/2014/main" id="{1363FCC1-84F6-E4A4-1EDC-73B64AB6D145}"/>
              </a:ext>
            </a:extLst>
          </p:cNvPr>
          <p:cNvSpPr/>
          <p:nvPr/>
        </p:nvSpPr>
        <p:spPr>
          <a:xfrm>
            <a:off x="10347774" y="2718778"/>
            <a:ext cx="733311" cy="937008"/>
          </a:xfrm>
          <a:prstGeom prst="rect">
            <a:avLst/>
          </a:prstGeom>
          <a:noFill/>
          <a:ln>
            <a:solidFill>
              <a:srgbClr val="00B0F0"/>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aphicFrame>
        <p:nvGraphicFramePr>
          <p:cNvPr id="6" name="Chart 5">
            <a:extLst>
              <a:ext uri="{FF2B5EF4-FFF2-40B4-BE49-F238E27FC236}">
                <a16:creationId xmlns:a16="http://schemas.microsoft.com/office/drawing/2014/main" id="{560043D2-94A3-D2C9-2C79-32CF1F363A9E}"/>
              </a:ext>
            </a:extLst>
          </p:cNvPr>
          <p:cNvGraphicFramePr>
            <a:graphicFrameLocks/>
          </p:cNvGraphicFramePr>
          <p:nvPr>
            <p:extLst>
              <p:ext uri="{D42A27DB-BD31-4B8C-83A1-F6EECF244321}">
                <p14:modId xmlns:p14="http://schemas.microsoft.com/office/powerpoint/2010/main" val="1127997606"/>
              </p:ext>
            </p:extLst>
          </p:nvPr>
        </p:nvGraphicFramePr>
        <p:xfrm>
          <a:off x="1363420" y="2204868"/>
          <a:ext cx="6215568" cy="37293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384E4D2-21A8-E574-A4D7-8561F98BF762}"/>
              </a:ext>
            </a:extLst>
          </p:cNvPr>
          <p:cNvSpPr txBox="1"/>
          <p:nvPr/>
        </p:nvSpPr>
        <p:spPr>
          <a:xfrm>
            <a:off x="3710508" y="6147095"/>
            <a:ext cx="1521392" cy="369332"/>
          </a:xfrm>
          <a:prstGeom prst="rect">
            <a:avLst/>
          </a:prstGeom>
          <a:noFill/>
        </p:spPr>
        <p:txBody>
          <a:bodyPr wrap="square" rtlCol="0">
            <a:spAutoFit/>
          </a:bodyPr>
          <a:lstStyle/>
          <a:p>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P &lt; 0.0001</a:t>
            </a:r>
          </a:p>
        </p:txBody>
      </p:sp>
    </p:spTree>
    <p:extLst>
      <p:ext uri="{BB962C8B-B14F-4D97-AF65-F5344CB8AC3E}">
        <p14:creationId xmlns:p14="http://schemas.microsoft.com/office/powerpoint/2010/main" val="25512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5" name="Table 4">
            <a:extLst>
              <a:ext uri="{FF2B5EF4-FFF2-40B4-BE49-F238E27FC236}">
                <a16:creationId xmlns:a16="http://schemas.microsoft.com/office/drawing/2014/main" id="{9FF68CE8-0ACF-0172-22BF-AD8365049B12}"/>
              </a:ext>
            </a:extLst>
          </p:cNvPr>
          <p:cNvGraphicFramePr>
            <a:graphicFrameLocks noGrp="1"/>
          </p:cNvGraphicFramePr>
          <p:nvPr>
            <p:extLst>
              <p:ext uri="{D42A27DB-BD31-4B8C-83A1-F6EECF244321}">
                <p14:modId xmlns:p14="http://schemas.microsoft.com/office/powerpoint/2010/main" val="1951457337"/>
              </p:ext>
            </p:extLst>
          </p:nvPr>
        </p:nvGraphicFramePr>
        <p:xfrm>
          <a:off x="7885923" y="2297385"/>
          <a:ext cx="3307353" cy="2916795"/>
        </p:xfrm>
        <a:graphic>
          <a:graphicData uri="http://schemas.openxmlformats.org/drawingml/2006/table">
            <a:tbl>
              <a:tblPr firstRow="1" bandRow="1">
                <a:tableStyleId>{5C22544A-7EE6-4342-B048-85BDC9FD1C3A}</a:tableStyleId>
              </a:tblPr>
              <a:tblGrid>
                <a:gridCol w="898127">
                  <a:extLst>
                    <a:ext uri="{9D8B030D-6E8A-4147-A177-3AD203B41FA5}">
                      <a16:colId xmlns:a16="http://schemas.microsoft.com/office/drawing/2014/main" val="3714742268"/>
                    </a:ext>
                  </a:extLst>
                </a:gridCol>
                <a:gridCol w="740500">
                  <a:extLst>
                    <a:ext uri="{9D8B030D-6E8A-4147-A177-3AD203B41FA5}">
                      <a16:colId xmlns:a16="http://schemas.microsoft.com/office/drawing/2014/main" val="910228238"/>
                    </a:ext>
                  </a:extLst>
                </a:gridCol>
                <a:gridCol w="834363">
                  <a:extLst>
                    <a:ext uri="{9D8B030D-6E8A-4147-A177-3AD203B41FA5}">
                      <a16:colId xmlns:a16="http://schemas.microsoft.com/office/drawing/2014/main" val="1619813145"/>
                    </a:ext>
                  </a:extLst>
                </a:gridCol>
                <a:gridCol w="834363">
                  <a:extLst>
                    <a:ext uri="{9D8B030D-6E8A-4147-A177-3AD203B41FA5}">
                      <a16:colId xmlns:a16="http://schemas.microsoft.com/office/drawing/2014/main" val="2480233333"/>
                    </a:ext>
                  </a:extLst>
                </a:gridCol>
              </a:tblGrid>
              <a:tr h="798366">
                <a:tc>
                  <a:txBody>
                    <a:bodyPr/>
                    <a:lstStyle/>
                    <a:p>
                      <a:pPr algn="ctr"/>
                      <a:r>
                        <a:rPr lang="en-US" sz="1200" dirty="0"/>
                        <a:t>Year</a:t>
                      </a:r>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White</a:t>
                      </a:r>
                    </a:p>
                    <a:p>
                      <a:pPr algn="ctr"/>
                      <a:endParaRPr lang="en-US" sz="1200" dirty="0"/>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Black</a:t>
                      </a:r>
                    </a:p>
                    <a:p>
                      <a:pPr algn="ctr"/>
                      <a:endParaRPr lang="en-US" sz="1200" dirty="0"/>
                    </a:p>
                  </a:txBody>
                  <a:tcPr marL="61252" marR="61252" marT="30626" marB="30626"/>
                </a:tc>
                <a:tc>
                  <a:txBody>
                    <a:bodyPr/>
                    <a:lstStyle/>
                    <a:p>
                      <a:pPr algn="ctr"/>
                      <a:r>
                        <a:rPr lang="en-US" sz="1200" dirty="0"/>
                        <a:t>Unknown</a:t>
                      </a:r>
                    </a:p>
                  </a:txBody>
                  <a:tcPr marL="61252" marR="61252" marT="30626" marB="30626"/>
                </a:tc>
                <a:extLst>
                  <a:ext uri="{0D108BD9-81ED-4DB2-BD59-A6C34878D82A}">
                    <a16:rowId xmlns:a16="http://schemas.microsoft.com/office/drawing/2014/main" val="3069355465"/>
                  </a:ext>
                </a:extLst>
              </a:tr>
              <a:tr h="462701">
                <a:tc>
                  <a:txBody>
                    <a:bodyPr/>
                    <a:lstStyle/>
                    <a:p>
                      <a:pPr algn="ctr"/>
                      <a:r>
                        <a:rPr lang="en-US" sz="1200" dirty="0"/>
                        <a:t>2020</a:t>
                      </a:r>
                    </a:p>
                  </a:txBody>
                  <a:tcPr marL="61252" marR="61252" marT="30626" marB="30626"/>
                </a:tc>
                <a:tc>
                  <a:txBody>
                    <a:bodyPr/>
                    <a:lstStyle/>
                    <a:p>
                      <a:pPr algn="ctr"/>
                      <a:r>
                        <a:rPr lang="en-US" sz="1200" dirty="0"/>
                        <a:t>42.9%</a:t>
                      </a:r>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45.9%</a:t>
                      </a:r>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47.5%</a:t>
                      </a:r>
                    </a:p>
                  </a:txBody>
                  <a:tcPr marL="61252" marR="61252" marT="30626" marB="30626"/>
                </a:tc>
                <a:extLst>
                  <a:ext uri="{0D108BD9-81ED-4DB2-BD59-A6C34878D82A}">
                    <a16:rowId xmlns:a16="http://schemas.microsoft.com/office/drawing/2014/main" val="550770360"/>
                  </a:ext>
                </a:extLst>
              </a:tr>
              <a:tr h="425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2021</a:t>
                      </a:r>
                    </a:p>
                  </a:txBody>
                  <a:tcPr marL="61252" marR="61252" marT="30626" marB="30626"/>
                </a:tc>
                <a:tc>
                  <a:txBody>
                    <a:bodyPr/>
                    <a:lstStyle/>
                    <a:p>
                      <a:pPr algn="ctr"/>
                      <a:r>
                        <a:rPr lang="en-US" sz="1200" dirty="0"/>
                        <a:t>37.8%</a:t>
                      </a:r>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39.2%</a:t>
                      </a:r>
                    </a:p>
                  </a:txBody>
                  <a:tcPr marL="61252" marR="61252" marT="30626" marB="306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55.1%</a:t>
                      </a:r>
                    </a:p>
                  </a:txBody>
                  <a:tcPr marL="61252" marR="61252" marT="30626" marB="30626"/>
                </a:tc>
                <a:extLst>
                  <a:ext uri="{0D108BD9-81ED-4DB2-BD59-A6C34878D82A}">
                    <a16:rowId xmlns:a16="http://schemas.microsoft.com/office/drawing/2014/main" val="1393789842"/>
                  </a:ext>
                </a:extLst>
              </a:tr>
              <a:tr h="425329">
                <a:tc>
                  <a:txBody>
                    <a:bodyPr/>
                    <a:lstStyle/>
                    <a:p>
                      <a:pPr algn="ctr"/>
                      <a:r>
                        <a:rPr lang="en-US" sz="1200" dirty="0"/>
                        <a:t>2022</a:t>
                      </a:r>
                    </a:p>
                  </a:txBody>
                  <a:tcPr marL="61252" marR="61252" marT="30626" marB="30626"/>
                </a:tc>
                <a:tc>
                  <a:txBody>
                    <a:bodyPr/>
                    <a:lstStyle/>
                    <a:p>
                      <a:pPr algn="ctr"/>
                      <a:r>
                        <a:rPr lang="en-US" sz="1200" dirty="0"/>
                        <a:t>33.9%</a:t>
                      </a:r>
                    </a:p>
                  </a:txBody>
                  <a:tcPr marL="61252" marR="61252" marT="30626" marB="30626"/>
                </a:tc>
                <a:tc>
                  <a:txBody>
                    <a:bodyPr/>
                    <a:lstStyle/>
                    <a:p>
                      <a:pPr algn="ctr"/>
                      <a:r>
                        <a:rPr lang="en-US" sz="1200" dirty="0"/>
                        <a:t>28.1%</a:t>
                      </a:r>
                    </a:p>
                  </a:txBody>
                  <a:tcPr marL="61252" marR="61252" marT="30626" marB="30626"/>
                </a:tc>
                <a:tc>
                  <a:txBody>
                    <a:bodyPr/>
                    <a:lstStyle/>
                    <a:p>
                      <a:pPr algn="ctr"/>
                      <a:r>
                        <a:rPr lang="en-US" sz="1200" dirty="0"/>
                        <a:t>50.4%</a:t>
                      </a:r>
                    </a:p>
                  </a:txBody>
                  <a:tcPr marL="61252" marR="61252" marT="30626" marB="30626"/>
                </a:tc>
                <a:extLst>
                  <a:ext uri="{0D108BD9-81ED-4DB2-BD59-A6C34878D82A}">
                    <a16:rowId xmlns:a16="http://schemas.microsoft.com/office/drawing/2014/main" val="852254327"/>
                  </a:ext>
                </a:extLst>
              </a:tr>
              <a:tr h="805070">
                <a:tc>
                  <a:txBody>
                    <a:bodyPr/>
                    <a:lstStyle/>
                    <a:p>
                      <a:pPr algn="ctr"/>
                      <a:r>
                        <a:rPr lang="en-US" sz="1200" dirty="0"/>
                        <a:t>Total patient number (2020)</a:t>
                      </a:r>
                    </a:p>
                  </a:txBody>
                  <a:tcPr marL="61252" marR="61252" marT="30626" marB="30626"/>
                </a:tc>
                <a:tc>
                  <a:txBody>
                    <a:bodyPr/>
                    <a:lstStyle/>
                    <a:p>
                      <a:pPr algn="ctr"/>
                      <a:r>
                        <a:rPr lang="en-US" sz="1200" dirty="0"/>
                        <a:t>574</a:t>
                      </a:r>
                    </a:p>
                  </a:txBody>
                  <a:tcPr marL="61252" marR="61252" marT="30626" marB="30626"/>
                </a:tc>
                <a:tc>
                  <a:txBody>
                    <a:bodyPr/>
                    <a:lstStyle/>
                    <a:p>
                      <a:pPr algn="ctr"/>
                      <a:r>
                        <a:rPr lang="en-US" sz="1200" dirty="0"/>
                        <a:t>1195</a:t>
                      </a:r>
                    </a:p>
                  </a:txBody>
                  <a:tcPr marL="61252" marR="61252" marT="30626" marB="30626"/>
                </a:tc>
                <a:tc>
                  <a:txBody>
                    <a:bodyPr/>
                    <a:lstStyle/>
                    <a:p>
                      <a:pPr algn="ctr"/>
                      <a:r>
                        <a:rPr lang="en-US" sz="1200" dirty="0"/>
                        <a:t>179</a:t>
                      </a:r>
                    </a:p>
                  </a:txBody>
                  <a:tcPr marL="61252" marR="61252" marT="30626" marB="30626"/>
                </a:tc>
                <a:extLst>
                  <a:ext uri="{0D108BD9-81ED-4DB2-BD59-A6C34878D82A}">
                    <a16:rowId xmlns:a16="http://schemas.microsoft.com/office/drawing/2014/main" val="3545653678"/>
                  </a:ext>
                </a:extLst>
              </a:tr>
            </a:tbl>
          </a:graphicData>
        </a:graphic>
      </p:graphicFrame>
      <p:sp>
        <p:nvSpPr>
          <p:cNvPr id="7" name="TextBox 6">
            <a:extLst>
              <a:ext uri="{FF2B5EF4-FFF2-40B4-BE49-F238E27FC236}">
                <a16:creationId xmlns:a16="http://schemas.microsoft.com/office/drawing/2014/main" id="{653E27AB-26AF-1BBD-6A8B-194D39082793}"/>
              </a:ext>
            </a:extLst>
          </p:cNvPr>
          <p:cNvSpPr txBox="1"/>
          <p:nvPr/>
        </p:nvSpPr>
        <p:spPr>
          <a:xfrm>
            <a:off x="1466981" y="545432"/>
            <a:ext cx="8623503" cy="1446550"/>
          </a:xfrm>
          <a:prstGeom prst="rect">
            <a:avLst/>
          </a:prstGeom>
          <a:noFill/>
        </p:spPr>
        <p:txBody>
          <a:bodyPr wrap="square" rtlCol="0">
            <a:spAutoFit/>
          </a:bodyPr>
          <a:lstStyle/>
          <a:p>
            <a:r>
              <a:rPr lang="en-US" sz="4400" kern="1200" dirty="0">
                <a:solidFill>
                  <a:schemeClr val="tx2"/>
                </a:solidFill>
                <a:latin typeface="+mj-lt"/>
                <a:ea typeface="+mj-ea"/>
                <a:cs typeface="+mj-cs"/>
              </a:rPr>
              <a:t>Adherent Immunization Rates by Race </a:t>
            </a:r>
            <a:endParaRPr lang="en-US" sz="4400" dirty="0">
              <a:solidFill>
                <a:schemeClr val="tx2"/>
              </a:solidFill>
            </a:endParaRPr>
          </a:p>
        </p:txBody>
      </p:sp>
      <p:sp>
        <p:nvSpPr>
          <p:cNvPr id="6" name="TextBox 5">
            <a:extLst>
              <a:ext uri="{FF2B5EF4-FFF2-40B4-BE49-F238E27FC236}">
                <a16:creationId xmlns:a16="http://schemas.microsoft.com/office/drawing/2014/main" id="{EB5A3968-C5BF-3586-3835-F90BF8C0E6FF}"/>
              </a:ext>
            </a:extLst>
          </p:cNvPr>
          <p:cNvSpPr txBox="1"/>
          <p:nvPr/>
        </p:nvSpPr>
        <p:spPr>
          <a:xfrm>
            <a:off x="7724179" y="5516067"/>
            <a:ext cx="3839513" cy="584775"/>
          </a:xfrm>
          <a:prstGeom prst="rect">
            <a:avLst/>
          </a:prstGeom>
          <a:noFill/>
        </p:spPr>
        <p:txBody>
          <a:bodyPr wrap="none" rtlCol="0">
            <a:spAutoFit/>
          </a:bodyPr>
          <a:lstStyle/>
          <a:p>
            <a:r>
              <a:rPr lang="en-US" sz="1600" dirty="0">
                <a:solidFill>
                  <a:schemeClr val="tx2"/>
                </a:solidFill>
                <a:highlight>
                  <a:srgbClr val="FFFF00"/>
                </a:highlight>
                <a:latin typeface="Lato" panose="020F0502020204030203" pitchFamily="34" charset="0"/>
                <a:ea typeface="Lato" panose="020F0502020204030203" pitchFamily="34" charset="0"/>
                <a:cs typeface="Lato" panose="020F0502020204030203" pitchFamily="34" charset="0"/>
              </a:rPr>
              <a:t>LA Population 2022 estimate: 4,590,241</a:t>
            </a:r>
          </a:p>
          <a:p>
            <a:r>
              <a:rPr lang="en-US" sz="1600" dirty="0">
                <a:solidFill>
                  <a:schemeClr val="tx2"/>
                </a:solidFill>
                <a:highlight>
                  <a:srgbClr val="FFFF00"/>
                </a:highlight>
                <a:latin typeface="Lato" panose="020F0502020204030203" pitchFamily="34" charset="0"/>
                <a:ea typeface="Lato" panose="020F0502020204030203" pitchFamily="34" charset="0"/>
                <a:cs typeface="Lato" panose="020F0502020204030203" pitchFamily="34" charset="0"/>
              </a:rPr>
              <a:t>White: 62.5%, Black: 32.8%</a:t>
            </a:r>
          </a:p>
        </p:txBody>
      </p:sp>
      <p:graphicFrame>
        <p:nvGraphicFramePr>
          <p:cNvPr id="4" name="Chart 3">
            <a:extLst>
              <a:ext uri="{FF2B5EF4-FFF2-40B4-BE49-F238E27FC236}">
                <a16:creationId xmlns:a16="http://schemas.microsoft.com/office/drawing/2014/main" id="{A70EE799-88CA-0A16-F15B-69B64D90063D}"/>
              </a:ext>
            </a:extLst>
          </p:cNvPr>
          <p:cNvGraphicFramePr>
            <a:graphicFrameLocks/>
          </p:cNvGraphicFramePr>
          <p:nvPr>
            <p:extLst>
              <p:ext uri="{D42A27DB-BD31-4B8C-83A1-F6EECF244321}">
                <p14:modId xmlns:p14="http://schemas.microsoft.com/office/powerpoint/2010/main" val="1243573886"/>
              </p:ext>
            </p:extLst>
          </p:nvPr>
        </p:nvGraphicFramePr>
        <p:xfrm>
          <a:off x="723332" y="2297385"/>
          <a:ext cx="6593540" cy="39561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FC1E3BA-859D-D5AD-E982-76E5F09C5FDB}"/>
              </a:ext>
            </a:extLst>
          </p:cNvPr>
          <p:cNvSpPr txBox="1"/>
          <p:nvPr/>
        </p:nvSpPr>
        <p:spPr>
          <a:xfrm>
            <a:off x="3649548" y="6374246"/>
            <a:ext cx="1521392" cy="369332"/>
          </a:xfrm>
          <a:prstGeom prst="rect">
            <a:avLst/>
          </a:prstGeom>
          <a:noFill/>
        </p:spPr>
        <p:txBody>
          <a:bodyPr wrap="square" rtlCol="0">
            <a:spAutoFit/>
          </a:bodyPr>
          <a:lstStyle/>
          <a:p>
            <a:r>
              <a:rPr lang="en-US" b="1" dirty="0">
                <a:solidFill>
                  <a:schemeClr val="accent1"/>
                </a:solidFill>
                <a:latin typeface="Lato" panose="020F0502020204030203" pitchFamily="34" charset="0"/>
                <a:ea typeface="Lato" panose="020F0502020204030203" pitchFamily="34" charset="0"/>
                <a:cs typeface="Lato" panose="020F0502020204030203" pitchFamily="34" charset="0"/>
              </a:rPr>
              <a:t>P &lt; 0.0001</a:t>
            </a:r>
          </a:p>
        </p:txBody>
      </p:sp>
    </p:spTree>
    <p:extLst>
      <p:ext uri="{BB962C8B-B14F-4D97-AF65-F5344CB8AC3E}">
        <p14:creationId xmlns:p14="http://schemas.microsoft.com/office/powerpoint/2010/main" val="42365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 grpId="0">
        <p:bldAsOne/>
      </p:bldGraphic>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789</TotalTime>
  <Words>1598</Words>
  <Application>Microsoft Office PowerPoint</Application>
  <PresentationFormat>Widescreen</PresentationFormat>
  <Paragraphs>231</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Google Sans</vt:lpstr>
      <vt:lpstr>Lato</vt:lpstr>
      <vt:lpstr>Open Sans</vt:lpstr>
      <vt:lpstr>Söhne</vt:lpstr>
      <vt:lpstr>Office Theme</vt:lpstr>
      <vt:lpstr>Strategic Analysis of Combo 2 Adolescent Immunization Rates: A Comparative Study of Early- and Post-COVID Eras in Louisiana</vt:lpstr>
      <vt:lpstr>Disclosure</vt:lpstr>
      <vt:lpstr>- Vaccines are a safe and effective way to protect adolescents against potential deadly diseases.  - Serious diseases that can cause breathing difficulties, heart problems, nerve damage, pneumonia, seizures, cancer—and even death.             </vt:lpstr>
      <vt:lpstr>Preventive medicine</vt:lpstr>
      <vt:lpstr>        </vt:lpstr>
      <vt:lpstr>CDC Immunization Schedule</vt:lpstr>
      <vt:lpstr>PowerPoint Presentation</vt:lpstr>
      <vt:lpstr>PowerPoint Presentation</vt:lpstr>
      <vt:lpstr>PowerPoint Presentation</vt:lpstr>
      <vt:lpstr>PowerPoint Presentation</vt:lpstr>
      <vt:lpstr>PowerPoint Presentation</vt:lpstr>
      <vt:lpstr>Summary    </vt:lpstr>
      <vt:lpstr>Barriers  - Knowledge and Misunderstanding - Motivation and Engagement - Healthcare Utilization Patterns - Education and Documentation - Provider Awareness and Appointment Availability - Administrative Challenges - Logistical Barriers </vt:lpstr>
      <vt:lpstr>Whole School, Whole Community, Whole Child (WSCC)</vt:lpstr>
      <vt:lpstr>Recommendations</vt:lpstr>
      <vt:lpstr>THANK YOU!</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Immunizations</dc:title>
  <dc:creator>David Nguyen</dc:creator>
  <cp:lastModifiedBy>David Nguyen</cp:lastModifiedBy>
  <cp:revision>101</cp:revision>
  <dcterms:created xsi:type="dcterms:W3CDTF">2023-11-23T01:39:40Z</dcterms:created>
  <dcterms:modified xsi:type="dcterms:W3CDTF">2023-12-13T18:25:42Z</dcterms:modified>
</cp:coreProperties>
</file>