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08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3e01607d4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3e01607d4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3cc47a5b3f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3cc47a5b3f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3da91a7b85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3da91a7b85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3cc47a5b3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3cc47a5b3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3cc47a5b3f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3cc47a5b3f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3da91a7b85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3da91a7b85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3da91a7b85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3da91a7b85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3da91a7b85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3da91a7b85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3da91a7b85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3da91a7b85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3da91a7b85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3da91a7b85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3da91a7b85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3da91a7b85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Accessible Nutrition Improve Health Outcomes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12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Presented by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Xena Zheng, MD Candidate LSUHSC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5/3/2023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title"/>
          </p:nvPr>
        </p:nvSpPr>
        <p:spPr>
          <a:xfrm>
            <a:off x="311700" y="245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Estimated economic impact for ACLA is significant.</a:t>
            </a:r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11700" y="443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Caveat is lack of ACLA specific utilization data. </a:t>
            </a:r>
            <a:endParaRPr/>
          </a:p>
        </p:txBody>
      </p:sp>
      <p:cxnSp>
        <p:nvCxnSpPr>
          <p:cNvPr id="142" name="Google Shape;142;p22"/>
          <p:cNvCxnSpPr/>
          <p:nvPr/>
        </p:nvCxnSpPr>
        <p:spPr>
          <a:xfrm>
            <a:off x="310375" y="928350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3" name="Google Shape;143;p22"/>
          <p:cNvCxnSpPr/>
          <p:nvPr/>
        </p:nvCxnSpPr>
        <p:spPr>
          <a:xfrm>
            <a:off x="309750" y="4430125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4" name="Google Shape;144;p22"/>
          <p:cNvSpPr txBox="1">
            <a:spLocks noGrp="1"/>
          </p:cNvSpPr>
          <p:nvPr>
            <p:ph type="body" idx="1"/>
          </p:nvPr>
        </p:nvSpPr>
        <p:spPr>
          <a:xfrm>
            <a:off x="1635775" y="1117100"/>
            <a:ext cx="5873700" cy="30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1410 Mom’s Meals Recipients (over 5 years)</a:t>
            </a:r>
            <a:endParaRPr/>
          </a:p>
          <a:p>
            <a:pPr marL="45720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X</a:t>
            </a:r>
            <a:endParaRPr/>
          </a:p>
          <a:p>
            <a:pPr marL="45720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1BB968"/>
                </a:solidFill>
              </a:rPr>
              <a:t>~$7000 Net Savings Per Patient</a:t>
            </a:r>
            <a:endParaRPr b="1">
              <a:solidFill>
                <a:srgbClr val="1BB968"/>
              </a:solidFill>
            </a:endParaRPr>
          </a:p>
          <a:p>
            <a:pPr marL="45720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=</a:t>
            </a:r>
            <a:endParaRPr/>
          </a:p>
          <a:p>
            <a:pPr marL="45720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1BB968"/>
                </a:solidFill>
              </a:rPr>
              <a:t>~$10 Million Total Saved</a:t>
            </a:r>
            <a:endParaRPr b="1">
              <a:solidFill>
                <a:srgbClr val="1BB968"/>
              </a:solidFill>
            </a:endParaRPr>
          </a:p>
          <a:p>
            <a:pPr marL="45720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"/>
          <p:cNvSpPr txBox="1">
            <a:spLocks noGrp="1"/>
          </p:cNvSpPr>
          <p:nvPr>
            <p:ph type="title"/>
          </p:nvPr>
        </p:nvSpPr>
        <p:spPr>
          <a:xfrm>
            <a:off x="311700" y="245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Recommendations for further analysis. </a:t>
            </a:r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body" idx="1"/>
          </p:nvPr>
        </p:nvSpPr>
        <p:spPr>
          <a:xfrm>
            <a:off x="311700" y="1117100"/>
            <a:ext cx="5873700" cy="30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Assess Mom’s Meals impact on health outcomes (e.g., ED visits and inpatient hospitalizations)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Compare time frames Pre- and Post- participation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Compare participants vs. matched cohort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Determine impact of participation length and diet type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Analyze impact on total health care costs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Calculate cost of optimal program participation time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Quantify direct health-related cost savings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Explore indirect economic benefits </a:t>
            </a:r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title"/>
          </p:nvPr>
        </p:nvSpPr>
        <p:spPr>
          <a:xfrm>
            <a:off x="311700" y="443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52" name="Google Shape;152;p23"/>
          <p:cNvCxnSpPr/>
          <p:nvPr/>
        </p:nvCxnSpPr>
        <p:spPr>
          <a:xfrm>
            <a:off x="310375" y="928350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" name="Google Shape;153;p23"/>
          <p:cNvCxnSpPr/>
          <p:nvPr/>
        </p:nvCxnSpPr>
        <p:spPr>
          <a:xfrm>
            <a:off x="309750" y="4430125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 txBox="1">
            <a:spLocks noGrp="1"/>
          </p:cNvSpPr>
          <p:nvPr>
            <p:ph type="title"/>
          </p:nvPr>
        </p:nvSpPr>
        <p:spPr>
          <a:xfrm>
            <a:off x="311700" y="245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Acknowledgments</a:t>
            </a:r>
            <a:endParaRPr/>
          </a:p>
        </p:txBody>
      </p:sp>
      <p:sp>
        <p:nvSpPr>
          <p:cNvPr id="159" name="Google Shape;159;p24"/>
          <p:cNvSpPr txBox="1">
            <a:spLocks noGrp="1"/>
          </p:cNvSpPr>
          <p:nvPr>
            <p:ph type="body" idx="1"/>
          </p:nvPr>
        </p:nvSpPr>
        <p:spPr>
          <a:xfrm>
            <a:off x="311700" y="1117100"/>
            <a:ext cx="5873700" cy="30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Renee Wells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Dr. Gregory Randolph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Shea Good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Analytics team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Rhonda Baird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Dr. Rodney Wise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ACLA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Dr. Peggy Honore and Dana Smith 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Dr. Patrick Bernet   </a:t>
            </a:r>
            <a:endParaRPr/>
          </a:p>
        </p:txBody>
      </p:sp>
      <p:sp>
        <p:nvSpPr>
          <p:cNvPr id="160" name="Google Shape;160;p24"/>
          <p:cNvSpPr txBox="1">
            <a:spLocks noGrp="1"/>
          </p:cNvSpPr>
          <p:nvPr>
            <p:ph type="title"/>
          </p:nvPr>
        </p:nvSpPr>
        <p:spPr>
          <a:xfrm>
            <a:off x="311700" y="443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 so much! </a:t>
            </a:r>
            <a:endParaRPr/>
          </a:p>
        </p:txBody>
      </p:sp>
      <p:cxnSp>
        <p:nvCxnSpPr>
          <p:cNvPr id="161" name="Google Shape;161;p24"/>
          <p:cNvCxnSpPr/>
          <p:nvPr/>
        </p:nvCxnSpPr>
        <p:spPr>
          <a:xfrm>
            <a:off x="310375" y="928350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2" name="Google Shape;162;p24"/>
          <p:cNvCxnSpPr/>
          <p:nvPr/>
        </p:nvCxnSpPr>
        <p:spPr>
          <a:xfrm>
            <a:off x="309750" y="4430125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63" name="Google Shape;16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19425" y="1717875"/>
            <a:ext cx="2238375" cy="809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92663" y="2621950"/>
            <a:ext cx="1891893" cy="99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245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Appropriate nutrition remains an unmet need.  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17100"/>
            <a:ext cx="5873700" cy="30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Individuals living with severe, chronic illnesses can have unique nutritional and dietary needs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Proper dietary regimen improve outcomes in chronic conditions such as diabetes mellitus, cardiovascular disease, and renal failure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Patients often struggle to meet dietary needs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Exacerbated by: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Disabilities in feeding related ADL and IADL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Older age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Food insecurity </a:t>
            </a:r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443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Luckily, this is a modifiable health issue.  </a:t>
            </a:r>
            <a:endParaRPr/>
          </a:p>
        </p:txBody>
      </p:sp>
      <p:cxnSp>
        <p:nvCxnSpPr>
          <p:cNvPr id="63" name="Google Shape;63;p14"/>
          <p:cNvCxnSpPr/>
          <p:nvPr/>
        </p:nvCxnSpPr>
        <p:spPr>
          <a:xfrm>
            <a:off x="310375" y="928350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4" name="Google Shape;64;p14"/>
          <p:cNvCxnSpPr/>
          <p:nvPr/>
        </p:nvCxnSpPr>
        <p:spPr>
          <a:xfrm>
            <a:off x="309750" y="4430125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12125" y="1600200"/>
            <a:ext cx="1838325" cy="19431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-43600" y="4881950"/>
            <a:ext cx="8281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CCCCCC"/>
                </a:solidFill>
              </a:rPr>
              <a:t>Reference: CDC 2022 (image) </a:t>
            </a:r>
            <a:endParaRPr sz="800">
              <a:solidFill>
                <a:srgbClr val="CCCC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245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Medically Tailored Meals improve access to nutrition. </a:t>
            </a:r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1700" y="1117100"/>
            <a:ext cx="5267700" cy="30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Medically tailored meals (MTM) program participation is prescribed for patients with severe, chronic illness and nutritional needs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Menus are designed to meet individual medical and nutritional needs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Community partner prepares and delivers meals</a:t>
            </a:r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311700" y="443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ACLA Mom’s Meals is a MTM community partner.   </a:t>
            </a:r>
            <a:endParaRPr/>
          </a:p>
        </p:txBody>
      </p:sp>
      <p:cxnSp>
        <p:nvCxnSpPr>
          <p:cNvPr id="74" name="Google Shape;74;p15"/>
          <p:cNvCxnSpPr/>
          <p:nvPr/>
        </p:nvCxnSpPr>
        <p:spPr>
          <a:xfrm>
            <a:off x="310375" y="928350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75;p15"/>
          <p:cNvCxnSpPr/>
          <p:nvPr/>
        </p:nvCxnSpPr>
        <p:spPr>
          <a:xfrm>
            <a:off x="309750" y="4430125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76" name="Google Shape;7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78725" y="1567724"/>
            <a:ext cx="3153575" cy="186855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5"/>
          <p:cNvSpPr txBox="1"/>
          <p:nvPr/>
        </p:nvSpPr>
        <p:spPr>
          <a:xfrm>
            <a:off x="-43600" y="4881950"/>
            <a:ext cx="8281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CCCCCC"/>
                </a:solidFill>
              </a:rPr>
              <a:t>Reference: Food is Medicine Coalition (image) </a:t>
            </a:r>
            <a:endParaRPr sz="800">
              <a:solidFill>
                <a:srgbClr val="CCCCCC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11700" y="245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 of Mom’s Meals.  </a:t>
            </a: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311700" y="1117100"/>
            <a:ext cx="5873700" cy="30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Home delivered meals for members who meet eligibility criteria: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/>
              <a:t>Chronic Care Meals (28 days)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Post Discharge Meals (7 days)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Physical Health UM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/>
              <a:t>Behavioral Health uM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COVID19 Meals (7 days)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Emergency Meals (7 days)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2 meals a day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Care manager determines eligibility criteria</a:t>
            </a:r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311700" y="443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cxnSp>
        <p:nvCxnSpPr>
          <p:cNvPr id="85" name="Google Shape;85;p16"/>
          <p:cNvCxnSpPr/>
          <p:nvPr/>
        </p:nvCxnSpPr>
        <p:spPr>
          <a:xfrm>
            <a:off x="310375" y="928350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6" name="Google Shape;86;p16"/>
          <p:cNvCxnSpPr/>
          <p:nvPr/>
        </p:nvCxnSpPr>
        <p:spPr>
          <a:xfrm>
            <a:off x="309750" y="4430125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7" name="Google Shape;8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67275" y="1658500"/>
            <a:ext cx="2653800" cy="199035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6"/>
          <p:cNvSpPr txBox="1"/>
          <p:nvPr/>
        </p:nvSpPr>
        <p:spPr>
          <a:xfrm>
            <a:off x="-43600" y="4881950"/>
            <a:ext cx="8281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CCCCCC"/>
                </a:solidFill>
              </a:rPr>
              <a:t>Reference: Mom’s Meals 2021 (image) </a:t>
            </a:r>
            <a:endParaRPr sz="800">
              <a:solidFill>
                <a:srgbClr val="CCCCCC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>
            <a:spLocks noGrp="1"/>
          </p:cNvSpPr>
          <p:nvPr>
            <p:ph type="title"/>
          </p:nvPr>
        </p:nvSpPr>
        <p:spPr>
          <a:xfrm>
            <a:off x="311700" y="245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Demographics of Mom’s Meals Recipients: Race.</a:t>
            </a:r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311700" y="443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Focusing on Diabetes Mellitus &amp; Congestive Heart Failure</a:t>
            </a:r>
            <a:endParaRPr/>
          </a:p>
        </p:txBody>
      </p:sp>
      <p:cxnSp>
        <p:nvCxnSpPr>
          <p:cNvPr id="95" name="Google Shape;95;p17"/>
          <p:cNvCxnSpPr/>
          <p:nvPr/>
        </p:nvCxnSpPr>
        <p:spPr>
          <a:xfrm>
            <a:off x="310375" y="928350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6" name="Google Shape;96;p17"/>
          <p:cNvCxnSpPr/>
          <p:nvPr/>
        </p:nvCxnSpPr>
        <p:spPr>
          <a:xfrm>
            <a:off x="309750" y="4430125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97" name="Google Shape;97;p17" title="Points scor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1700" y="1386412"/>
            <a:ext cx="4199559" cy="259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7" title="Points scored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9" y="1307050"/>
            <a:ext cx="4327941" cy="26761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>
            <a:spLocks noGrp="1"/>
          </p:cNvSpPr>
          <p:nvPr>
            <p:ph type="title"/>
          </p:nvPr>
        </p:nvSpPr>
        <p:spPr>
          <a:xfrm>
            <a:off x="311700" y="245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Demographics of Mom’s Meals Recipients: Age.</a:t>
            </a:r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title"/>
          </p:nvPr>
        </p:nvSpPr>
        <p:spPr>
          <a:xfrm>
            <a:off x="311700" y="443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Recipients are more likely to be older. </a:t>
            </a:r>
            <a:endParaRPr/>
          </a:p>
        </p:txBody>
      </p:sp>
      <p:cxnSp>
        <p:nvCxnSpPr>
          <p:cNvPr id="105" name="Google Shape;105;p18"/>
          <p:cNvCxnSpPr/>
          <p:nvPr/>
        </p:nvCxnSpPr>
        <p:spPr>
          <a:xfrm>
            <a:off x="310375" y="928350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6" name="Google Shape;106;p18"/>
          <p:cNvCxnSpPr/>
          <p:nvPr/>
        </p:nvCxnSpPr>
        <p:spPr>
          <a:xfrm>
            <a:off x="309750" y="4430125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07" name="Google Shape;107;p18" title="Points score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4325" y="1031225"/>
            <a:ext cx="5152317" cy="3185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>
            <a:spLocks noGrp="1"/>
          </p:cNvSpPr>
          <p:nvPr>
            <p:ph type="title"/>
          </p:nvPr>
        </p:nvSpPr>
        <p:spPr>
          <a:xfrm>
            <a:off x="311700" y="245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MTM Cost Effectiveness Model can estimate impacts.  </a:t>
            </a:r>
            <a:endParaRPr/>
          </a:p>
        </p:txBody>
      </p:sp>
      <p:sp>
        <p:nvSpPr>
          <p:cNvPr id="113" name="Google Shape;113;p19"/>
          <p:cNvSpPr txBox="1">
            <a:spLocks noGrp="1"/>
          </p:cNvSpPr>
          <p:nvPr>
            <p:ph type="title"/>
          </p:nvPr>
        </p:nvSpPr>
        <p:spPr>
          <a:xfrm>
            <a:off x="311700" y="443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Defaults based on studies can be changed to ACLA #s. </a:t>
            </a:r>
            <a:endParaRPr/>
          </a:p>
        </p:txBody>
      </p:sp>
      <p:cxnSp>
        <p:nvCxnSpPr>
          <p:cNvPr id="114" name="Google Shape;114;p19"/>
          <p:cNvCxnSpPr/>
          <p:nvPr/>
        </p:nvCxnSpPr>
        <p:spPr>
          <a:xfrm>
            <a:off x="310375" y="928350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5" name="Google Shape;115;p19"/>
          <p:cNvCxnSpPr/>
          <p:nvPr/>
        </p:nvCxnSpPr>
        <p:spPr>
          <a:xfrm>
            <a:off x="309750" y="4430125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16" name="Google Shape;11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60375" y="1031225"/>
            <a:ext cx="4234531" cy="3302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9"/>
          <p:cNvSpPr txBox="1"/>
          <p:nvPr/>
        </p:nvSpPr>
        <p:spPr>
          <a:xfrm>
            <a:off x="-43600" y="4881950"/>
            <a:ext cx="8281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CCCCCC"/>
                </a:solidFill>
              </a:rPr>
              <a:t>Model built by Dr. Patrick Bernet </a:t>
            </a:r>
            <a:endParaRPr sz="800">
              <a:solidFill>
                <a:srgbClr val="CCCCCC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>
            <a:spLocks noGrp="1"/>
          </p:cNvSpPr>
          <p:nvPr>
            <p:ph type="title"/>
          </p:nvPr>
        </p:nvSpPr>
        <p:spPr>
          <a:xfrm>
            <a:off x="311700" y="245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Model runs Monte Carlo simulation to calculate impact.</a:t>
            </a:r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title"/>
          </p:nvPr>
        </p:nvSpPr>
        <p:spPr>
          <a:xfrm>
            <a:off x="311700" y="443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Limitation: skewed by longer length of program in studies. </a:t>
            </a:r>
            <a:endParaRPr/>
          </a:p>
        </p:txBody>
      </p:sp>
      <p:cxnSp>
        <p:nvCxnSpPr>
          <p:cNvPr id="124" name="Google Shape;124;p20"/>
          <p:cNvCxnSpPr/>
          <p:nvPr/>
        </p:nvCxnSpPr>
        <p:spPr>
          <a:xfrm>
            <a:off x="310375" y="928350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5" name="Google Shape;125;p20"/>
          <p:cNvCxnSpPr/>
          <p:nvPr/>
        </p:nvCxnSpPr>
        <p:spPr>
          <a:xfrm>
            <a:off x="309750" y="4430125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26" name="Google Shape;12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46375" y="985350"/>
            <a:ext cx="4005468" cy="3398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1"/>
          <p:cNvSpPr txBox="1">
            <a:spLocks noGrp="1"/>
          </p:cNvSpPr>
          <p:nvPr>
            <p:ph type="title"/>
          </p:nvPr>
        </p:nvSpPr>
        <p:spPr>
          <a:xfrm>
            <a:off x="311700" y="2454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Overall chance of $ return on investment is estimated. </a:t>
            </a:r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xfrm>
            <a:off x="311700" y="4430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3" name="Google Shape;133;p21"/>
          <p:cNvCxnSpPr/>
          <p:nvPr/>
        </p:nvCxnSpPr>
        <p:spPr>
          <a:xfrm>
            <a:off x="310375" y="928350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4" name="Google Shape;134;p21"/>
          <p:cNvCxnSpPr/>
          <p:nvPr/>
        </p:nvCxnSpPr>
        <p:spPr>
          <a:xfrm>
            <a:off x="309750" y="4430125"/>
            <a:ext cx="8524500" cy="111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35" name="Google Shape;13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8500" y="979513"/>
            <a:ext cx="4007005" cy="34105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447</Words>
  <Application>Microsoft Office PowerPoint</Application>
  <PresentationFormat>On-screen Show (16:9)</PresentationFormat>
  <Paragraphs>69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Simple Light</vt:lpstr>
      <vt:lpstr>Accessible Nutrition Improve Health Outcomes</vt:lpstr>
      <vt:lpstr>Appropriate nutrition remains an unmet need.  </vt:lpstr>
      <vt:lpstr>Medically Tailored Meals improve access to nutrition. </vt:lpstr>
      <vt:lpstr>Overview of Mom’s Meals.  </vt:lpstr>
      <vt:lpstr>Demographics of Mom’s Meals Recipients: Race.</vt:lpstr>
      <vt:lpstr>Demographics of Mom’s Meals Recipients: Age.</vt:lpstr>
      <vt:lpstr>MTM Cost Effectiveness Model can estimate impacts.  </vt:lpstr>
      <vt:lpstr>Model runs Monte Carlo simulation to calculate impact.</vt:lpstr>
      <vt:lpstr>Overall chance of $ return on investment is estimated. </vt:lpstr>
      <vt:lpstr>Estimated economic impact for ACLA is significant.</vt:lpstr>
      <vt:lpstr>Recommendations for further analysis. </vt:lpstr>
      <vt:lpstr>Acknowledgments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Accessible Nutrition Improve Health Outcomes</dc:title>
  <cp:lastModifiedBy>Zheng, Xena X.</cp:lastModifiedBy>
  <cp:revision>1</cp:revision>
  <dcterms:modified xsi:type="dcterms:W3CDTF">2023-05-04T18:37:11Z</dcterms:modified>
</cp:coreProperties>
</file>