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3" r:id="rId3"/>
    <p:sldId id="281" r:id="rId4"/>
    <p:sldId id="258" r:id="rId5"/>
    <p:sldId id="262" r:id="rId6"/>
    <p:sldId id="260" r:id="rId7"/>
    <p:sldId id="270" r:id="rId8"/>
    <p:sldId id="266" r:id="rId9"/>
    <p:sldId id="280" r:id="rId10"/>
    <p:sldId id="264" r:id="rId11"/>
    <p:sldId id="263" r:id="rId12"/>
    <p:sldId id="265" r:id="rId13"/>
    <p:sldId id="268" r:id="rId14"/>
    <p:sldId id="267" r:id="rId15"/>
    <p:sldId id="269" r:id="rId16"/>
    <p:sldId id="272"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0111" autoAdjust="0"/>
  </p:normalViewPr>
  <p:slideViewPr>
    <p:cSldViewPr snapToGrid="0">
      <p:cViewPr varScale="1">
        <p:scale>
          <a:sx n="97" d="100"/>
          <a:sy n="97" d="100"/>
        </p:scale>
        <p:origin x="120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amerihealthcaritas-my.sharepoint.com/personal/scorley_amerihealthcaritasla_com/Documents/2-LSU_HBP_Obesity_Diabetes_11202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amerihealthcaritas-my.sharepoint.com/personal/scorley_amerihealthcaritasla_com/Documents/2-LSU_HBP_Obesity_Diabetes_112023.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amerihealthcaritas-my.sharepoint.com/personal/scorley_amerihealthcaritasla_com/Documents/2-LSU_HBP_Obesity_Diabetes_112023.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https://amerihealthcaritas-my.sharepoint.com/personal/scorley_amerihealthcaritasla_com/Documents/2-LSU_HBP_Obesity_Diabetes_1120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amerihealthcaritas-my.sharepoint.com/personal/scorley_amerihealthcaritasla_com/Documents/2-LSU_HBP_Obesity_Diabetes_11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amerihealthcaritas-my.sharepoint.com/personal/scorley_amerihealthcaritasla_com/Documents/2-LSU_HBP_Obesity_Diabetes_1120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amerihealthcaritas-my.sharepoint.com/personal/scorley_amerihealthcaritasla_com/Documents/2-LSU_HBP_Obesity_Diabetes_11202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amerihealthcaritas-my.sharepoint.com/personal/scorley_amerihealthcaritasla_com/Documents/2-LSU_HBP_Obesity_Diabetes_11202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amerihealthcaritas-my.sharepoint.com/personal/scorley_amerihealthcaritasla_com/Documents/2-LSU_HBP_Obesity_Diabetes_11202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amerihealthcaritas-my.sharepoint.com/personal/scorley_amerihealthcaritasla_com/Documents/2-LSU_HBP_Obesity_Diabetes_11202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amerihealthcaritas-my.sharepoint.com/personal/scorley_amerihealthcaritasla_com/Documents/2-LSU_HBP_Obesity_Diabetes_112023.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5520710172622053"/>
          <c:y val="0.11106129822382911"/>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0471318067263591"/>
          <c:y val="0.24404810084952749"/>
          <c:w val="0.63399672352563985"/>
          <c:h val="0.690222235313245"/>
        </c:manualLayout>
      </c:layout>
      <c:pieChart>
        <c:varyColors val="1"/>
        <c:ser>
          <c:idx val="0"/>
          <c:order val="0"/>
          <c:tx>
            <c:strRef>
              <c:f>Sheet11!$G$1</c:f>
              <c:strCache>
                <c:ptCount val="1"/>
                <c:pt idx="0">
                  <c:v>White</c:v>
                </c:pt>
              </c:strCache>
            </c:strRef>
          </c:tx>
          <c:spPr>
            <a:solidFill>
              <a:schemeClr val="accent4">
                <a:lumMod val="60000"/>
                <a:lumOff val="40000"/>
              </a:schemeClr>
            </a:solidFill>
          </c:spPr>
          <c:dPt>
            <c:idx val="0"/>
            <c:bubble3D val="0"/>
            <c:spPr>
              <a:solidFill>
                <a:srgbClr val="7030A0"/>
              </a:solidFill>
              <a:ln w="19050">
                <a:solidFill>
                  <a:schemeClr val="lt1"/>
                </a:solidFill>
              </a:ln>
              <a:effectLst/>
            </c:spPr>
            <c:extLst>
              <c:ext xmlns:c16="http://schemas.microsoft.com/office/drawing/2014/chart" uri="{C3380CC4-5D6E-409C-BE32-E72D297353CC}">
                <c16:uniqueId val="{00000001-092F-49B3-B051-D698E492C858}"/>
              </c:ext>
            </c:extLst>
          </c:dPt>
          <c:dPt>
            <c:idx val="1"/>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3-092F-49B3-B051-D698E492C858}"/>
              </c:ext>
            </c:extLst>
          </c:dPt>
          <c:dLbls>
            <c:dLbl>
              <c:idx val="0"/>
              <c:layout>
                <c:manualLayout>
                  <c:x val="-0.24196848363999685"/>
                  <c:y val="-0.13063025344121104"/>
                </c:manualLayout>
              </c:layout>
              <c:spPr>
                <a:solidFill>
                  <a:schemeClr val="bg1"/>
                </a:solidFill>
                <a:ln>
                  <a:solidFill>
                    <a:schemeClr val="accent1"/>
                  </a:solid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15:layout>
                    <c:manualLayout>
                      <c:w val="0.22801534702294599"/>
                      <c:h val="8.0553314233325152E-2"/>
                    </c:manualLayout>
                  </c15:layout>
                </c:ext>
                <c:ext xmlns:c16="http://schemas.microsoft.com/office/drawing/2014/chart" uri="{C3380CC4-5D6E-409C-BE32-E72D297353CC}">
                  <c16:uniqueId val="{00000001-092F-49B3-B051-D698E492C858}"/>
                </c:ext>
              </c:extLst>
            </c:dLbl>
            <c:dLbl>
              <c:idx val="1"/>
              <c:layout>
                <c:manualLayout>
                  <c:x val="0.19895730144629287"/>
                  <c:y val="0.13883310155045558"/>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15:layout>
                    <c:manualLayout>
                      <c:w val="0.20089666323680727"/>
                      <c:h val="7.9973959172862805E-2"/>
                    </c:manualLayout>
                  </c15:layout>
                </c:ext>
                <c:ext xmlns:c16="http://schemas.microsoft.com/office/drawing/2014/chart" uri="{C3380CC4-5D6E-409C-BE32-E72D297353CC}">
                  <c16:uniqueId val="{00000003-092F-49B3-B051-D698E492C858}"/>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Sheet11!$F$2:$F$3</c:f>
              <c:strCache>
                <c:ptCount val="2"/>
                <c:pt idx="0">
                  <c:v>Not Resolved</c:v>
                </c:pt>
                <c:pt idx="1">
                  <c:v>Resolved</c:v>
                </c:pt>
              </c:strCache>
            </c:strRef>
          </c:cat>
          <c:val>
            <c:numRef>
              <c:f>Sheet11!$G$2:$G$3</c:f>
              <c:numCache>
                <c:formatCode>General</c:formatCode>
                <c:ptCount val="2"/>
                <c:pt idx="0">
                  <c:v>3781</c:v>
                </c:pt>
                <c:pt idx="1">
                  <c:v>1766</c:v>
                </c:pt>
              </c:numCache>
            </c:numRef>
          </c:val>
          <c:extLst>
            <c:ext xmlns:c16="http://schemas.microsoft.com/office/drawing/2014/chart" uri="{C3380CC4-5D6E-409C-BE32-E72D297353CC}">
              <c16:uniqueId val="{00000004-092F-49B3-B051-D698E492C858}"/>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'[2-LSU_HBP_Obesity_Diabetes_112023.xlsx]Sheet5'!$B$1</c:f>
              <c:strCache>
                <c:ptCount val="1"/>
                <c:pt idx="0">
                  <c:v>Average Visit</c:v>
                </c:pt>
              </c:strCache>
            </c:strRef>
          </c:tx>
          <c:spPr>
            <a:solidFill>
              <a:srgbClr val="7030A0"/>
            </a:solidFill>
            <a:ln>
              <a:noFill/>
            </a:ln>
            <a:effectLst/>
          </c:spPr>
          <c:invertIfNegative val="0"/>
          <c:cat>
            <c:strRef>
              <c:f>'[2-LSU_HBP_Obesity_Diabetes_112023.xlsx]Sheet5'!$A$2:$A$53</c:f>
              <c:strCache>
                <c:ptCount val="52"/>
                <c:pt idx="0">
                  <c:v>Adams</c:v>
                </c:pt>
                <c:pt idx="1">
                  <c:v>Allen</c:v>
                </c:pt>
                <c:pt idx="2">
                  <c:v>Arapahoe</c:v>
                </c:pt>
                <c:pt idx="3">
                  <c:v>ASSUMPTION</c:v>
                </c:pt>
                <c:pt idx="4">
                  <c:v>Avoyelles</c:v>
                </c:pt>
                <c:pt idx="5">
                  <c:v>BEAUREGARD</c:v>
                </c:pt>
                <c:pt idx="6">
                  <c:v>Bell</c:v>
                </c:pt>
                <c:pt idx="7">
                  <c:v>Bienville</c:v>
                </c:pt>
                <c:pt idx="8">
                  <c:v>Caldwell</c:v>
                </c:pt>
                <c:pt idx="9">
                  <c:v>CAMERON</c:v>
                </c:pt>
                <c:pt idx="10">
                  <c:v>Carroll</c:v>
                </c:pt>
                <c:pt idx="11">
                  <c:v>Catahoula</c:v>
                </c:pt>
                <c:pt idx="12">
                  <c:v>Claiborne</c:v>
                </c:pt>
                <c:pt idx="13">
                  <c:v>Cleburne</c:v>
                </c:pt>
                <c:pt idx="14">
                  <c:v>Concordia</c:v>
                </c:pt>
                <c:pt idx="15">
                  <c:v>De soto</c:v>
                </c:pt>
                <c:pt idx="16">
                  <c:v>East carroll</c:v>
                </c:pt>
                <c:pt idx="17">
                  <c:v>East feliciana</c:v>
                </c:pt>
                <c:pt idx="18">
                  <c:v>El Paso</c:v>
                </c:pt>
                <c:pt idx="19">
                  <c:v>Evangeline</c:v>
                </c:pt>
                <c:pt idx="20">
                  <c:v>Franklin</c:v>
                </c:pt>
                <c:pt idx="21">
                  <c:v>Grant</c:v>
                </c:pt>
                <c:pt idx="22">
                  <c:v>Hancock</c:v>
                </c:pt>
                <c:pt idx="23">
                  <c:v>HARRIS</c:v>
                </c:pt>
                <c:pt idx="24">
                  <c:v>Iberia</c:v>
                </c:pt>
                <c:pt idx="25">
                  <c:v>IBERVILLE</c:v>
                </c:pt>
                <c:pt idx="26">
                  <c:v>Jackson</c:v>
                </c:pt>
                <c:pt idx="27">
                  <c:v>Jefferson Davis</c:v>
                </c:pt>
                <c:pt idx="28">
                  <c:v>Jones</c:v>
                </c:pt>
                <c:pt idx="29">
                  <c:v>La Salle</c:v>
                </c:pt>
                <c:pt idx="30">
                  <c:v>Lincoln</c:v>
                </c:pt>
                <c:pt idx="31">
                  <c:v>Madison</c:v>
                </c:pt>
                <c:pt idx="32">
                  <c:v>Morehouse</c:v>
                </c:pt>
                <c:pt idx="33">
                  <c:v>NATCHITOCHES</c:v>
                </c:pt>
                <c:pt idx="34">
                  <c:v>Pearl River</c:v>
                </c:pt>
                <c:pt idx="35">
                  <c:v>Pike</c:v>
                </c:pt>
                <c:pt idx="36">
                  <c:v>Pointe Coupee</c:v>
                </c:pt>
                <c:pt idx="37">
                  <c:v>Red River</c:v>
                </c:pt>
                <c:pt idx="38">
                  <c:v>Richland</c:v>
                </c:pt>
                <c:pt idx="39">
                  <c:v>Sabine</c:v>
                </c:pt>
                <c:pt idx="40">
                  <c:v>Saint helena</c:v>
                </c:pt>
                <c:pt idx="41">
                  <c:v>SAINT MARY</c:v>
                </c:pt>
                <c:pt idx="42">
                  <c:v>Tangipahoa</c:v>
                </c:pt>
                <c:pt idx="43">
                  <c:v>Tarrant</c:v>
                </c:pt>
                <c:pt idx="44">
                  <c:v>Tensas</c:v>
                </c:pt>
                <c:pt idx="45">
                  <c:v>Union</c:v>
                </c:pt>
                <c:pt idx="46">
                  <c:v>Vermilion</c:v>
                </c:pt>
                <c:pt idx="47">
                  <c:v>Vernon</c:v>
                </c:pt>
                <c:pt idx="48">
                  <c:v>WASHINGTON</c:v>
                </c:pt>
                <c:pt idx="49">
                  <c:v>West carroll</c:v>
                </c:pt>
                <c:pt idx="50">
                  <c:v>West Feliciana</c:v>
                </c:pt>
                <c:pt idx="51">
                  <c:v>Winn</c:v>
                </c:pt>
              </c:strCache>
            </c:strRef>
          </c:cat>
          <c:val>
            <c:numRef>
              <c:f>'[2-LSU_HBP_Obesity_Diabetes_112023.xlsx]Sheet5'!$B$2:$B$53</c:f>
              <c:numCache>
                <c:formatCode>General</c:formatCode>
                <c:ptCount val="52"/>
                <c:pt idx="0">
                  <c:v>2</c:v>
                </c:pt>
                <c:pt idx="1">
                  <c:v>3.2857142857142856</c:v>
                </c:pt>
                <c:pt idx="2">
                  <c:v>5</c:v>
                </c:pt>
                <c:pt idx="3">
                  <c:v>3.3015873015873014</c:v>
                </c:pt>
                <c:pt idx="4">
                  <c:v>2.9679487179487181</c:v>
                </c:pt>
                <c:pt idx="5">
                  <c:v>3.1555555555555554</c:v>
                </c:pt>
                <c:pt idx="6">
                  <c:v>1</c:v>
                </c:pt>
                <c:pt idx="7">
                  <c:v>3.2878787878787881</c:v>
                </c:pt>
                <c:pt idx="8">
                  <c:v>3.6739130434782608</c:v>
                </c:pt>
                <c:pt idx="9">
                  <c:v>1.5</c:v>
                </c:pt>
                <c:pt idx="10">
                  <c:v>3</c:v>
                </c:pt>
                <c:pt idx="11">
                  <c:v>3.1176470588235294</c:v>
                </c:pt>
                <c:pt idx="12">
                  <c:v>3.1595744680851063</c:v>
                </c:pt>
                <c:pt idx="13">
                  <c:v>1</c:v>
                </c:pt>
                <c:pt idx="14">
                  <c:v>3.9172932330827068</c:v>
                </c:pt>
                <c:pt idx="15">
                  <c:v>2.935483870967742</c:v>
                </c:pt>
                <c:pt idx="16">
                  <c:v>2.3571428571428572</c:v>
                </c:pt>
                <c:pt idx="17">
                  <c:v>3.6379310344827585</c:v>
                </c:pt>
                <c:pt idx="18">
                  <c:v>3</c:v>
                </c:pt>
                <c:pt idx="19">
                  <c:v>3.8769230769230769</c:v>
                </c:pt>
                <c:pt idx="20">
                  <c:v>2.84375</c:v>
                </c:pt>
                <c:pt idx="21">
                  <c:v>2.6615384615384614</c:v>
                </c:pt>
                <c:pt idx="22">
                  <c:v>4</c:v>
                </c:pt>
                <c:pt idx="23">
                  <c:v>2</c:v>
                </c:pt>
                <c:pt idx="24">
                  <c:v>3.2397660818713452</c:v>
                </c:pt>
                <c:pt idx="25">
                  <c:v>2.8270676691729322</c:v>
                </c:pt>
                <c:pt idx="26">
                  <c:v>4.5813953488372094</c:v>
                </c:pt>
                <c:pt idx="27">
                  <c:v>2.5918367346938775</c:v>
                </c:pt>
                <c:pt idx="28">
                  <c:v>9</c:v>
                </c:pt>
                <c:pt idx="29">
                  <c:v>3.25</c:v>
                </c:pt>
                <c:pt idx="30">
                  <c:v>3.6590909090909092</c:v>
                </c:pt>
                <c:pt idx="31">
                  <c:v>2.5757575757575757</c:v>
                </c:pt>
                <c:pt idx="32">
                  <c:v>2.8235294117647061</c:v>
                </c:pt>
                <c:pt idx="33">
                  <c:v>2.4841269841269842</c:v>
                </c:pt>
                <c:pt idx="34">
                  <c:v>4</c:v>
                </c:pt>
                <c:pt idx="35">
                  <c:v>7</c:v>
                </c:pt>
                <c:pt idx="36">
                  <c:v>2.2179487179487181</c:v>
                </c:pt>
                <c:pt idx="37">
                  <c:v>2.4347826086956523</c:v>
                </c:pt>
                <c:pt idx="38">
                  <c:v>3.0588235294117645</c:v>
                </c:pt>
                <c:pt idx="39">
                  <c:v>2.8225806451612905</c:v>
                </c:pt>
                <c:pt idx="40">
                  <c:v>2.2758620689655173</c:v>
                </c:pt>
                <c:pt idx="41">
                  <c:v>3.2765957446808511</c:v>
                </c:pt>
                <c:pt idx="42">
                  <c:v>3.5636363636363635</c:v>
                </c:pt>
                <c:pt idx="43">
                  <c:v>4</c:v>
                </c:pt>
                <c:pt idx="44">
                  <c:v>3.0714285714285716</c:v>
                </c:pt>
                <c:pt idx="45">
                  <c:v>3.1694915254237288</c:v>
                </c:pt>
                <c:pt idx="46">
                  <c:v>2.7129629629629628</c:v>
                </c:pt>
                <c:pt idx="47">
                  <c:v>2.8666666666666667</c:v>
                </c:pt>
                <c:pt idx="48">
                  <c:v>3.1096774193548389</c:v>
                </c:pt>
                <c:pt idx="49">
                  <c:v>2.8214285714285716</c:v>
                </c:pt>
                <c:pt idx="50">
                  <c:v>2.2142857142857144</c:v>
                </c:pt>
                <c:pt idx="51">
                  <c:v>3.0232558139534884</c:v>
                </c:pt>
              </c:numCache>
            </c:numRef>
          </c:val>
          <c:extLst>
            <c:ext xmlns:c16="http://schemas.microsoft.com/office/drawing/2014/chart" uri="{C3380CC4-5D6E-409C-BE32-E72D297353CC}">
              <c16:uniqueId val="{00000000-8C16-4923-889F-61D5BD062B69}"/>
            </c:ext>
          </c:extLst>
        </c:ser>
        <c:dLbls>
          <c:showLegendKey val="0"/>
          <c:showVal val="0"/>
          <c:showCatName val="0"/>
          <c:showSerName val="0"/>
          <c:showPercent val="0"/>
          <c:showBubbleSize val="0"/>
        </c:dLbls>
        <c:gapWidth val="219"/>
        <c:overlap val="-27"/>
        <c:axId val="807797912"/>
        <c:axId val="807791072"/>
      </c:barChart>
      <c:lineChart>
        <c:grouping val="standard"/>
        <c:varyColors val="0"/>
        <c:ser>
          <c:idx val="1"/>
          <c:order val="1"/>
          <c:tx>
            <c:strRef>
              <c:f>'[2-LSU_HBP_Obesity_Diabetes_112023.xlsx]Sheet5'!$C$1</c:f>
              <c:strCache>
                <c:ptCount val="1"/>
                <c:pt idx="0">
                  <c:v>Total Average</c:v>
                </c:pt>
              </c:strCache>
            </c:strRef>
          </c:tx>
          <c:spPr>
            <a:ln w="76200" cap="rnd">
              <a:solidFill>
                <a:schemeClr val="accent4">
                  <a:lumMod val="60000"/>
                  <a:lumOff val="40000"/>
                </a:schemeClr>
              </a:solidFill>
              <a:prstDash val="sysDot"/>
              <a:round/>
            </a:ln>
            <a:effectLst/>
          </c:spPr>
          <c:marker>
            <c:symbol val="none"/>
          </c:marker>
          <c:cat>
            <c:strRef>
              <c:f>'[2-LSU_HBP_Obesity_Diabetes_112023.xlsx]Sheet5'!$A$2:$A$53</c:f>
              <c:strCache>
                <c:ptCount val="52"/>
                <c:pt idx="0">
                  <c:v>Adams</c:v>
                </c:pt>
                <c:pt idx="1">
                  <c:v>Allen</c:v>
                </c:pt>
                <c:pt idx="2">
                  <c:v>Arapahoe</c:v>
                </c:pt>
                <c:pt idx="3">
                  <c:v>ASSUMPTION</c:v>
                </c:pt>
                <c:pt idx="4">
                  <c:v>Avoyelles</c:v>
                </c:pt>
                <c:pt idx="5">
                  <c:v>BEAUREGARD</c:v>
                </c:pt>
                <c:pt idx="6">
                  <c:v>Bell</c:v>
                </c:pt>
                <c:pt idx="7">
                  <c:v>Bienville</c:v>
                </c:pt>
                <c:pt idx="8">
                  <c:v>Caldwell</c:v>
                </c:pt>
                <c:pt idx="9">
                  <c:v>CAMERON</c:v>
                </c:pt>
                <c:pt idx="10">
                  <c:v>Carroll</c:v>
                </c:pt>
                <c:pt idx="11">
                  <c:v>Catahoula</c:v>
                </c:pt>
                <c:pt idx="12">
                  <c:v>Claiborne</c:v>
                </c:pt>
                <c:pt idx="13">
                  <c:v>Cleburne</c:v>
                </c:pt>
                <c:pt idx="14">
                  <c:v>Concordia</c:v>
                </c:pt>
                <c:pt idx="15">
                  <c:v>De soto</c:v>
                </c:pt>
                <c:pt idx="16">
                  <c:v>East carroll</c:v>
                </c:pt>
                <c:pt idx="17">
                  <c:v>East feliciana</c:v>
                </c:pt>
                <c:pt idx="18">
                  <c:v>El Paso</c:v>
                </c:pt>
                <c:pt idx="19">
                  <c:v>Evangeline</c:v>
                </c:pt>
                <c:pt idx="20">
                  <c:v>Franklin</c:v>
                </c:pt>
                <c:pt idx="21">
                  <c:v>Grant</c:v>
                </c:pt>
                <c:pt idx="22">
                  <c:v>Hancock</c:v>
                </c:pt>
                <c:pt idx="23">
                  <c:v>HARRIS</c:v>
                </c:pt>
                <c:pt idx="24">
                  <c:v>Iberia</c:v>
                </c:pt>
                <c:pt idx="25">
                  <c:v>IBERVILLE</c:v>
                </c:pt>
                <c:pt idx="26">
                  <c:v>Jackson</c:v>
                </c:pt>
                <c:pt idx="27">
                  <c:v>Jefferson Davis</c:v>
                </c:pt>
                <c:pt idx="28">
                  <c:v>Jones</c:v>
                </c:pt>
                <c:pt idx="29">
                  <c:v>La Salle</c:v>
                </c:pt>
                <c:pt idx="30">
                  <c:v>Lincoln</c:v>
                </c:pt>
                <c:pt idx="31">
                  <c:v>Madison</c:v>
                </c:pt>
                <c:pt idx="32">
                  <c:v>Morehouse</c:v>
                </c:pt>
                <c:pt idx="33">
                  <c:v>NATCHITOCHES</c:v>
                </c:pt>
                <c:pt idx="34">
                  <c:v>Pearl River</c:v>
                </c:pt>
                <c:pt idx="35">
                  <c:v>Pike</c:v>
                </c:pt>
                <c:pt idx="36">
                  <c:v>Pointe Coupee</c:v>
                </c:pt>
                <c:pt idx="37">
                  <c:v>Red River</c:v>
                </c:pt>
                <c:pt idx="38">
                  <c:v>Richland</c:v>
                </c:pt>
                <c:pt idx="39">
                  <c:v>Sabine</c:v>
                </c:pt>
                <c:pt idx="40">
                  <c:v>Saint helena</c:v>
                </c:pt>
                <c:pt idx="41">
                  <c:v>SAINT MARY</c:v>
                </c:pt>
                <c:pt idx="42">
                  <c:v>Tangipahoa</c:v>
                </c:pt>
                <c:pt idx="43">
                  <c:v>Tarrant</c:v>
                </c:pt>
                <c:pt idx="44">
                  <c:v>Tensas</c:v>
                </c:pt>
                <c:pt idx="45">
                  <c:v>Union</c:v>
                </c:pt>
                <c:pt idx="46">
                  <c:v>Vermilion</c:v>
                </c:pt>
                <c:pt idx="47">
                  <c:v>Vernon</c:v>
                </c:pt>
                <c:pt idx="48">
                  <c:v>WASHINGTON</c:v>
                </c:pt>
                <c:pt idx="49">
                  <c:v>West carroll</c:v>
                </c:pt>
                <c:pt idx="50">
                  <c:v>West Feliciana</c:v>
                </c:pt>
                <c:pt idx="51">
                  <c:v>Winn</c:v>
                </c:pt>
              </c:strCache>
            </c:strRef>
          </c:cat>
          <c:val>
            <c:numRef>
              <c:f>'[2-LSU_HBP_Obesity_Diabetes_112023.xlsx]Sheet5'!$C$2:$C$53</c:f>
              <c:numCache>
                <c:formatCode>General</c:formatCode>
                <c:ptCount val="52"/>
                <c:pt idx="0">
                  <c:v>3.1798438344717201</c:v>
                </c:pt>
                <c:pt idx="1">
                  <c:v>3.1798438344717201</c:v>
                </c:pt>
                <c:pt idx="2">
                  <c:v>3.1798438344717201</c:v>
                </c:pt>
                <c:pt idx="3">
                  <c:v>3.1798438344717201</c:v>
                </c:pt>
                <c:pt idx="4">
                  <c:v>3.1798438344717201</c:v>
                </c:pt>
                <c:pt idx="5">
                  <c:v>3.1798438344717201</c:v>
                </c:pt>
                <c:pt idx="6">
                  <c:v>3.1798438344717201</c:v>
                </c:pt>
                <c:pt idx="7">
                  <c:v>3.1798438344717201</c:v>
                </c:pt>
                <c:pt idx="8">
                  <c:v>3.1798438344717201</c:v>
                </c:pt>
                <c:pt idx="9">
                  <c:v>3.1798438344717201</c:v>
                </c:pt>
                <c:pt idx="10">
                  <c:v>3.1798438344717201</c:v>
                </c:pt>
                <c:pt idx="11">
                  <c:v>3.1798438344717201</c:v>
                </c:pt>
                <c:pt idx="12">
                  <c:v>3.1798438344717201</c:v>
                </c:pt>
                <c:pt idx="13">
                  <c:v>3.1798438344717201</c:v>
                </c:pt>
                <c:pt idx="14">
                  <c:v>3.1798438344717201</c:v>
                </c:pt>
                <c:pt idx="15">
                  <c:v>3.1798438344717201</c:v>
                </c:pt>
                <c:pt idx="16">
                  <c:v>3.1798438344717201</c:v>
                </c:pt>
                <c:pt idx="17">
                  <c:v>3.1798438344717201</c:v>
                </c:pt>
                <c:pt idx="18">
                  <c:v>3.1798438344717201</c:v>
                </c:pt>
                <c:pt idx="19">
                  <c:v>3.1798438344717201</c:v>
                </c:pt>
                <c:pt idx="20">
                  <c:v>3.1798438344717201</c:v>
                </c:pt>
                <c:pt idx="21">
                  <c:v>3.1798438344717201</c:v>
                </c:pt>
                <c:pt idx="22">
                  <c:v>3.1798438344717201</c:v>
                </c:pt>
                <c:pt idx="23">
                  <c:v>3.1798438344717201</c:v>
                </c:pt>
                <c:pt idx="24">
                  <c:v>3.1798438344717201</c:v>
                </c:pt>
                <c:pt idx="25">
                  <c:v>3.1798438344717201</c:v>
                </c:pt>
                <c:pt idx="26">
                  <c:v>3.1798438344717201</c:v>
                </c:pt>
                <c:pt idx="27">
                  <c:v>3.1798438344717201</c:v>
                </c:pt>
                <c:pt idx="28">
                  <c:v>3.1798438344717201</c:v>
                </c:pt>
                <c:pt idx="29">
                  <c:v>3.1798438344717201</c:v>
                </c:pt>
                <c:pt idx="30">
                  <c:v>3.1798438344717201</c:v>
                </c:pt>
                <c:pt idx="31">
                  <c:v>3.1798438344717201</c:v>
                </c:pt>
                <c:pt idx="32">
                  <c:v>3.1798438344717201</c:v>
                </c:pt>
                <c:pt idx="33">
                  <c:v>3.1798438344717201</c:v>
                </c:pt>
                <c:pt idx="34">
                  <c:v>3.1798438344717201</c:v>
                </c:pt>
                <c:pt idx="35">
                  <c:v>3.1798438344717201</c:v>
                </c:pt>
                <c:pt idx="36">
                  <c:v>3.1798438344717201</c:v>
                </c:pt>
                <c:pt idx="37">
                  <c:v>3.1798438344717201</c:v>
                </c:pt>
                <c:pt idx="38">
                  <c:v>3.1798438344717201</c:v>
                </c:pt>
                <c:pt idx="39">
                  <c:v>3.1798438344717201</c:v>
                </c:pt>
                <c:pt idx="40">
                  <c:v>3.1798438344717201</c:v>
                </c:pt>
                <c:pt idx="41">
                  <c:v>3.1798438344717201</c:v>
                </c:pt>
                <c:pt idx="42">
                  <c:v>3.1798438344717201</c:v>
                </c:pt>
                <c:pt idx="43">
                  <c:v>3.1798438344717201</c:v>
                </c:pt>
                <c:pt idx="44">
                  <c:v>3.1798438344717201</c:v>
                </c:pt>
                <c:pt idx="45">
                  <c:v>3.1798438344717201</c:v>
                </c:pt>
                <c:pt idx="46">
                  <c:v>3.1798438344717201</c:v>
                </c:pt>
                <c:pt idx="47">
                  <c:v>3.1798438344717201</c:v>
                </c:pt>
                <c:pt idx="48">
                  <c:v>3.1798438344717201</c:v>
                </c:pt>
                <c:pt idx="49">
                  <c:v>3.1798438344717201</c:v>
                </c:pt>
                <c:pt idx="50">
                  <c:v>3.1798438344717201</c:v>
                </c:pt>
                <c:pt idx="51">
                  <c:v>3.1798438344717201</c:v>
                </c:pt>
              </c:numCache>
            </c:numRef>
          </c:val>
          <c:smooth val="0"/>
          <c:extLst>
            <c:ext xmlns:c16="http://schemas.microsoft.com/office/drawing/2014/chart" uri="{C3380CC4-5D6E-409C-BE32-E72D297353CC}">
              <c16:uniqueId val="{00000001-8C16-4923-889F-61D5BD062B69}"/>
            </c:ext>
          </c:extLst>
        </c:ser>
        <c:dLbls>
          <c:showLegendKey val="0"/>
          <c:showVal val="0"/>
          <c:showCatName val="0"/>
          <c:showSerName val="0"/>
          <c:showPercent val="0"/>
          <c:showBubbleSize val="0"/>
        </c:dLbls>
        <c:marker val="1"/>
        <c:smooth val="0"/>
        <c:axId val="807797912"/>
        <c:axId val="807791072"/>
      </c:lineChart>
      <c:catAx>
        <c:axId val="807797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1" i="0" u="none" strike="noStrike" kern="1200" baseline="0">
                <a:solidFill>
                  <a:schemeClr val="tx1"/>
                </a:solidFill>
                <a:latin typeface="+mn-lt"/>
                <a:ea typeface="+mn-ea"/>
                <a:cs typeface="+mn-cs"/>
              </a:defRPr>
            </a:pPr>
            <a:endParaRPr lang="en-US"/>
          </a:p>
        </c:txPr>
        <c:crossAx val="807791072"/>
        <c:crosses val="autoZero"/>
        <c:auto val="1"/>
        <c:lblAlgn val="ctr"/>
        <c:lblOffset val="100"/>
        <c:noMultiLvlLbl val="0"/>
      </c:catAx>
      <c:valAx>
        <c:axId val="807791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807797912"/>
        <c:crosses val="autoZero"/>
        <c:crossBetween val="between"/>
      </c:valAx>
      <c:spPr>
        <a:noFill/>
        <a:ln>
          <a:noFill/>
        </a:ln>
        <a:effectLst/>
      </c:spPr>
    </c:plotArea>
    <c:legend>
      <c:legendPos val="b"/>
      <c:layout>
        <c:manualLayout>
          <c:xMode val="edge"/>
          <c:yMode val="edge"/>
          <c:x val="0.77320800524934385"/>
          <c:y val="0.11310436511454308"/>
          <c:w val="0.182750656167979"/>
          <c:h val="0.107163654440779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'Sheet5 (2)'!$B$1</c:f>
              <c:strCache>
                <c:ptCount val="1"/>
                <c:pt idx="0">
                  <c:v>Average Visit</c:v>
                </c:pt>
              </c:strCache>
            </c:strRef>
          </c:tx>
          <c:spPr>
            <a:solidFill>
              <a:srgbClr val="7030A0"/>
            </a:solidFill>
            <a:ln>
              <a:noFill/>
            </a:ln>
            <a:effectLst/>
          </c:spPr>
          <c:invertIfNegative val="0"/>
          <c:cat>
            <c:strRef>
              <c:f>'Sheet5 (2)'!$A$2:$A$51</c:f>
              <c:strCache>
                <c:ptCount val="50"/>
                <c:pt idx="0">
                  <c:v>Adams</c:v>
                </c:pt>
                <c:pt idx="1">
                  <c:v>Allen</c:v>
                </c:pt>
                <c:pt idx="2">
                  <c:v>Arapahoe</c:v>
                </c:pt>
                <c:pt idx="3">
                  <c:v>ASSUMPTION</c:v>
                </c:pt>
                <c:pt idx="4">
                  <c:v>Avoyelles</c:v>
                </c:pt>
                <c:pt idx="5">
                  <c:v>BEAUREGARD</c:v>
                </c:pt>
                <c:pt idx="6">
                  <c:v>Bell</c:v>
                </c:pt>
                <c:pt idx="7">
                  <c:v>Bienville</c:v>
                </c:pt>
                <c:pt idx="8">
                  <c:v>Caldwell</c:v>
                </c:pt>
                <c:pt idx="9">
                  <c:v>CAMERON</c:v>
                </c:pt>
                <c:pt idx="10">
                  <c:v>Carroll</c:v>
                </c:pt>
                <c:pt idx="11">
                  <c:v>Catahoula</c:v>
                </c:pt>
                <c:pt idx="12">
                  <c:v>Claiborne</c:v>
                </c:pt>
                <c:pt idx="13">
                  <c:v>Cleburne</c:v>
                </c:pt>
                <c:pt idx="14">
                  <c:v>Concordia</c:v>
                </c:pt>
                <c:pt idx="15">
                  <c:v>De soto</c:v>
                </c:pt>
                <c:pt idx="16">
                  <c:v>East carroll</c:v>
                </c:pt>
                <c:pt idx="17">
                  <c:v>East feliciana</c:v>
                </c:pt>
                <c:pt idx="18">
                  <c:v>El Paso</c:v>
                </c:pt>
                <c:pt idx="19">
                  <c:v>Evangeline</c:v>
                </c:pt>
                <c:pt idx="20">
                  <c:v>Franklin</c:v>
                </c:pt>
                <c:pt idx="21">
                  <c:v>Grant</c:v>
                </c:pt>
                <c:pt idx="22">
                  <c:v>Hancock</c:v>
                </c:pt>
                <c:pt idx="23">
                  <c:v>HARRIS</c:v>
                </c:pt>
                <c:pt idx="24">
                  <c:v>Iberia</c:v>
                </c:pt>
                <c:pt idx="25">
                  <c:v>IBERVILLE</c:v>
                </c:pt>
                <c:pt idx="26">
                  <c:v>Jackson</c:v>
                </c:pt>
                <c:pt idx="27">
                  <c:v>Jefferson Davis</c:v>
                </c:pt>
                <c:pt idx="28">
                  <c:v>La Salle</c:v>
                </c:pt>
                <c:pt idx="29">
                  <c:v>Lincoln</c:v>
                </c:pt>
                <c:pt idx="30">
                  <c:v>Madison</c:v>
                </c:pt>
                <c:pt idx="31">
                  <c:v>Morehouse</c:v>
                </c:pt>
                <c:pt idx="32">
                  <c:v>NATCHITOCHES</c:v>
                </c:pt>
                <c:pt idx="33">
                  <c:v>Pearl River</c:v>
                </c:pt>
                <c:pt idx="34">
                  <c:v>Pointe Coupee</c:v>
                </c:pt>
                <c:pt idx="35">
                  <c:v>Red River</c:v>
                </c:pt>
                <c:pt idx="36">
                  <c:v>Richland</c:v>
                </c:pt>
                <c:pt idx="37">
                  <c:v>Sabine</c:v>
                </c:pt>
                <c:pt idx="38">
                  <c:v>Saint helena</c:v>
                </c:pt>
                <c:pt idx="39">
                  <c:v>SAINT MARY</c:v>
                </c:pt>
                <c:pt idx="40">
                  <c:v>Tangipahoa</c:v>
                </c:pt>
                <c:pt idx="41">
                  <c:v>Tarrant</c:v>
                </c:pt>
                <c:pt idx="42">
                  <c:v>Tensas</c:v>
                </c:pt>
                <c:pt idx="43">
                  <c:v>Union</c:v>
                </c:pt>
                <c:pt idx="44">
                  <c:v>Vermilion</c:v>
                </c:pt>
                <c:pt idx="45">
                  <c:v>Vernon</c:v>
                </c:pt>
                <c:pt idx="46">
                  <c:v>WASHINGTON</c:v>
                </c:pt>
                <c:pt idx="47">
                  <c:v>West carroll</c:v>
                </c:pt>
                <c:pt idx="48">
                  <c:v>West Feliciana</c:v>
                </c:pt>
                <c:pt idx="49">
                  <c:v>Winn</c:v>
                </c:pt>
              </c:strCache>
            </c:strRef>
          </c:cat>
          <c:val>
            <c:numRef>
              <c:f>'Sheet5 (2)'!$B$2:$B$51</c:f>
              <c:numCache>
                <c:formatCode>General</c:formatCode>
                <c:ptCount val="50"/>
                <c:pt idx="0">
                  <c:v>2</c:v>
                </c:pt>
                <c:pt idx="1">
                  <c:v>3.2857142857142856</c:v>
                </c:pt>
                <c:pt idx="2">
                  <c:v>5</c:v>
                </c:pt>
                <c:pt idx="3">
                  <c:v>3.3015873015873014</c:v>
                </c:pt>
                <c:pt idx="4">
                  <c:v>2.9679487179487181</c:v>
                </c:pt>
                <c:pt idx="5">
                  <c:v>3.1555555555555554</c:v>
                </c:pt>
                <c:pt idx="6">
                  <c:v>1</c:v>
                </c:pt>
                <c:pt idx="7">
                  <c:v>3.2878787878787881</c:v>
                </c:pt>
                <c:pt idx="8">
                  <c:v>3.6739130434782608</c:v>
                </c:pt>
                <c:pt idx="9">
                  <c:v>1.5</c:v>
                </c:pt>
                <c:pt idx="10">
                  <c:v>3</c:v>
                </c:pt>
                <c:pt idx="11">
                  <c:v>3.1176470588235294</c:v>
                </c:pt>
                <c:pt idx="12">
                  <c:v>3.1595744680851063</c:v>
                </c:pt>
                <c:pt idx="13">
                  <c:v>1</c:v>
                </c:pt>
                <c:pt idx="14">
                  <c:v>3.9172932330827068</c:v>
                </c:pt>
                <c:pt idx="15">
                  <c:v>2.935483870967742</c:v>
                </c:pt>
                <c:pt idx="16">
                  <c:v>2.3571428571428572</c:v>
                </c:pt>
                <c:pt idx="17">
                  <c:v>3.6379310344827585</c:v>
                </c:pt>
                <c:pt idx="18">
                  <c:v>3</c:v>
                </c:pt>
                <c:pt idx="19">
                  <c:v>3.8769230769230769</c:v>
                </c:pt>
                <c:pt idx="20">
                  <c:v>2.84375</c:v>
                </c:pt>
                <c:pt idx="21">
                  <c:v>2.6615384615384614</c:v>
                </c:pt>
                <c:pt idx="22">
                  <c:v>4</c:v>
                </c:pt>
                <c:pt idx="23">
                  <c:v>2</c:v>
                </c:pt>
                <c:pt idx="24">
                  <c:v>3.2397660818713452</c:v>
                </c:pt>
                <c:pt idx="25">
                  <c:v>2.8270676691729322</c:v>
                </c:pt>
                <c:pt idx="26">
                  <c:v>4.5813953488372094</c:v>
                </c:pt>
                <c:pt idx="27">
                  <c:v>2.5918367346938775</c:v>
                </c:pt>
                <c:pt idx="28">
                  <c:v>3.25</c:v>
                </c:pt>
                <c:pt idx="29">
                  <c:v>3.6590909090909092</c:v>
                </c:pt>
                <c:pt idx="30">
                  <c:v>2.5757575757575757</c:v>
                </c:pt>
                <c:pt idx="31">
                  <c:v>2.8235294117647061</c:v>
                </c:pt>
                <c:pt idx="32">
                  <c:v>2.4841269841269842</c:v>
                </c:pt>
                <c:pt idx="33">
                  <c:v>4</c:v>
                </c:pt>
                <c:pt idx="34">
                  <c:v>2.2179487179487181</c:v>
                </c:pt>
                <c:pt idx="35">
                  <c:v>2.4347826086956523</c:v>
                </c:pt>
                <c:pt idx="36">
                  <c:v>3.0588235294117645</c:v>
                </c:pt>
                <c:pt idx="37">
                  <c:v>2.8225806451612905</c:v>
                </c:pt>
                <c:pt idx="38">
                  <c:v>2.2758620689655173</c:v>
                </c:pt>
                <c:pt idx="39">
                  <c:v>3.2765957446808511</c:v>
                </c:pt>
                <c:pt idx="40">
                  <c:v>3.5636363636363635</c:v>
                </c:pt>
                <c:pt idx="41">
                  <c:v>4</c:v>
                </c:pt>
                <c:pt idx="42">
                  <c:v>3.0714285714285716</c:v>
                </c:pt>
                <c:pt idx="43">
                  <c:v>3.1694915254237288</c:v>
                </c:pt>
                <c:pt idx="44">
                  <c:v>2.7129629629629628</c:v>
                </c:pt>
                <c:pt idx="45">
                  <c:v>2.8666666666666667</c:v>
                </c:pt>
                <c:pt idx="46">
                  <c:v>3.1096774193548389</c:v>
                </c:pt>
                <c:pt idx="47">
                  <c:v>2.8214285714285716</c:v>
                </c:pt>
                <c:pt idx="48">
                  <c:v>2.2142857142857144</c:v>
                </c:pt>
                <c:pt idx="49">
                  <c:v>3.0232558139534884</c:v>
                </c:pt>
              </c:numCache>
            </c:numRef>
          </c:val>
          <c:extLst>
            <c:ext xmlns:c16="http://schemas.microsoft.com/office/drawing/2014/chart" uri="{C3380CC4-5D6E-409C-BE32-E72D297353CC}">
              <c16:uniqueId val="{00000000-C3FA-47BA-9FAF-4D187B023FB5}"/>
            </c:ext>
          </c:extLst>
        </c:ser>
        <c:dLbls>
          <c:showLegendKey val="0"/>
          <c:showVal val="0"/>
          <c:showCatName val="0"/>
          <c:showSerName val="0"/>
          <c:showPercent val="0"/>
          <c:showBubbleSize val="0"/>
        </c:dLbls>
        <c:gapWidth val="219"/>
        <c:overlap val="-27"/>
        <c:axId val="807797912"/>
        <c:axId val="807791072"/>
      </c:barChart>
      <c:lineChart>
        <c:grouping val="standard"/>
        <c:varyColors val="0"/>
        <c:ser>
          <c:idx val="1"/>
          <c:order val="1"/>
          <c:tx>
            <c:strRef>
              <c:f>'Sheet5 (2)'!$C$1</c:f>
              <c:strCache>
                <c:ptCount val="1"/>
                <c:pt idx="0">
                  <c:v>Total Average</c:v>
                </c:pt>
              </c:strCache>
            </c:strRef>
          </c:tx>
          <c:spPr>
            <a:ln w="76200" cap="rnd">
              <a:solidFill>
                <a:schemeClr val="accent4">
                  <a:lumMod val="60000"/>
                  <a:lumOff val="40000"/>
                </a:schemeClr>
              </a:solidFill>
              <a:prstDash val="sysDot"/>
              <a:round/>
            </a:ln>
            <a:effectLst/>
          </c:spPr>
          <c:marker>
            <c:symbol val="none"/>
          </c:marker>
          <c:cat>
            <c:strRef>
              <c:f>'Sheet5 (2)'!$A$2:$A$51</c:f>
              <c:strCache>
                <c:ptCount val="50"/>
                <c:pt idx="0">
                  <c:v>Adams</c:v>
                </c:pt>
                <c:pt idx="1">
                  <c:v>Allen</c:v>
                </c:pt>
                <c:pt idx="2">
                  <c:v>Arapahoe</c:v>
                </c:pt>
                <c:pt idx="3">
                  <c:v>ASSUMPTION</c:v>
                </c:pt>
                <c:pt idx="4">
                  <c:v>Avoyelles</c:v>
                </c:pt>
                <c:pt idx="5">
                  <c:v>BEAUREGARD</c:v>
                </c:pt>
                <c:pt idx="6">
                  <c:v>Bell</c:v>
                </c:pt>
                <c:pt idx="7">
                  <c:v>Bienville</c:v>
                </c:pt>
                <c:pt idx="8">
                  <c:v>Caldwell</c:v>
                </c:pt>
                <c:pt idx="9">
                  <c:v>CAMERON</c:v>
                </c:pt>
                <c:pt idx="10">
                  <c:v>Carroll</c:v>
                </c:pt>
                <c:pt idx="11">
                  <c:v>Catahoula</c:v>
                </c:pt>
                <c:pt idx="12">
                  <c:v>Claiborne</c:v>
                </c:pt>
                <c:pt idx="13">
                  <c:v>Cleburne</c:v>
                </c:pt>
                <c:pt idx="14">
                  <c:v>Concordia</c:v>
                </c:pt>
                <c:pt idx="15">
                  <c:v>De soto</c:v>
                </c:pt>
                <c:pt idx="16">
                  <c:v>East carroll</c:v>
                </c:pt>
                <c:pt idx="17">
                  <c:v>East feliciana</c:v>
                </c:pt>
                <c:pt idx="18">
                  <c:v>El Paso</c:v>
                </c:pt>
                <c:pt idx="19">
                  <c:v>Evangeline</c:v>
                </c:pt>
                <c:pt idx="20">
                  <c:v>Franklin</c:v>
                </c:pt>
                <c:pt idx="21">
                  <c:v>Grant</c:v>
                </c:pt>
                <c:pt idx="22">
                  <c:v>Hancock</c:v>
                </c:pt>
                <c:pt idx="23">
                  <c:v>HARRIS</c:v>
                </c:pt>
                <c:pt idx="24">
                  <c:v>Iberia</c:v>
                </c:pt>
                <c:pt idx="25">
                  <c:v>IBERVILLE</c:v>
                </c:pt>
                <c:pt idx="26">
                  <c:v>Jackson</c:v>
                </c:pt>
                <c:pt idx="27">
                  <c:v>Jefferson Davis</c:v>
                </c:pt>
                <c:pt idx="28">
                  <c:v>La Salle</c:v>
                </c:pt>
                <c:pt idx="29">
                  <c:v>Lincoln</c:v>
                </c:pt>
                <c:pt idx="30">
                  <c:v>Madison</c:v>
                </c:pt>
                <c:pt idx="31">
                  <c:v>Morehouse</c:v>
                </c:pt>
                <c:pt idx="32">
                  <c:v>NATCHITOCHES</c:v>
                </c:pt>
                <c:pt idx="33">
                  <c:v>Pearl River</c:v>
                </c:pt>
                <c:pt idx="34">
                  <c:v>Pointe Coupee</c:v>
                </c:pt>
                <c:pt idx="35">
                  <c:v>Red River</c:v>
                </c:pt>
                <c:pt idx="36">
                  <c:v>Richland</c:v>
                </c:pt>
                <c:pt idx="37">
                  <c:v>Sabine</c:v>
                </c:pt>
                <c:pt idx="38">
                  <c:v>Saint helena</c:v>
                </c:pt>
                <c:pt idx="39">
                  <c:v>SAINT MARY</c:v>
                </c:pt>
                <c:pt idx="40">
                  <c:v>Tangipahoa</c:v>
                </c:pt>
                <c:pt idx="41">
                  <c:v>Tarrant</c:v>
                </c:pt>
                <c:pt idx="42">
                  <c:v>Tensas</c:v>
                </c:pt>
                <c:pt idx="43">
                  <c:v>Union</c:v>
                </c:pt>
                <c:pt idx="44">
                  <c:v>Vermilion</c:v>
                </c:pt>
                <c:pt idx="45">
                  <c:v>Vernon</c:v>
                </c:pt>
                <c:pt idx="46">
                  <c:v>WASHINGTON</c:v>
                </c:pt>
                <c:pt idx="47">
                  <c:v>West carroll</c:v>
                </c:pt>
                <c:pt idx="48">
                  <c:v>West Feliciana</c:v>
                </c:pt>
                <c:pt idx="49">
                  <c:v>Winn</c:v>
                </c:pt>
              </c:strCache>
            </c:strRef>
          </c:cat>
          <c:val>
            <c:numRef>
              <c:f>'Sheet5 (2)'!$C$2:$C$51</c:f>
              <c:numCache>
                <c:formatCode>General</c:formatCode>
                <c:ptCount val="50"/>
                <c:pt idx="0">
                  <c:v>2.9870375878505886</c:v>
                </c:pt>
                <c:pt idx="1">
                  <c:v>2.9870375878505886</c:v>
                </c:pt>
                <c:pt idx="2">
                  <c:v>2.9870375878505886</c:v>
                </c:pt>
                <c:pt idx="3">
                  <c:v>2.9870375878505886</c:v>
                </c:pt>
                <c:pt idx="4">
                  <c:v>2.9870375878505886</c:v>
                </c:pt>
                <c:pt idx="5">
                  <c:v>2.9870375878505886</c:v>
                </c:pt>
                <c:pt idx="6">
                  <c:v>2.9870375878505886</c:v>
                </c:pt>
                <c:pt idx="7">
                  <c:v>2.9870375878505886</c:v>
                </c:pt>
                <c:pt idx="8">
                  <c:v>2.9870375878505886</c:v>
                </c:pt>
                <c:pt idx="9">
                  <c:v>2.9870375878505886</c:v>
                </c:pt>
                <c:pt idx="10">
                  <c:v>2.9870375878505886</c:v>
                </c:pt>
                <c:pt idx="11">
                  <c:v>2.9870375878505886</c:v>
                </c:pt>
                <c:pt idx="12">
                  <c:v>2.9870375878505886</c:v>
                </c:pt>
                <c:pt idx="13">
                  <c:v>2.9870375878505886</c:v>
                </c:pt>
                <c:pt idx="14">
                  <c:v>2.9870375878505886</c:v>
                </c:pt>
                <c:pt idx="15">
                  <c:v>2.9870375878505886</c:v>
                </c:pt>
                <c:pt idx="16">
                  <c:v>2.9870375878505886</c:v>
                </c:pt>
                <c:pt idx="17">
                  <c:v>2.9870375878505886</c:v>
                </c:pt>
                <c:pt idx="18">
                  <c:v>2.9870375878505886</c:v>
                </c:pt>
                <c:pt idx="19">
                  <c:v>2.9870375878505886</c:v>
                </c:pt>
                <c:pt idx="20">
                  <c:v>2.9870375878505886</c:v>
                </c:pt>
                <c:pt idx="21">
                  <c:v>2.9870375878505886</c:v>
                </c:pt>
                <c:pt idx="22">
                  <c:v>2.9870375878505886</c:v>
                </c:pt>
                <c:pt idx="23">
                  <c:v>2.9870375878505886</c:v>
                </c:pt>
                <c:pt idx="24">
                  <c:v>2.9870375878505886</c:v>
                </c:pt>
                <c:pt idx="25">
                  <c:v>2.9870375878505886</c:v>
                </c:pt>
                <c:pt idx="26">
                  <c:v>2.9870375878505886</c:v>
                </c:pt>
                <c:pt idx="27">
                  <c:v>2.9870375878505886</c:v>
                </c:pt>
                <c:pt idx="28">
                  <c:v>2.9870375878505886</c:v>
                </c:pt>
                <c:pt idx="29">
                  <c:v>2.9870375878505886</c:v>
                </c:pt>
                <c:pt idx="30">
                  <c:v>2.9870375878505886</c:v>
                </c:pt>
                <c:pt idx="31">
                  <c:v>2.9870375878505886</c:v>
                </c:pt>
                <c:pt idx="32">
                  <c:v>2.9870375878505886</c:v>
                </c:pt>
                <c:pt idx="33">
                  <c:v>2.9870375878505886</c:v>
                </c:pt>
                <c:pt idx="34">
                  <c:v>2.9870375878505886</c:v>
                </c:pt>
                <c:pt idx="35">
                  <c:v>2.9870375878505886</c:v>
                </c:pt>
                <c:pt idx="36">
                  <c:v>2.9870375878505886</c:v>
                </c:pt>
                <c:pt idx="37">
                  <c:v>2.9870375878505886</c:v>
                </c:pt>
                <c:pt idx="38">
                  <c:v>2.9870375878505886</c:v>
                </c:pt>
                <c:pt idx="39">
                  <c:v>2.9870375878505886</c:v>
                </c:pt>
                <c:pt idx="40">
                  <c:v>2.9870375878505886</c:v>
                </c:pt>
                <c:pt idx="41">
                  <c:v>2.9870375878505886</c:v>
                </c:pt>
                <c:pt idx="42">
                  <c:v>2.9870375878505886</c:v>
                </c:pt>
                <c:pt idx="43">
                  <c:v>2.9870375878505886</c:v>
                </c:pt>
                <c:pt idx="44">
                  <c:v>2.9870375878505886</c:v>
                </c:pt>
                <c:pt idx="45">
                  <c:v>2.9870375878505886</c:v>
                </c:pt>
                <c:pt idx="46">
                  <c:v>2.9870375878505886</c:v>
                </c:pt>
                <c:pt idx="47">
                  <c:v>2.9870375878505886</c:v>
                </c:pt>
                <c:pt idx="48">
                  <c:v>2.9870375878505886</c:v>
                </c:pt>
                <c:pt idx="49">
                  <c:v>2.9870375878505886</c:v>
                </c:pt>
              </c:numCache>
            </c:numRef>
          </c:val>
          <c:smooth val="0"/>
          <c:extLst>
            <c:ext xmlns:c16="http://schemas.microsoft.com/office/drawing/2014/chart" uri="{C3380CC4-5D6E-409C-BE32-E72D297353CC}">
              <c16:uniqueId val="{00000001-C3FA-47BA-9FAF-4D187B023FB5}"/>
            </c:ext>
          </c:extLst>
        </c:ser>
        <c:dLbls>
          <c:showLegendKey val="0"/>
          <c:showVal val="0"/>
          <c:showCatName val="0"/>
          <c:showSerName val="0"/>
          <c:showPercent val="0"/>
          <c:showBubbleSize val="0"/>
        </c:dLbls>
        <c:marker val="1"/>
        <c:smooth val="0"/>
        <c:axId val="807797912"/>
        <c:axId val="807791072"/>
      </c:lineChart>
      <c:catAx>
        <c:axId val="807797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807791072"/>
        <c:crosses val="autoZero"/>
        <c:auto val="1"/>
        <c:lblAlgn val="ctr"/>
        <c:lblOffset val="100"/>
        <c:noMultiLvlLbl val="0"/>
      </c:catAx>
      <c:valAx>
        <c:axId val="807791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807797912"/>
        <c:crosses val="autoZero"/>
        <c:crossBetween val="between"/>
      </c:valAx>
      <c:spPr>
        <a:noFill/>
        <a:ln>
          <a:noFill/>
        </a:ln>
        <a:effectLst/>
      </c:spPr>
    </c:plotArea>
    <c:legend>
      <c:legendPos val="b"/>
      <c:layout>
        <c:manualLayout>
          <c:xMode val="edge"/>
          <c:yMode val="edge"/>
          <c:x val="0.78779133858267714"/>
          <c:y val="8.3564596092155149E-2"/>
          <c:w val="0.18170898950131234"/>
          <c:h val="0.11458355205599298"/>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Sheet11!$L$1</c:f>
              <c:strCache>
                <c:ptCount val="1"/>
                <c:pt idx="0">
                  <c:v>Black or African American</c:v>
                </c:pt>
              </c:strCache>
            </c:strRef>
          </c:tx>
          <c:spPr>
            <a:solidFill>
              <a:srgbClr val="7030A0"/>
            </a:solidFill>
          </c:spPr>
          <c:dPt>
            <c:idx val="0"/>
            <c:bubble3D val="0"/>
            <c:spPr>
              <a:solidFill>
                <a:srgbClr val="7030A0"/>
              </a:solidFill>
              <a:ln w="19050">
                <a:solidFill>
                  <a:schemeClr val="lt1"/>
                </a:solidFill>
              </a:ln>
              <a:effectLst/>
            </c:spPr>
            <c:extLst>
              <c:ext xmlns:c16="http://schemas.microsoft.com/office/drawing/2014/chart" uri="{C3380CC4-5D6E-409C-BE32-E72D297353CC}">
                <c16:uniqueId val="{00000001-3D3E-4DAD-A8DC-09D90C51ACEC}"/>
              </c:ext>
            </c:extLst>
          </c:dPt>
          <c:dPt>
            <c:idx val="1"/>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3-3D3E-4DAD-A8DC-09D90C51ACEC}"/>
              </c:ext>
            </c:extLst>
          </c:dPt>
          <c:dLbls>
            <c:dLbl>
              <c:idx val="0"/>
              <c:spPr>
                <a:solidFill>
                  <a:schemeClr val="bg1"/>
                </a:solid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1"/>
              <c:showBubbleSize val="0"/>
              <c:extLst>
                <c:ext xmlns:c15="http://schemas.microsoft.com/office/drawing/2012/chart" uri="{CE6537A1-D6FC-4f65-9D91-7224C49458BB}">
                  <c15:layout>
                    <c:manualLayout>
                      <c:w val="0.24808052142928941"/>
                      <c:h val="9.7074181457233261E-2"/>
                    </c:manualLayout>
                  </c15:layout>
                </c:ext>
                <c:ext xmlns:c16="http://schemas.microsoft.com/office/drawing/2014/chart" uri="{C3380CC4-5D6E-409C-BE32-E72D297353CC}">
                  <c16:uniqueId val="{00000001-3D3E-4DAD-A8DC-09D90C51ACEC}"/>
                </c:ext>
              </c:extLst>
            </c:dLbl>
            <c:dLbl>
              <c:idx val="1"/>
              <c:spPr>
                <a:solidFill>
                  <a:schemeClr val="bg1"/>
                </a:solid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1"/>
              <c:showBubbleSize val="0"/>
              <c:extLst>
                <c:ext xmlns:c15="http://schemas.microsoft.com/office/drawing/2012/chart" uri="{CE6537A1-D6FC-4f65-9D91-7224C49458BB}">
                  <c15:layout>
                    <c:manualLayout>
                      <c:w val="0.23389280385640435"/>
                      <c:h val="9.0393266022314359E-2"/>
                    </c:manualLayout>
                  </c15:layout>
                </c:ext>
                <c:ext xmlns:c16="http://schemas.microsoft.com/office/drawing/2014/chart" uri="{C3380CC4-5D6E-409C-BE32-E72D297353CC}">
                  <c16:uniqueId val="{00000003-3D3E-4DAD-A8DC-09D90C51ACEC}"/>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Sheet11!$K$2:$K$3</c:f>
              <c:strCache>
                <c:ptCount val="2"/>
                <c:pt idx="0">
                  <c:v>Not Resolved</c:v>
                </c:pt>
                <c:pt idx="1">
                  <c:v>Resolved</c:v>
                </c:pt>
              </c:strCache>
            </c:strRef>
          </c:cat>
          <c:val>
            <c:numRef>
              <c:f>Sheet11!$L$2:$L$3</c:f>
              <c:numCache>
                <c:formatCode>General</c:formatCode>
                <c:ptCount val="2"/>
                <c:pt idx="0">
                  <c:v>6018</c:v>
                </c:pt>
                <c:pt idx="1">
                  <c:v>2585</c:v>
                </c:pt>
              </c:numCache>
            </c:numRef>
          </c:val>
          <c:extLst>
            <c:ext xmlns:c16="http://schemas.microsoft.com/office/drawing/2014/chart" uri="{C3380CC4-5D6E-409C-BE32-E72D297353CC}">
              <c16:uniqueId val="{00000004-3D3E-4DAD-A8DC-09D90C51ACEC}"/>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3363223114764305"/>
          <c:y val="3.9010615034086933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Sheet11!$B$1</c:f>
              <c:strCache>
                <c:ptCount val="1"/>
                <c:pt idx="0">
                  <c:v>American Indian and Alaskan Native</c:v>
                </c:pt>
              </c:strCache>
            </c:strRef>
          </c:tx>
          <c:dPt>
            <c:idx val="0"/>
            <c:bubble3D val="0"/>
            <c:spPr>
              <a:solidFill>
                <a:srgbClr val="7030A0"/>
              </a:solidFill>
              <a:ln w="19050">
                <a:solidFill>
                  <a:schemeClr val="lt1"/>
                </a:solidFill>
              </a:ln>
              <a:effectLst/>
            </c:spPr>
            <c:extLst>
              <c:ext xmlns:c16="http://schemas.microsoft.com/office/drawing/2014/chart" uri="{C3380CC4-5D6E-409C-BE32-E72D297353CC}">
                <c16:uniqueId val="{00000001-D372-4CDA-88CB-3697BA18F8F4}"/>
              </c:ext>
            </c:extLst>
          </c:dPt>
          <c:dPt>
            <c:idx val="1"/>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3-D372-4CDA-88CB-3697BA18F8F4}"/>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Sheet11!$A$2:$A$3</c:f>
              <c:strCache>
                <c:ptCount val="2"/>
                <c:pt idx="0">
                  <c:v>Not Resolved</c:v>
                </c:pt>
                <c:pt idx="1">
                  <c:v>Resolved</c:v>
                </c:pt>
              </c:strCache>
            </c:strRef>
          </c:cat>
          <c:val>
            <c:numRef>
              <c:f>Sheet11!$B$2:$B$3</c:f>
              <c:numCache>
                <c:formatCode>General</c:formatCode>
                <c:ptCount val="2"/>
                <c:pt idx="0">
                  <c:v>89</c:v>
                </c:pt>
                <c:pt idx="1">
                  <c:v>38</c:v>
                </c:pt>
              </c:numCache>
            </c:numRef>
          </c:val>
          <c:extLst>
            <c:ext xmlns:c16="http://schemas.microsoft.com/office/drawing/2014/chart" uri="{C3380CC4-5D6E-409C-BE32-E72D297353CC}">
              <c16:uniqueId val="{00000004-D372-4CDA-88CB-3697BA18F8F4}"/>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Sheet11!$D$21</c:f>
              <c:strCache>
                <c:ptCount val="1"/>
                <c:pt idx="0">
                  <c:v>Asian</c:v>
                </c:pt>
              </c:strCache>
            </c:strRef>
          </c:tx>
          <c:spPr>
            <a:solidFill>
              <a:srgbClr val="7030A0"/>
            </a:solidFill>
          </c:spPr>
          <c:dPt>
            <c:idx val="0"/>
            <c:bubble3D val="0"/>
            <c:spPr>
              <a:solidFill>
                <a:srgbClr val="7030A0"/>
              </a:solidFill>
              <a:ln w="19050">
                <a:solidFill>
                  <a:schemeClr val="lt1"/>
                </a:solidFill>
              </a:ln>
              <a:effectLst/>
            </c:spPr>
            <c:extLst>
              <c:ext xmlns:c16="http://schemas.microsoft.com/office/drawing/2014/chart" uri="{C3380CC4-5D6E-409C-BE32-E72D297353CC}">
                <c16:uniqueId val="{00000001-E853-45FF-9E2E-54FBE4890BA6}"/>
              </c:ext>
            </c:extLst>
          </c:dPt>
          <c:dPt>
            <c:idx val="1"/>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3-E853-45FF-9E2E-54FBE4890BA6}"/>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Sheet11!$C$22:$C$23</c:f>
              <c:strCache>
                <c:ptCount val="2"/>
                <c:pt idx="0">
                  <c:v>Not Resolved</c:v>
                </c:pt>
                <c:pt idx="1">
                  <c:v>Resolved</c:v>
                </c:pt>
              </c:strCache>
            </c:strRef>
          </c:cat>
          <c:val>
            <c:numRef>
              <c:f>Sheet11!$D$22:$D$23</c:f>
              <c:numCache>
                <c:formatCode>General</c:formatCode>
                <c:ptCount val="2"/>
                <c:pt idx="0">
                  <c:v>88</c:v>
                </c:pt>
                <c:pt idx="1">
                  <c:v>61</c:v>
                </c:pt>
              </c:numCache>
            </c:numRef>
          </c:val>
          <c:extLst>
            <c:ext xmlns:c16="http://schemas.microsoft.com/office/drawing/2014/chart" uri="{C3380CC4-5D6E-409C-BE32-E72D297353CC}">
              <c16:uniqueId val="{00000004-E853-45FF-9E2E-54FBE4890BA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8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855418427383714"/>
          <c:y val="0.19284956683155927"/>
          <c:w val="0.6334953120682596"/>
          <c:h val="0.73073470093388704"/>
        </c:manualLayout>
      </c:layout>
      <c:doughnutChart>
        <c:varyColors val="1"/>
        <c:ser>
          <c:idx val="0"/>
          <c:order val="0"/>
          <c:tx>
            <c:strRef>
              <c:f>Sheet7!$A$2</c:f>
              <c:strCache>
                <c:ptCount val="1"/>
                <c:pt idx="0">
                  <c:v>Rural</c:v>
                </c:pt>
              </c:strCache>
            </c:strRef>
          </c:tx>
          <c:spPr>
            <a:solidFill>
              <a:srgbClr val="7030A0"/>
            </a:solidFill>
          </c:spPr>
          <c:dPt>
            <c:idx val="0"/>
            <c:bubble3D val="0"/>
            <c:spPr>
              <a:solidFill>
                <a:srgbClr val="7030A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2F1-4183-A27F-A93DD4D21966}"/>
              </c:ext>
            </c:extLst>
          </c:dPt>
          <c:dPt>
            <c:idx val="1"/>
            <c:bubble3D val="0"/>
            <c:spPr>
              <a:solidFill>
                <a:schemeClr val="accent4">
                  <a:lumMod val="60000"/>
                  <a:lumOff val="4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2F1-4183-A27F-A93DD4D21966}"/>
              </c:ext>
            </c:extLst>
          </c:dPt>
          <c:dLbls>
            <c:dLbl>
              <c:idx val="0"/>
              <c:layout>
                <c:manualLayout>
                  <c:x val="2.7559049422561963E-2"/>
                  <c:y val="-5.395189458237688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2F1-4183-A27F-A93DD4D21966}"/>
                </c:ext>
              </c:extLst>
            </c:dLbl>
            <c:spPr>
              <a:solidFill>
                <a:schemeClr val="bg1"/>
              </a:solidFill>
              <a:ln w="44450">
                <a:solidFill>
                  <a:schemeClr val="tx1"/>
                </a:solid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Sheet7!$B$1:$C$1</c:f>
              <c:strCache>
                <c:ptCount val="2"/>
                <c:pt idx="0">
                  <c:v>Not Resolved</c:v>
                </c:pt>
                <c:pt idx="1">
                  <c:v>Resolved</c:v>
                </c:pt>
              </c:strCache>
            </c:strRef>
          </c:cat>
          <c:val>
            <c:numRef>
              <c:f>Sheet7!$B$2:$C$2</c:f>
              <c:numCache>
                <c:formatCode>General</c:formatCode>
                <c:ptCount val="2"/>
                <c:pt idx="0">
                  <c:v>3386</c:v>
                </c:pt>
                <c:pt idx="1">
                  <c:v>1127</c:v>
                </c:pt>
              </c:numCache>
            </c:numRef>
          </c:val>
          <c:extLst>
            <c:ext xmlns:c16="http://schemas.microsoft.com/office/drawing/2014/chart" uri="{C3380CC4-5D6E-409C-BE32-E72D297353CC}">
              <c16:uniqueId val="{00000004-C2F1-4183-A27F-A93DD4D21966}"/>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0.27295900283981178"/>
          <c:y val="9.1676719332669632E-2"/>
          <c:w val="0.44673276980743387"/>
          <c:h val="5.7594055945598452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0727533859386783"/>
          <c:y val="1.8294009216147319E-2"/>
        </c:manualLayout>
      </c:layout>
      <c:overlay val="0"/>
      <c:spPr>
        <a:noFill/>
        <a:ln>
          <a:noFill/>
        </a:ln>
        <a:effectLst/>
      </c:spPr>
      <c:txPr>
        <a:bodyPr rot="0" spcFirstLastPara="1" vertOverflow="ellipsis" vert="horz" wrap="square" anchor="ctr" anchorCtr="1"/>
        <a:lstStyle/>
        <a:p>
          <a:pPr>
            <a:defRPr sz="28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598968097838457"/>
          <c:y val="0.18010492086440555"/>
          <c:w val="0.70276874594179395"/>
          <c:h val="0.78109033255243687"/>
        </c:manualLayout>
      </c:layout>
      <c:doughnutChart>
        <c:varyColors val="1"/>
        <c:ser>
          <c:idx val="0"/>
          <c:order val="0"/>
          <c:tx>
            <c:strRef>
              <c:f>Sheet7!$A$9</c:f>
              <c:strCache>
                <c:ptCount val="1"/>
                <c:pt idx="0">
                  <c:v>Urban</c:v>
                </c:pt>
              </c:strCache>
            </c:strRef>
          </c:tx>
          <c:dPt>
            <c:idx val="0"/>
            <c:bubble3D val="0"/>
            <c:spPr>
              <a:solidFill>
                <a:srgbClr val="7030A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9E3-4B86-81D4-2F89ADB662D6}"/>
              </c:ext>
            </c:extLst>
          </c:dPt>
          <c:dPt>
            <c:idx val="1"/>
            <c:bubble3D val="0"/>
            <c:spPr>
              <a:solidFill>
                <a:schemeClr val="accent4">
                  <a:lumMod val="60000"/>
                  <a:lumOff val="4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9E3-4B86-81D4-2F89ADB662D6}"/>
              </c:ext>
            </c:extLst>
          </c:dPt>
          <c:dLbls>
            <c:dLbl>
              <c:idx val="1"/>
              <c:layout>
                <c:manualLayout>
                  <c:x val="-1.9860712289589827E-3"/>
                  <c:y val="-1.626134152546428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9E3-4B86-81D4-2F89ADB662D6}"/>
                </c:ext>
              </c:extLst>
            </c:dLbl>
            <c:spPr>
              <a:solidFill>
                <a:schemeClr val="bg1"/>
              </a:solidFill>
              <a:ln w="44450">
                <a:solidFill>
                  <a:schemeClr val="tx1"/>
                </a:solid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Sheet7!$B$8:$C$8</c:f>
              <c:strCache>
                <c:ptCount val="2"/>
                <c:pt idx="0">
                  <c:v>Not Resolved</c:v>
                </c:pt>
                <c:pt idx="1">
                  <c:v>Resolved</c:v>
                </c:pt>
              </c:strCache>
            </c:strRef>
          </c:cat>
          <c:val>
            <c:numRef>
              <c:f>Sheet7!$B$9:$C$9</c:f>
              <c:numCache>
                <c:formatCode>General</c:formatCode>
                <c:ptCount val="2"/>
                <c:pt idx="0">
                  <c:v>7162</c:v>
                </c:pt>
                <c:pt idx="1">
                  <c:v>3628</c:v>
                </c:pt>
              </c:numCache>
            </c:numRef>
          </c:val>
          <c:extLst>
            <c:ext xmlns:c16="http://schemas.microsoft.com/office/drawing/2014/chart" uri="{C3380CC4-5D6E-409C-BE32-E72D297353CC}">
              <c16:uniqueId val="{00000004-19E3-4B86-81D4-2F89ADB662D6}"/>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0.19526301682030309"/>
          <c:y val="9.1835926265059542E-2"/>
          <c:w val="0.59985794117288305"/>
          <c:h val="7.588892799506780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Sheet2!$B$1</c:f>
              <c:strCache>
                <c:ptCount val="1"/>
                <c:pt idx="0">
                  <c:v>Not Resolved</c:v>
                </c:pt>
              </c:strCache>
            </c:strRef>
          </c:tx>
          <c:spPr>
            <a:solidFill>
              <a:srgbClr val="7030A0"/>
            </a:solidFill>
            <a:ln>
              <a:noFill/>
            </a:ln>
            <a:effectLst/>
          </c:spPr>
          <c:invertIfNegative val="0"/>
          <c:cat>
            <c:strRef>
              <c:f>Sheet2!$A$2:$A$26</c:f>
              <c:strCache>
                <c:ptCount val="25"/>
                <c:pt idx="0">
                  <c:v>West Baton Rouge</c:v>
                </c:pt>
                <c:pt idx="1">
                  <c:v>Webster</c:v>
                </c:pt>
                <c:pt idx="2">
                  <c:v>Terrebonne</c:v>
                </c:pt>
                <c:pt idx="3">
                  <c:v>St John the Baptist</c:v>
                </c:pt>
                <c:pt idx="4">
                  <c:v>Saint Tammany</c:v>
                </c:pt>
                <c:pt idx="5">
                  <c:v>Saint Martin</c:v>
                </c:pt>
                <c:pt idx="6">
                  <c:v>Saint Landry</c:v>
                </c:pt>
                <c:pt idx="7">
                  <c:v>Saint James</c:v>
                </c:pt>
                <c:pt idx="8">
                  <c:v>Saint Charles</c:v>
                </c:pt>
                <c:pt idx="9">
                  <c:v>Saint Bernard</c:v>
                </c:pt>
                <c:pt idx="10">
                  <c:v>Rapides</c:v>
                </c:pt>
                <c:pt idx="11">
                  <c:v>Plaquemines</c:v>
                </c:pt>
                <c:pt idx="12">
                  <c:v>Ouachita</c:v>
                </c:pt>
                <c:pt idx="13">
                  <c:v>Orleans</c:v>
                </c:pt>
                <c:pt idx="14">
                  <c:v>Livingston</c:v>
                </c:pt>
                <c:pt idx="15">
                  <c:v>Lafourche</c:v>
                </c:pt>
                <c:pt idx="16">
                  <c:v>Lafayette</c:v>
                </c:pt>
                <c:pt idx="17">
                  <c:v>Jefferson Davis</c:v>
                </c:pt>
                <c:pt idx="18">
                  <c:v>Jefferson</c:v>
                </c:pt>
                <c:pt idx="19">
                  <c:v>East Baton Rouge</c:v>
                </c:pt>
                <c:pt idx="20">
                  <c:v>Calcasieu</c:v>
                </c:pt>
                <c:pt idx="21">
                  <c:v>Caddo</c:v>
                </c:pt>
                <c:pt idx="22">
                  <c:v>Bossier</c:v>
                </c:pt>
                <c:pt idx="23">
                  <c:v>Ascension</c:v>
                </c:pt>
                <c:pt idx="24">
                  <c:v>Acadia</c:v>
                </c:pt>
              </c:strCache>
            </c:strRef>
          </c:cat>
          <c:val>
            <c:numRef>
              <c:f>Sheet2!$B$2:$B$26</c:f>
              <c:numCache>
                <c:formatCode>General</c:formatCode>
                <c:ptCount val="25"/>
                <c:pt idx="0">
                  <c:v>51</c:v>
                </c:pt>
                <c:pt idx="1">
                  <c:v>130</c:v>
                </c:pt>
                <c:pt idx="2">
                  <c:v>197</c:v>
                </c:pt>
                <c:pt idx="3">
                  <c:v>99</c:v>
                </c:pt>
                <c:pt idx="4">
                  <c:v>258</c:v>
                </c:pt>
                <c:pt idx="5">
                  <c:v>97</c:v>
                </c:pt>
                <c:pt idx="6">
                  <c:v>265</c:v>
                </c:pt>
                <c:pt idx="7">
                  <c:v>85</c:v>
                </c:pt>
                <c:pt idx="8">
                  <c:v>57</c:v>
                </c:pt>
                <c:pt idx="9">
                  <c:v>68</c:v>
                </c:pt>
                <c:pt idx="10">
                  <c:v>501</c:v>
                </c:pt>
                <c:pt idx="11">
                  <c:v>22</c:v>
                </c:pt>
                <c:pt idx="12">
                  <c:v>361</c:v>
                </c:pt>
                <c:pt idx="13">
                  <c:v>841</c:v>
                </c:pt>
                <c:pt idx="14">
                  <c:v>242</c:v>
                </c:pt>
                <c:pt idx="15">
                  <c:v>107</c:v>
                </c:pt>
                <c:pt idx="16">
                  <c:v>360</c:v>
                </c:pt>
                <c:pt idx="17">
                  <c:v>41</c:v>
                </c:pt>
                <c:pt idx="18">
                  <c:v>768</c:v>
                </c:pt>
                <c:pt idx="19">
                  <c:v>1044</c:v>
                </c:pt>
                <c:pt idx="20">
                  <c:v>366</c:v>
                </c:pt>
                <c:pt idx="21">
                  <c:v>580</c:v>
                </c:pt>
                <c:pt idx="22">
                  <c:v>172</c:v>
                </c:pt>
                <c:pt idx="23">
                  <c:v>279</c:v>
                </c:pt>
                <c:pt idx="24">
                  <c:v>171</c:v>
                </c:pt>
              </c:numCache>
            </c:numRef>
          </c:val>
          <c:extLst>
            <c:ext xmlns:c16="http://schemas.microsoft.com/office/drawing/2014/chart" uri="{C3380CC4-5D6E-409C-BE32-E72D297353CC}">
              <c16:uniqueId val="{00000000-97A3-4627-9893-BB4EA8187229}"/>
            </c:ext>
          </c:extLst>
        </c:ser>
        <c:ser>
          <c:idx val="1"/>
          <c:order val="1"/>
          <c:tx>
            <c:strRef>
              <c:f>Sheet2!$C$1</c:f>
              <c:strCache>
                <c:ptCount val="1"/>
                <c:pt idx="0">
                  <c:v>Resolved</c:v>
                </c:pt>
              </c:strCache>
            </c:strRef>
          </c:tx>
          <c:spPr>
            <a:solidFill>
              <a:schemeClr val="accent4">
                <a:lumMod val="60000"/>
                <a:lumOff val="40000"/>
              </a:schemeClr>
            </a:solidFill>
            <a:ln>
              <a:noFill/>
            </a:ln>
            <a:effectLst/>
          </c:spPr>
          <c:invertIfNegative val="0"/>
          <c:cat>
            <c:strRef>
              <c:f>Sheet2!$A$2:$A$26</c:f>
              <c:strCache>
                <c:ptCount val="25"/>
                <c:pt idx="0">
                  <c:v>West Baton Rouge</c:v>
                </c:pt>
                <c:pt idx="1">
                  <c:v>Webster</c:v>
                </c:pt>
                <c:pt idx="2">
                  <c:v>Terrebonne</c:v>
                </c:pt>
                <c:pt idx="3">
                  <c:v>St John the Baptist</c:v>
                </c:pt>
                <c:pt idx="4">
                  <c:v>Saint Tammany</c:v>
                </c:pt>
                <c:pt idx="5">
                  <c:v>Saint Martin</c:v>
                </c:pt>
                <c:pt idx="6">
                  <c:v>Saint Landry</c:v>
                </c:pt>
                <c:pt idx="7">
                  <c:v>Saint James</c:v>
                </c:pt>
                <c:pt idx="8">
                  <c:v>Saint Charles</c:v>
                </c:pt>
                <c:pt idx="9">
                  <c:v>Saint Bernard</c:v>
                </c:pt>
                <c:pt idx="10">
                  <c:v>Rapides</c:v>
                </c:pt>
                <c:pt idx="11">
                  <c:v>Plaquemines</c:v>
                </c:pt>
                <c:pt idx="12">
                  <c:v>Ouachita</c:v>
                </c:pt>
                <c:pt idx="13">
                  <c:v>Orleans</c:v>
                </c:pt>
                <c:pt idx="14">
                  <c:v>Livingston</c:v>
                </c:pt>
                <c:pt idx="15">
                  <c:v>Lafourche</c:v>
                </c:pt>
                <c:pt idx="16">
                  <c:v>Lafayette</c:v>
                </c:pt>
                <c:pt idx="17">
                  <c:v>Jefferson Davis</c:v>
                </c:pt>
                <c:pt idx="18">
                  <c:v>Jefferson</c:v>
                </c:pt>
                <c:pt idx="19">
                  <c:v>East Baton Rouge</c:v>
                </c:pt>
                <c:pt idx="20">
                  <c:v>Calcasieu</c:v>
                </c:pt>
                <c:pt idx="21">
                  <c:v>Caddo</c:v>
                </c:pt>
                <c:pt idx="22">
                  <c:v>Bossier</c:v>
                </c:pt>
                <c:pt idx="23">
                  <c:v>Ascension</c:v>
                </c:pt>
                <c:pt idx="24">
                  <c:v>Acadia</c:v>
                </c:pt>
              </c:strCache>
            </c:strRef>
          </c:cat>
          <c:val>
            <c:numRef>
              <c:f>Sheet2!$C$2:$C$26</c:f>
              <c:numCache>
                <c:formatCode>General</c:formatCode>
                <c:ptCount val="25"/>
                <c:pt idx="0">
                  <c:v>25</c:v>
                </c:pt>
                <c:pt idx="1">
                  <c:v>43</c:v>
                </c:pt>
                <c:pt idx="2">
                  <c:v>178</c:v>
                </c:pt>
                <c:pt idx="3">
                  <c:v>60</c:v>
                </c:pt>
                <c:pt idx="4">
                  <c:v>218</c:v>
                </c:pt>
                <c:pt idx="5">
                  <c:v>104</c:v>
                </c:pt>
                <c:pt idx="6">
                  <c:v>124</c:v>
                </c:pt>
                <c:pt idx="7">
                  <c:v>18</c:v>
                </c:pt>
                <c:pt idx="8">
                  <c:v>62</c:v>
                </c:pt>
                <c:pt idx="9">
                  <c:v>62</c:v>
                </c:pt>
                <c:pt idx="10">
                  <c:v>70</c:v>
                </c:pt>
                <c:pt idx="11">
                  <c:v>26</c:v>
                </c:pt>
                <c:pt idx="12">
                  <c:v>275</c:v>
                </c:pt>
                <c:pt idx="13">
                  <c:v>484</c:v>
                </c:pt>
                <c:pt idx="14">
                  <c:v>77</c:v>
                </c:pt>
                <c:pt idx="15">
                  <c:v>107</c:v>
                </c:pt>
                <c:pt idx="16">
                  <c:v>246</c:v>
                </c:pt>
                <c:pt idx="17">
                  <c:v>29</c:v>
                </c:pt>
                <c:pt idx="18">
                  <c:v>497</c:v>
                </c:pt>
                <c:pt idx="19">
                  <c:v>241</c:v>
                </c:pt>
                <c:pt idx="20">
                  <c:v>60</c:v>
                </c:pt>
                <c:pt idx="21">
                  <c:v>370</c:v>
                </c:pt>
                <c:pt idx="22">
                  <c:v>136</c:v>
                </c:pt>
                <c:pt idx="23">
                  <c:v>45</c:v>
                </c:pt>
                <c:pt idx="24">
                  <c:v>71</c:v>
                </c:pt>
              </c:numCache>
            </c:numRef>
          </c:val>
          <c:extLst>
            <c:ext xmlns:c16="http://schemas.microsoft.com/office/drawing/2014/chart" uri="{C3380CC4-5D6E-409C-BE32-E72D297353CC}">
              <c16:uniqueId val="{00000001-97A3-4627-9893-BB4EA8187229}"/>
            </c:ext>
          </c:extLst>
        </c:ser>
        <c:dLbls>
          <c:showLegendKey val="0"/>
          <c:showVal val="0"/>
          <c:showCatName val="0"/>
          <c:showSerName val="0"/>
          <c:showPercent val="0"/>
          <c:showBubbleSize val="0"/>
        </c:dLbls>
        <c:gapWidth val="219"/>
        <c:overlap val="-27"/>
        <c:axId val="734295416"/>
        <c:axId val="734296136"/>
      </c:barChart>
      <c:catAx>
        <c:axId val="734295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34296136"/>
        <c:crosses val="autoZero"/>
        <c:auto val="1"/>
        <c:lblAlgn val="ctr"/>
        <c:lblOffset val="100"/>
        <c:noMultiLvlLbl val="0"/>
      </c:catAx>
      <c:valAx>
        <c:axId val="734296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34295416"/>
        <c:crosses val="autoZero"/>
        <c:crossBetween val="between"/>
      </c:valAx>
      <c:spPr>
        <a:noFill/>
        <a:ln>
          <a:noFill/>
        </a:ln>
        <a:effectLst/>
      </c:spPr>
    </c:plotArea>
    <c:legend>
      <c:legendPos val="b"/>
      <c:layout>
        <c:manualLayout>
          <c:xMode val="edge"/>
          <c:yMode val="edge"/>
          <c:x val="0.83443869516310476"/>
          <c:y val="5.6116267930394065E-2"/>
          <c:w val="0.14183689538807648"/>
          <c:h val="0.138449049033458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Sheet6!$B$1</c:f>
              <c:strCache>
                <c:ptCount val="1"/>
                <c:pt idx="0">
                  <c:v>Not Resolved</c:v>
                </c:pt>
              </c:strCache>
            </c:strRef>
          </c:tx>
          <c:spPr>
            <a:solidFill>
              <a:srgbClr val="7030A0"/>
            </a:solidFill>
            <a:ln>
              <a:noFill/>
            </a:ln>
            <a:effectLst/>
          </c:spPr>
          <c:invertIfNegative val="0"/>
          <c:cat>
            <c:strRef>
              <c:f>Sheet6!$A$2:$A$52</c:f>
              <c:strCache>
                <c:ptCount val="51"/>
                <c:pt idx="0">
                  <c:v>Winn</c:v>
                </c:pt>
                <c:pt idx="1">
                  <c:v>West Feliciana</c:v>
                </c:pt>
                <c:pt idx="2">
                  <c:v>West carroll</c:v>
                </c:pt>
                <c:pt idx="3">
                  <c:v>WASHINGTON</c:v>
                </c:pt>
                <c:pt idx="4">
                  <c:v>Vernon</c:v>
                </c:pt>
                <c:pt idx="5">
                  <c:v>Vermilion</c:v>
                </c:pt>
                <c:pt idx="6">
                  <c:v>Union</c:v>
                </c:pt>
                <c:pt idx="7">
                  <c:v>Tensas</c:v>
                </c:pt>
                <c:pt idx="8">
                  <c:v>Tarrant</c:v>
                </c:pt>
                <c:pt idx="9">
                  <c:v>Tangipahoa</c:v>
                </c:pt>
                <c:pt idx="10">
                  <c:v>SAINT MARY</c:v>
                </c:pt>
                <c:pt idx="11">
                  <c:v>Saint helena</c:v>
                </c:pt>
                <c:pt idx="12">
                  <c:v>Sabine</c:v>
                </c:pt>
                <c:pt idx="13">
                  <c:v>Richland</c:v>
                </c:pt>
                <c:pt idx="14">
                  <c:v>Red River</c:v>
                </c:pt>
                <c:pt idx="15">
                  <c:v>Pointe Coupee</c:v>
                </c:pt>
                <c:pt idx="16">
                  <c:v>Pike</c:v>
                </c:pt>
                <c:pt idx="17">
                  <c:v>Pearl River</c:v>
                </c:pt>
                <c:pt idx="18">
                  <c:v>NATCHITOCHES</c:v>
                </c:pt>
                <c:pt idx="19">
                  <c:v>Morehouse</c:v>
                </c:pt>
                <c:pt idx="20">
                  <c:v>Madison</c:v>
                </c:pt>
                <c:pt idx="21">
                  <c:v>Lincoln</c:v>
                </c:pt>
                <c:pt idx="22">
                  <c:v>La Salle</c:v>
                </c:pt>
                <c:pt idx="23">
                  <c:v>Jones</c:v>
                </c:pt>
                <c:pt idx="24">
                  <c:v>Jackson</c:v>
                </c:pt>
                <c:pt idx="25">
                  <c:v>IBERVILLE</c:v>
                </c:pt>
                <c:pt idx="26">
                  <c:v>Iberia</c:v>
                </c:pt>
                <c:pt idx="27">
                  <c:v>HARRIS</c:v>
                </c:pt>
                <c:pt idx="28">
                  <c:v>Hancock</c:v>
                </c:pt>
                <c:pt idx="29">
                  <c:v>Grant</c:v>
                </c:pt>
                <c:pt idx="30">
                  <c:v>Franklin</c:v>
                </c:pt>
                <c:pt idx="31">
                  <c:v>Evangeline</c:v>
                </c:pt>
                <c:pt idx="32">
                  <c:v>El Paso</c:v>
                </c:pt>
                <c:pt idx="33">
                  <c:v>East feliciana</c:v>
                </c:pt>
                <c:pt idx="34">
                  <c:v>East carroll</c:v>
                </c:pt>
                <c:pt idx="35">
                  <c:v>De soto</c:v>
                </c:pt>
                <c:pt idx="36">
                  <c:v>Concordia</c:v>
                </c:pt>
                <c:pt idx="37">
                  <c:v>Cleburne</c:v>
                </c:pt>
                <c:pt idx="38">
                  <c:v>Claiborne</c:v>
                </c:pt>
                <c:pt idx="39">
                  <c:v>Catahoula</c:v>
                </c:pt>
                <c:pt idx="40">
                  <c:v>Carroll</c:v>
                </c:pt>
                <c:pt idx="41">
                  <c:v>CAMERON</c:v>
                </c:pt>
                <c:pt idx="42">
                  <c:v>Caldwell</c:v>
                </c:pt>
                <c:pt idx="43">
                  <c:v>Bienville</c:v>
                </c:pt>
                <c:pt idx="44">
                  <c:v>Bell</c:v>
                </c:pt>
                <c:pt idx="45">
                  <c:v>BEAUREGARD</c:v>
                </c:pt>
                <c:pt idx="46">
                  <c:v>Avoyelles</c:v>
                </c:pt>
                <c:pt idx="47">
                  <c:v>ASSUMPTION</c:v>
                </c:pt>
                <c:pt idx="48">
                  <c:v>Arapahoe</c:v>
                </c:pt>
                <c:pt idx="49">
                  <c:v>Allen</c:v>
                </c:pt>
                <c:pt idx="50">
                  <c:v>Adams</c:v>
                </c:pt>
              </c:strCache>
            </c:strRef>
          </c:cat>
          <c:val>
            <c:numRef>
              <c:f>Sheet6!$B$2:$B$52</c:f>
              <c:numCache>
                <c:formatCode>General</c:formatCode>
                <c:ptCount val="51"/>
                <c:pt idx="0">
                  <c:v>38</c:v>
                </c:pt>
                <c:pt idx="1">
                  <c:v>19</c:v>
                </c:pt>
                <c:pt idx="2">
                  <c:v>28</c:v>
                </c:pt>
                <c:pt idx="3">
                  <c:v>184</c:v>
                </c:pt>
                <c:pt idx="4">
                  <c:v>137</c:v>
                </c:pt>
                <c:pt idx="5">
                  <c:v>112</c:v>
                </c:pt>
                <c:pt idx="6">
                  <c:v>48</c:v>
                </c:pt>
                <c:pt idx="7">
                  <c:v>15</c:v>
                </c:pt>
                <c:pt idx="8">
                  <c:v>1</c:v>
                </c:pt>
                <c:pt idx="9">
                  <c:v>361</c:v>
                </c:pt>
                <c:pt idx="10">
                  <c:v>155</c:v>
                </c:pt>
                <c:pt idx="11">
                  <c:v>31</c:v>
                </c:pt>
                <c:pt idx="12">
                  <c:v>67</c:v>
                </c:pt>
                <c:pt idx="13">
                  <c:v>95</c:v>
                </c:pt>
                <c:pt idx="14">
                  <c:v>23</c:v>
                </c:pt>
                <c:pt idx="15">
                  <c:v>96</c:v>
                </c:pt>
                <c:pt idx="16">
                  <c:v>1</c:v>
                </c:pt>
                <c:pt idx="17">
                  <c:v>1</c:v>
                </c:pt>
                <c:pt idx="18">
                  <c:v>166</c:v>
                </c:pt>
                <c:pt idx="19">
                  <c:v>127</c:v>
                </c:pt>
                <c:pt idx="20">
                  <c:v>34</c:v>
                </c:pt>
                <c:pt idx="21">
                  <c:v>84</c:v>
                </c:pt>
                <c:pt idx="22">
                  <c:v>28</c:v>
                </c:pt>
                <c:pt idx="23">
                  <c:v>1</c:v>
                </c:pt>
                <c:pt idx="24">
                  <c:v>25</c:v>
                </c:pt>
                <c:pt idx="25">
                  <c:v>123</c:v>
                </c:pt>
                <c:pt idx="26">
                  <c:v>142</c:v>
                </c:pt>
                <c:pt idx="27">
                  <c:v>2</c:v>
                </c:pt>
                <c:pt idx="29">
                  <c:v>79</c:v>
                </c:pt>
                <c:pt idx="30">
                  <c:v>114</c:v>
                </c:pt>
                <c:pt idx="31">
                  <c:v>128</c:v>
                </c:pt>
                <c:pt idx="32">
                  <c:v>1</c:v>
                </c:pt>
                <c:pt idx="33">
                  <c:v>55</c:v>
                </c:pt>
                <c:pt idx="34">
                  <c:v>29</c:v>
                </c:pt>
                <c:pt idx="35">
                  <c:v>51</c:v>
                </c:pt>
                <c:pt idx="36">
                  <c:v>149</c:v>
                </c:pt>
                <c:pt idx="37">
                  <c:v>1</c:v>
                </c:pt>
                <c:pt idx="38">
                  <c:v>104</c:v>
                </c:pt>
                <c:pt idx="39">
                  <c:v>52</c:v>
                </c:pt>
                <c:pt idx="41">
                  <c:v>5</c:v>
                </c:pt>
                <c:pt idx="42">
                  <c:v>39</c:v>
                </c:pt>
                <c:pt idx="43">
                  <c:v>69</c:v>
                </c:pt>
                <c:pt idx="44">
                  <c:v>1</c:v>
                </c:pt>
                <c:pt idx="45">
                  <c:v>113</c:v>
                </c:pt>
                <c:pt idx="46">
                  <c:v>132</c:v>
                </c:pt>
                <c:pt idx="47">
                  <c:v>61</c:v>
                </c:pt>
                <c:pt idx="48">
                  <c:v>1</c:v>
                </c:pt>
                <c:pt idx="49">
                  <c:v>57</c:v>
                </c:pt>
                <c:pt idx="50">
                  <c:v>1</c:v>
                </c:pt>
              </c:numCache>
            </c:numRef>
          </c:val>
          <c:extLst>
            <c:ext xmlns:c16="http://schemas.microsoft.com/office/drawing/2014/chart" uri="{C3380CC4-5D6E-409C-BE32-E72D297353CC}">
              <c16:uniqueId val="{00000000-07F4-4AB7-9476-E555F774F1A9}"/>
            </c:ext>
          </c:extLst>
        </c:ser>
        <c:ser>
          <c:idx val="1"/>
          <c:order val="1"/>
          <c:tx>
            <c:strRef>
              <c:f>Sheet6!$C$1</c:f>
              <c:strCache>
                <c:ptCount val="1"/>
                <c:pt idx="0">
                  <c:v>Resolved</c:v>
                </c:pt>
              </c:strCache>
            </c:strRef>
          </c:tx>
          <c:spPr>
            <a:solidFill>
              <a:schemeClr val="accent4">
                <a:lumMod val="60000"/>
                <a:lumOff val="40000"/>
              </a:schemeClr>
            </a:solidFill>
            <a:ln>
              <a:noFill/>
            </a:ln>
            <a:effectLst/>
          </c:spPr>
          <c:invertIfNegative val="0"/>
          <c:cat>
            <c:strRef>
              <c:f>Sheet6!$A$2:$A$52</c:f>
              <c:strCache>
                <c:ptCount val="51"/>
                <c:pt idx="0">
                  <c:v>Winn</c:v>
                </c:pt>
                <c:pt idx="1">
                  <c:v>West Feliciana</c:v>
                </c:pt>
                <c:pt idx="2">
                  <c:v>West carroll</c:v>
                </c:pt>
                <c:pt idx="3">
                  <c:v>WASHINGTON</c:v>
                </c:pt>
                <c:pt idx="4">
                  <c:v>Vernon</c:v>
                </c:pt>
                <c:pt idx="5">
                  <c:v>Vermilion</c:v>
                </c:pt>
                <c:pt idx="6">
                  <c:v>Union</c:v>
                </c:pt>
                <c:pt idx="7">
                  <c:v>Tensas</c:v>
                </c:pt>
                <c:pt idx="8">
                  <c:v>Tarrant</c:v>
                </c:pt>
                <c:pt idx="9">
                  <c:v>Tangipahoa</c:v>
                </c:pt>
                <c:pt idx="10">
                  <c:v>SAINT MARY</c:v>
                </c:pt>
                <c:pt idx="11">
                  <c:v>Saint helena</c:v>
                </c:pt>
                <c:pt idx="12">
                  <c:v>Sabine</c:v>
                </c:pt>
                <c:pt idx="13">
                  <c:v>Richland</c:v>
                </c:pt>
                <c:pt idx="14">
                  <c:v>Red River</c:v>
                </c:pt>
                <c:pt idx="15">
                  <c:v>Pointe Coupee</c:v>
                </c:pt>
                <c:pt idx="16">
                  <c:v>Pike</c:v>
                </c:pt>
                <c:pt idx="17">
                  <c:v>Pearl River</c:v>
                </c:pt>
                <c:pt idx="18">
                  <c:v>NATCHITOCHES</c:v>
                </c:pt>
                <c:pt idx="19">
                  <c:v>Morehouse</c:v>
                </c:pt>
                <c:pt idx="20">
                  <c:v>Madison</c:v>
                </c:pt>
                <c:pt idx="21">
                  <c:v>Lincoln</c:v>
                </c:pt>
                <c:pt idx="22">
                  <c:v>La Salle</c:v>
                </c:pt>
                <c:pt idx="23">
                  <c:v>Jones</c:v>
                </c:pt>
                <c:pt idx="24">
                  <c:v>Jackson</c:v>
                </c:pt>
                <c:pt idx="25">
                  <c:v>IBERVILLE</c:v>
                </c:pt>
                <c:pt idx="26">
                  <c:v>Iberia</c:v>
                </c:pt>
                <c:pt idx="27">
                  <c:v>HARRIS</c:v>
                </c:pt>
                <c:pt idx="28">
                  <c:v>Hancock</c:v>
                </c:pt>
                <c:pt idx="29">
                  <c:v>Grant</c:v>
                </c:pt>
                <c:pt idx="30">
                  <c:v>Franklin</c:v>
                </c:pt>
                <c:pt idx="31">
                  <c:v>Evangeline</c:v>
                </c:pt>
                <c:pt idx="32">
                  <c:v>El Paso</c:v>
                </c:pt>
                <c:pt idx="33">
                  <c:v>East feliciana</c:v>
                </c:pt>
                <c:pt idx="34">
                  <c:v>East carroll</c:v>
                </c:pt>
                <c:pt idx="35">
                  <c:v>De soto</c:v>
                </c:pt>
                <c:pt idx="36">
                  <c:v>Concordia</c:v>
                </c:pt>
                <c:pt idx="37">
                  <c:v>Cleburne</c:v>
                </c:pt>
                <c:pt idx="38">
                  <c:v>Claiborne</c:v>
                </c:pt>
                <c:pt idx="39">
                  <c:v>Catahoula</c:v>
                </c:pt>
                <c:pt idx="40">
                  <c:v>Carroll</c:v>
                </c:pt>
                <c:pt idx="41">
                  <c:v>CAMERON</c:v>
                </c:pt>
                <c:pt idx="42">
                  <c:v>Caldwell</c:v>
                </c:pt>
                <c:pt idx="43">
                  <c:v>Bienville</c:v>
                </c:pt>
                <c:pt idx="44">
                  <c:v>Bell</c:v>
                </c:pt>
                <c:pt idx="45">
                  <c:v>BEAUREGARD</c:v>
                </c:pt>
                <c:pt idx="46">
                  <c:v>Avoyelles</c:v>
                </c:pt>
                <c:pt idx="47">
                  <c:v>ASSUMPTION</c:v>
                </c:pt>
                <c:pt idx="48">
                  <c:v>Arapahoe</c:v>
                </c:pt>
                <c:pt idx="49">
                  <c:v>Allen</c:v>
                </c:pt>
                <c:pt idx="50">
                  <c:v>Adams</c:v>
                </c:pt>
              </c:strCache>
            </c:strRef>
          </c:cat>
          <c:val>
            <c:numRef>
              <c:f>Sheet6!$C$2:$C$52</c:f>
              <c:numCache>
                <c:formatCode>General</c:formatCode>
                <c:ptCount val="51"/>
                <c:pt idx="0">
                  <c:v>22</c:v>
                </c:pt>
                <c:pt idx="1">
                  <c:v>16</c:v>
                </c:pt>
                <c:pt idx="2">
                  <c:v>8</c:v>
                </c:pt>
                <c:pt idx="3">
                  <c:v>44</c:v>
                </c:pt>
                <c:pt idx="4">
                  <c:v>18</c:v>
                </c:pt>
                <c:pt idx="5">
                  <c:v>41</c:v>
                </c:pt>
                <c:pt idx="6">
                  <c:v>25</c:v>
                </c:pt>
                <c:pt idx="7">
                  <c:v>4</c:v>
                </c:pt>
                <c:pt idx="8">
                  <c:v>1</c:v>
                </c:pt>
                <c:pt idx="9">
                  <c:v>137</c:v>
                </c:pt>
                <c:pt idx="10">
                  <c:v>89</c:v>
                </c:pt>
                <c:pt idx="11">
                  <c:v>10</c:v>
                </c:pt>
                <c:pt idx="12">
                  <c:v>16</c:v>
                </c:pt>
                <c:pt idx="13">
                  <c:v>21</c:v>
                </c:pt>
                <c:pt idx="14">
                  <c:v>4</c:v>
                </c:pt>
                <c:pt idx="15">
                  <c:v>35</c:v>
                </c:pt>
                <c:pt idx="18">
                  <c:v>16</c:v>
                </c:pt>
                <c:pt idx="19">
                  <c:v>70</c:v>
                </c:pt>
                <c:pt idx="20">
                  <c:v>10</c:v>
                </c:pt>
                <c:pt idx="21">
                  <c:v>32</c:v>
                </c:pt>
                <c:pt idx="22">
                  <c:v>6</c:v>
                </c:pt>
                <c:pt idx="24">
                  <c:v>27</c:v>
                </c:pt>
                <c:pt idx="25">
                  <c:v>52</c:v>
                </c:pt>
                <c:pt idx="26">
                  <c:v>73</c:v>
                </c:pt>
                <c:pt idx="28">
                  <c:v>1</c:v>
                </c:pt>
                <c:pt idx="29">
                  <c:v>30</c:v>
                </c:pt>
                <c:pt idx="30">
                  <c:v>14</c:v>
                </c:pt>
                <c:pt idx="31">
                  <c:v>34</c:v>
                </c:pt>
                <c:pt idx="33">
                  <c:v>30</c:v>
                </c:pt>
                <c:pt idx="34">
                  <c:v>9</c:v>
                </c:pt>
                <c:pt idx="35">
                  <c:v>38</c:v>
                </c:pt>
                <c:pt idx="36">
                  <c:v>20</c:v>
                </c:pt>
                <c:pt idx="38">
                  <c:v>18</c:v>
                </c:pt>
                <c:pt idx="39">
                  <c:v>3</c:v>
                </c:pt>
                <c:pt idx="40">
                  <c:v>1</c:v>
                </c:pt>
                <c:pt idx="41">
                  <c:v>1</c:v>
                </c:pt>
                <c:pt idx="42">
                  <c:v>11</c:v>
                </c:pt>
                <c:pt idx="43">
                  <c:v>19</c:v>
                </c:pt>
                <c:pt idx="45">
                  <c:v>13</c:v>
                </c:pt>
                <c:pt idx="46">
                  <c:v>72</c:v>
                </c:pt>
                <c:pt idx="47">
                  <c:v>24</c:v>
                </c:pt>
                <c:pt idx="49">
                  <c:v>12</c:v>
                </c:pt>
              </c:numCache>
            </c:numRef>
          </c:val>
          <c:extLst>
            <c:ext xmlns:c16="http://schemas.microsoft.com/office/drawing/2014/chart" uri="{C3380CC4-5D6E-409C-BE32-E72D297353CC}">
              <c16:uniqueId val="{00000001-07F4-4AB7-9476-E555F774F1A9}"/>
            </c:ext>
          </c:extLst>
        </c:ser>
        <c:dLbls>
          <c:showLegendKey val="0"/>
          <c:showVal val="0"/>
          <c:showCatName val="0"/>
          <c:showSerName val="0"/>
          <c:showPercent val="0"/>
          <c:showBubbleSize val="0"/>
        </c:dLbls>
        <c:gapWidth val="219"/>
        <c:overlap val="-27"/>
        <c:axId val="655199120"/>
        <c:axId val="655199840"/>
      </c:barChart>
      <c:catAx>
        <c:axId val="65519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1" i="0" u="none" strike="noStrike" kern="1200" baseline="0">
                <a:solidFill>
                  <a:schemeClr val="tx1"/>
                </a:solidFill>
                <a:latin typeface="+mn-lt"/>
                <a:ea typeface="+mn-ea"/>
                <a:cs typeface="+mn-cs"/>
              </a:defRPr>
            </a:pPr>
            <a:endParaRPr lang="en-US"/>
          </a:p>
        </c:txPr>
        <c:crossAx val="655199840"/>
        <c:crosses val="autoZero"/>
        <c:auto val="1"/>
        <c:lblAlgn val="ctr"/>
        <c:lblOffset val="100"/>
        <c:noMultiLvlLbl val="0"/>
      </c:catAx>
      <c:valAx>
        <c:axId val="655199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55199120"/>
        <c:crosses val="autoZero"/>
        <c:crossBetween val="between"/>
      </c:valAx>
      <c:spPr>
        <a:noFill/>
        <a:ln>
          <a:noFill/>
        </a:ln>
        <a:effectLst/>
      </c:spPr>
    </c:plotArea>
    <c:legend>
      <c:legendPos val="b"/>
      <c:layout>
        <c:manualLayout>
          <c:xMode val="edge"/>
          <c:yMode val="edge"/>
          <c:x val="0.81879486548556446"/>
          <c:y val="0.21056440938405874"/>
          <c:w val="0.1338415354330709"/>
          <c:h val="0.1599274661242383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Sheet9!$B$1</c:f>
              <c:strCache>
                <c:ptCount val="1"/>
                <c:pt idx="0">
                  <c:v>Average Number of Visits</c:v>
                </c:pt>
              </c:strCache>
            </c:strRef>
          </c:tx>
          <c:spPr>
            <a:solidFill>
              <a:srgbClr val="7030A0"/>
            </a:solidFill>
            <a:ln>
              <a:noFill/>
            </a:ln>
            <a:effectLst/>
          </c:spPr>
          <c:invertIfNegative val="0"/>
          <c:cat>
            <c:strRef>
              <c:f>Sheet9!$A$2:$A$25</c:f>
              <c:strCache>
                <c:ptCount val="24"/>
                <c:pt idx="0">
                  <c:v>Acadia</c:v>
                </c:pt>
                <c:pt idx="1">
                  <c:v>Ascension</c:v>
                </c:pt>
                <c:pt idx="2">
                  <c:v>Bossier</c:v>
                </c:pt>
                <c:pt idx="3">
                  <c:v>Caddo</c:v>
                </c:pt>
                <c:pt idx="4">
                  <c:v>Calcasieu</c:v>
                </c:pt>
                <c:pt idx="5">
                  <c:v>East Baton Rouge</c:v>
                </c:pt>
                <c:pt idx="6">
                  <c:v>Jefferson</c:v>
                </c:pt>
                <c:pt idx="7">
                  <c:v>Lafayette</c:v>
                </c:pt>
                <c:pt idx="8">
                  <c:v>Lafourche</c:v>
                </c:pt>
                <c:pt idx="9">
                  <c:v>LIVINGSTON</c:v>
                </c:pt>
                <c:pt idx="10">
                  <c:v>ORLEANS</c:v>
                </c:pt>
                <c:pt idx="11">
                  <c:v>Ouachita</c:v>
                </c:pt>
                <c:pt idx="12">
                  <c:v>Plaquemines</c:v>
                </c:pt>
                <c:pt idx="13">
                  <c:v>Rapides</c:v>
                </c:pt>
                <c:pt idx="14">
                  <c:v>SAINT BERNARD</c:v>
                </c:pt>
                <c:pt idx="15">
                  <c:v>Saint Charles</c:v>
                </c:pt>
                <c:pt idx="16">
                  <c:v>Saint James</c:v>
                </c:pt>
                <c:pt idx="17">
                  <c:v>Saint Landry</c:v>
                </c:pt>
                <c:pt idx="18">
                  <c:v>Saint Martin</c:v>
                </c:pt>
                <c:pt idx="19">
                  <c:v>Saint tammany</c:v>
                </c:pt>
                <c:pt idx="20">
                  <c:v>ST JOHN THE BAPTIST</c:v>
                </c:pt>
                <c:pt idx="21">
                  <c:v>Terrebonne</c:v>
                </c:pt>
                <c:pt idx="22">
                  <c:v>Webster</c:v>
                </c:pt>
                <c:pt idx="23">
                  <c:v>West baton rouge</c:v>
                </c:pt>
              </c:strCache>
            </c:strRef>
          </c:cat>
          <c:val>
            <c:numRef>
              <c:f>Sheet9!$B$2:$B$25</c:f>
              <c:numCache>
                <c:formatCode>General</c:formatCode>
                <c:ptCount val="24"/>
                <c:pt idx="0">
                  <c:v>2.8688524590163933</c:v>
                </c:pt>
                <c:pt idx="1">
                  <c:v>2.3461538461538463</c:v>
                </c:pt>
                <c:pt idx="2">
                  <c:v>3.347457627118644</c:v>
                </c:pt>
                <c:pt idx="3">
                  <c:v>3.2594594594594595</c:v>
                </c:pt>
                <c:pt idx="4">
                  <c:v>3.1335403726708075</c:v>
                </c:pt>
                <c:pt idx="5">
                  <c:v>3.1925849639546859</c:v>
                </c:pt>
                <c:pt idx="6">
                  <c:v>3.6454265159301129</c:v>
                </c:pt>
                <c:pt idx="7">
                  <c:v>3.222943722943723</c:v>
                </c:pt>
                <c:pt idx="8">
                  <c:v>3.1823899371069184</c:v>
                </c:pt>
                <c:pt idx="9">
                  <c:v>2.5866666666666664</c:v>
                </c:pt>
                <c:pt idx="10">
                  <c:v>3.3372781065088759</c:v>
                </c:pt>
                <c:pt idx="11">
                  <c:v>2.8989247311827957</c:v>
                </c:pt>
                <c:pt idx="12">
                  <c:v>3.96875</c:v>
                </c:pt>
                <c:pt idx="13">
                  <c:v>3.1464019851116625</c:v>
                </c:pt>
                <c:pt idx="14">
                  <c:v>3.1375000000000002</c:v>
                </c:pt>
                <c:pt idx="15">
                  <c:v>2.6144578313253013</c:v>
                </c:pt>
                <c:pt idx="16">
                  <c:v>4.04</c:v>
                </c:pt>
                <c:pt idx="17">
                  <c:v>2.7878787878787881</c:v>
                </c:pt>
                <c:pt idx="18">
                  <c:v>3.1708860759493671</c:v>
                </c:pt>
                <c:pt idx="19">
                  <c:v>3.1127596439169141</c:v>
                </c:pt>
                <c:pt idx="20">
                  <c:v>3.3250000000000002</c:v>
                </c:pt>
                <c:pt idx="21">
                  <c:v>3.2148148148148148</c:v>
                </c:pt>
                <c:pt idx="22">
                  <c:v>2.314516129032258</c:v>
                </c:pt>
                <c:pt idx="23">
                  <c:v>2.9423076923076925</c:v>
                </c:pt>
              </c:numCache>
            </c:numRef>
          </c:val>
          <c:extLst>
            <c:ext xmlns:c16="http://schemas.microsoft.com/office/drawing/2014/chart" uri="{C3380CC4-5D6E-409C-BE32-E72D297353CC}">
              <c16:uniqueId val="{00000000-DA5D-4B90-901B-B93372C6F92E}"/>
            </c:ext>
          </c:extLst>
        </c:ser>
        <c:dLbls>
          <c:showLegendKey val="0"/>
          <c:showVal val="0"/>
          <c:showCatName val="0"/>
          <c:showSerName val="0"/>
          <c:showPercent val="0"/>
          <c:showBubbleSize val="0"/>
        </c:dLbls>
        <c:gapWidth val="219"/>
        <c:overlap val="-27"/>
        <c:axId val="731638208"/>
        <c:axId val="731641808"/>
      </c:barChart>
      <c:lineChart>
        <c:grouping val="standard"/>
        <c:varyColors val="0"/>
        <c:ser>
          <c:idx val="1"/>
          <c:order val="1"/>
          <c:tx>
            <c:strRef>
              <c:f>Sheet9!$C$1</c:f>
              <c:strCache>
                <c:ptCount val="1"/>
                <c:pt idx="0">
                  <c:v>Total Average</c:v>
                </c:pt>
              </c:strCache>
            </c:strRef>
          </c:tx>
          <c:spPr>
            <a:ln w="76200" cap="rnd">
              <a:solidFill>
                <a:schemeClr val="accent4">
                  <a:lumMod val="60000"/>
                  <a:lumOff val="40000"/>
                </a:schemeClr>
              </a:solidFill>
              <a:prstDash val="sysDot"/>
              <a:round/>
            </a:ln>
            <a:effectLst/>
          </c:spPr>
          <c:marker>
            <c:symbol val="none"/>
          </c:marker>
          <c:cat>
            <c:strRef>
              <c:f>Sheet9!$A$2:$A$25</c:f>
              <c:strCache>
                <c:ptCount val="24"/>
                <c:pt idx="0">
                  <c:v>Acadia</c:v>
                </c:pt>
                <c:pt idx="1">
                  <c:v>Ascension</c:v>
                </c:pt>
                <c:pt idx="2">
                  <c:v>Bossier</c:v>
                </c:pt>
                <c:pt idx="3">
                  <c:v>Caddo</c:v>
                </c:pt>
                <c:pt idx="4">
                  <c:v>Calcasieu</c:v>
                </c:pt>
                <c:pt idx="5">
                  <c:v>East Baton Rouge</c:v>
                </c:pt>
                <c:pt idx="6">
                  <c:v>Jefferson</c:v>
                </c:pt>
                <c:pt idx="7">
                  <c:v>Lafayette</c:v>
                </c:pt>
                <c:pt idx="8">
                  <c:v>Lafourche</c:v>
                </c:pt>
                <c:pt idx="9">
                  <c:v>LIVINGSTON</c:v>
                </c:pt>
                <c:pt idx="10">
                  <c:v>ORLEANS</c:v>
                </c:pt>
                <c:pt idx="11">
                  <c:v>Ouachita</c:v>
                </c:pt>
                <c:pt idx="12">
                  <c:v>Plaquemines</c:v>
                </c:pt>
                <c:pt idx="13">
                  <c:v>Rapides</c:v>
                </c:pt>
                <c:pt idx="14">
                  <c:v>SAINT BERNARD</c:v>
                </c:pt>
                <c:pt idx="15">
                  <c:v>Saint Charles</c:v>
                </c:pt>
                <c:pt idx="16">
                  <c:v>Saint James</c:v>
                </c:pt>
                <c:pt idx="17">
                  <c:v>Saint Landry</c:v>
                </c:pt>
                <c:pt idx="18">
                  <c:v>Saint Martin</c:v>
                </c:pt>
                <c:pt idx="19">
                  <c:v>Saint tammany</c:v>
                </c:pt>
                <c:pt idx="20">
                  <c:v>ST JOHN THE BAPTIST</c:v>
                </c:pt>
                <c:pt idx="21">
                  <c:v>Terrebonne</c:v>
                </c:pt>
                <c:pt idx="22">
                  <c:v>Webster</c:v>
                </c:pt>
                <c:pt idx="23">
                  <c:v>West baton rouge</c:v>
                </c:pt>
              </c:strCache>
            </c:strRef>
          </c:cat>
          <c:val>
            <c:numRef>
              <c:f>Sheet9!$C$2:$C$25</c:f>
              <c:numCache>
                <c:formatCode>General</c:formatCode>
                <c:ptCount val="24"/>
                <c:pt idx="0">
                  <c:v>3.1165396403770718</c:v>
                </c:pt>
                <c:pt idx="1">
                  <c:v>3.1165396403770718</c:v>
                </c:pt>
                <c:pt idx="2">
                  <c:v>3.1165396403770718</c:v>
                </c:pt>
                <c:pt idx="3">
                  <c:v>3.1165396403770718</c:v>
                </c:pt>
                <c:pt idx="4">
                  <c:v>3.1165396403770718</c:v>
                </c:pt>
                <c:pt idx="5">
                  <c:v>3.1165396403770718</c:v>
                </c:pt>
                <c:pt idx="6">
                  <c:v>3.1165396403770718</c:v>
                </c:pt>
                <c:pt idx="7">
                  <c:v>3.1165396403770718</c:v>
                </c:pt>
                <c:pt idx="8">
                  <c:v>3.1165396403770718</c:v>
                </c:pt>
                <c:pt idx="9">
                  <c:v>3.1165396403770718</c:v>
                </c:pt>
                <c:pt idx="10">
                  <c:v>3.1165396403770718</c:v>
                </c:pt>
                <c:pt idx="11">
                  <c:v>3.1165396403770718</c:v>
                </c:pt>
                <c:pt idx="12">
                  <c:v>3.1165396403770718</c:v>
                </c:pt>
                <c:pt idx="13">
                  <c:v>3.1165396403770718</c:v>
                </c:pt>
                <c:pt idx="14">
                  <c:v>3.1165396403770718</c:v>
                </c:pt>
                <c:pt idx="15">
                  <c:v>3.1165396403770718</c:v>
                </c:pt>
                <c:pt idx="16">
                  <c:v>3.1165396403770718</c:v>
                </c:pt>
                <c:pt idx="17">
                  <c:v>3.1165396403770718</c:v>
                </c:pt>
                <c:pt idx="18">
                  <c:v>3.1165396403770718</c:v>
                </c:pt>
                <c:pt idx="19">
                  <c:v>3.1165396403770718</c:v>
                </c:pt>
                <c:pt idx="20">
                  <c:v>3.1165396403770718</c:v>
                </c:pt>
                <c:pt idx="21">
                  <c:v>3.1165396403770718</c:v>
                </c:pt>
                <c:pt idx="22">
                  <c:v>3.1165396403770718</c:v>
                </c:pt>
                <c:pt idx="23">
                  <c:v>3.1165396403770718</c:v>
                </c:pt>
              </c:numCache>
            </c:numRef>
          </c:val>
          <c:smooth val="0"/>
          <c:extLst>
            <c:ext xmlns:c16="http://schemas.microsoft.com/office/drawing/2014/chart" uri="{C3380CC4-5D6E-409C-BE32-E72D297353CC}">
              <c16:uniqueId val="{00000001-DA5D-4B90-901B-B93372C6F92E}"/>
            </c:ext>
          </c:extLst>
        </c:ser>
        <c:dLbls>
          <c:showLegendKey val="0"/>
          <c:showVal val="0"/>
          <c:showCatName val="0"/>
          <c:showSerName val="0"/>
          <c:showPercent val="0"/>
          <c:showBubbleSize val="0"/>
        </c:dLbls>
        <c:marker val="1"/>
        <c:smooth val="0"/>
        <c:axId val="731638208"/>
        <c:axId val="731641808"/>
      </c:lineChart>
      <c:catAx>
        <c:axId val="731638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31641808"/>
        <c:crosses val="autoZero"/>
        <c:auto val="1"/>
        <c:lblAlgn val="ctr"/>
        <c:lblOffset val="100"/>
        <c:noMultiLvlLbl val="0"/>
      </c:catAx>
      <c:valAx>
        <c:axId val="731641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31638208"/>
        <c:crosses val="autoZero"/>
        <c:crossBetween val="between"/>
      </c:valAx>
      <c:spPr>
        <a:noFill/>
        <a:ln>
          <a:noFill/>
        </a:ln>
        <a:effectLst/>
      </c:spPr>
    </c:plotArea>
    <c:legend>
      <c:legendPos val="b"/>
      <c:layout>
        <c:manualLayout>
          <c:xMode val="edge"/>
          <c:yMode val="edge"/>
          <c:x val="0.7606078576115487"/>
          <c:y val="5.8539186880531759E-2"/>
          <c:w val="0.23920086942257218"/>
          <c:h val="9.600985963190131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94C07-60B5-491A-A4D7-6F68C4282A3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F8B2FCD-C1EC-49DE-A77A-FE7E65B061EA}">
      <dgm:prSet custT="1"/>
      <dgm:spPr/>
      <dgm:t>
        <a:bodyPr/>
        <a:lstStyle/>
        <a:p>
          <a:r>
            <a:rPr lang="en-US" sz="2400" dirty="0"/>
            <a:t>Social media campaign to emphasize the long-term health outcomes associated with uncontrolled HTN</a:t>
          </a:r>
        </a:p>
      </dgm:t>
    </dgm:pt>
    <dgm:pt modelId="{C174CC5F-3046-4718-B8FB-C0E0B19D576E}" type="parTrans" cxnId="{423BFE93-CCEB-4F88-BADC-25357D1A6214}">
      <dgm:prSet/>
      <dgm:spPr/>
      <dgm:t>
        <a:bodyPr/>
        <a:lstStyle/>
        <a:p>
          <a:endParaRPr lang="en-US" sz="2400"/>
        </a:p>
      </dgm:t>
    </dgm:pt>
    <dgm:pt modelId="{532407FD-3F4F-47DF-A0F5-BE405296071A}" type="sibTrans" cxnId="{423BFE93-CCEB-4F88-BADC-25357D1A6214}">
      <dgm:prSet/>
      <dgm:spPr/>
      <dgm:t>
        <a:bodyPr/>
        <a:lstStyle/>
        <a:p>
          <a:endParaRPr lang="en-US" sz="2400"/>
        </a:p>
      </dgm:t>
    </dgm:pt>
    <dgm:pt modelId="{2ACD4CC9-5D31-4B8A-BC86-C2A39E433A0E}">
      <dgm:prSet custT="1"/>
      <dgm:spPr>
        <a:gradFill rotWithShape="0">
          <a:gsLst>
            <a:gs pos="0">
              <a:srgbClr val="7030A0">
                <a:tint val="66000"/>
                <a:satMod val="160000"/>
              </a:srgbClr>
            </a:gs>
            <a:gs pos="50000">
              <a:srgbClr val="7030A0">
                <a:tint val="44500"/>
                <a:satMod val="160000"/>
              </a:srgbClr>
            </a:gs>
            <a:gs pos="100000">
              <a:srgbClr val="7030A0">
                <a:tint val="23500"/>
                <a:satMod val="160000"/>
              </a:srgbClr>
            </a:gs>
          </a:gsLst>
          <a:lin ang="0" scaled="1"/>
        </a:gradFill>
      </dgm:spPr>
      <dgm:t>
        <a:bodyPr/>
        <a:lstStyle/>
        <a:p>
          <a:r>
            <a:rPr lang="en-US" sz="2400" dirty="0">
              <a:solidFill>
                <a:schemeClr val="tx1"/>
              </a:solidFill>
            </a:rPr>
            <a:t>Asian Americans, though a small subset, have substantially better control rates when compared to other races</a:t>
          </a:r>
        </a:p>
      </dgm:t>
    </dgm:pt>
    <dgm:pt modelId="{881F1D2F-7910-4C46-8C52-7A6E72EF0EF4}" type="parTrans" cxnId="{66752FCB-8CC6-442D-93C2-496FF660792B}">
      <dgm:prSet/>
      <dgm:spPr/>
      <dgm:t>
        <a:bodyPr/>
        <a:lstStyle/>
        <a:p>
          <a:endParaRPr lang="en-US" sz="2400"/>
        </a:p>
      </dgm:t>
    </dgm:pt>
    <dgm:pt modelId="{A163F21E-9C45-40A2-9F06-AC01C970474F}" type="sibTrans" cxnId="{66752FCB-8CC6-442D-93C2-496FF660792B}">
      <dgm:prSet/>
      <dgm:spPr/>
      <dgm:t>
        <a:bodyPr/>
        <a:lstStyle/>
        <a:p>
          <a:endParaRPr lang="en-US" sz="2400"/>
        </a:p>
      </dgm:t>
    </dgm:pt>
    <dgm:pt modelId="{0E7CCE03-0BEF-411C-AE2A-F0CAA0017FC4}">
      <dgm:prSet custT="1"/>
      <dgm:spPr/>
      <dgm:t>
        <a:bodyPr/>
        <a:lstStyle/>
        <a:p>
          <a:r>
            <a:rPr lang="en-US" sz="2400" dirty="0"/>
            <a:t>Investigate what factors could contribute to this group’s success</a:t>
          </a:r>
        </a:p>
      </dgm:t>
    </dgm:pt>
    <dgm:pt modelId="{00561B79-EEDF-408B-87AD-390C2F06A5CE}" type="parTrans" cxnId="{A2C63092-B486-4550-94D8-2440A7E394C4}">
      <dgm:prSet/>
      <dgm:spPr/>
      <dgm:t>
        <a:bodyPr/>
        <a:lstStyle/>
        <a:p>
          <a:endParaRPr lang="en-US" sz="2400"/>
        </a:p>
      </dgm:t>
    </dgm:pt>
    <dgm:pt modelId="{1DB11555-C07D-42C4-8079-0FDA0220351E}" type="sibTrans" cxnId="{A2C63092-B486-4550-94D8-2440A7E394C4}">
      <dgm:prSet/>
      <dgm:spPr/>
      <dgm:t>
        <a:bodyPr/>
        <a:lstStyle/>
        <a:p>
          <a:endParaRPr lang="en-US" sz="2400"/>
        </a:p>
      </dgm:t>
    </dgm:pt>
    <dgm:pt modelId="{778CDAA3-7AEE-475F-A1A2-DDBDDB587B3B}">
      <dgm:prSet custT="1"/>
      <dgm:spPr>
        <a:gradFill rotWithShape="0">
          <a:gsLst>
            <a:gs pos="0">
              <a:srgbClr val="7030A0">
                <a:tint val="66000"/>
                <a:satMod val="160000"/>
              </a:srgbClr>
            </a:gs>
            <a:gs pos="50000">
              <a:srgbClr val="7030A0">
                <a:tint val="44500"/>
                <a:satMod val="160000"/>
              </a:srgbClr>
            </a:gs>
            <a:gs pos="100000">
              <a:srgbClr val="7030A0">
                <a:tint val="23500"/>
                <a:satMod val="160000"/>
              </a:srgbClr>
            </a:gs>
          </a:gsLst>
          <a:lin ang="0" scaled="1"/>
        </a:gradFill>
      </dgm:spPr>
      <dgm:t>
        <a:bodyPr/>
        <a:lstStyle/>
        <a:p>
          <a:r>
            <a:rPr lang="en-US" sz="2400" dirty="0">
              <a:solidFill>
                <a:schemeClr val="tx1"/>
              </a:solidFill>
            </a:rPr>
            <a:t>Pts in rural parishes have significantly decreased likelihood of having controlled BP</a:t>
          </a:r>
        </a:p>
      </dgm:t>
    </dgm:pt>
    <dgm:pt modelId="{569E83B6-FB3E-4A21-9472-4C82EB934044}" type="parTrans" cxnId="{F8754186-71A4-4E2A-B8CB-368CB44312A3}">
      <dgm:prSet/>
      <dgm:spPr/>
      <dgm:t>
        <a:bodyPr/>
        <a:lstStyle/>
        <a:p>
          <a:endParaRPr lang="en-US" sz="2400"/>
        </a:p>
      </dgm:t>
    </dgm:pt>
    <dgm:pt modelId="{D984C6B3-6155-4249-AC0F-DA79ED57A8DA}" type="sibTrans" cxnId="{F8754186-71A4-4E2A-B8CB-368CB44312A3}">
      <dgm:prSet/>
      <dgm:spPr/>
      <dgm:t>
        <a:bodyPr/>
        <a:lstStyle/>
        <a:p>
          <a:endParaRPr lang="en-US" sz="2400"/>
        </a:p>
      </dgm:t>
    </dgm:pt>
    <dgm:pt modelId="{87EB682C-61F7-4A59-BD54-E1D183A68F47}">
      <dgm:prSet custT="1"/>
      <dgm:spPr/>
      <dgm:t>
        <a:bodyPr/>
        <a:lstStyle/>
        <a:p>
          <a:r>
            <a:rPr lang="en-US" sz="2400"/>
            <a:t>Investigate if medication availability is a factor</a:t>
          </a:r>
          <a:endParaRPr lang="en-US" sz="2400" dirty="0"/>
        </a:p>
      </dgm:t>
    </dgm:pt>
    <dgm:pt modelId="{3C281C9B-30CE-43BD-ACB1-4FE52BA73F4F}" type="parTrans" cxnId="{D8EF5A0D-C7F4-44F3-940A-C1676F812330}">
      <dgm:prSet/>
      <dgm:spPr/>
      <dgm:t>
        <a:bodyPr/>
        <a:lstStyle/>
        <a:p>
          <a:endParaRPr lang="en-US" sz="2400"/>
        </a:p>
      </dgm:t>
    </dgm:pt>
    <dgm:pt modelId="{037AC141-A264-45FC-B823-FD6AC25B96B8}" type="sibTrans" cxnId="{D8EF5A0D-C7F4-44F3-940A-C1676F812330}">
      <dgm:prSet/>
      <dgm:spPr/>
      <dgm:t>
        <a:bodyPr/>
        <a:lstStyle/>
        <a:p>
          <a:endParaRPr lang="en-US" sz="2400"/>
        </a:p>
      </dgm:t>
    </dgm:pt>
    <dgm:pt modelId="{AE941E0B-F9AE-47EF-AA79-A5D4FFFF2E2F}">
      <dgm:prSet custT="1"/>
      <dgm:spPr/>
      <dgm:t>
        <a:bodyPr/>
        <a:lstStyle/>
        <a:p>
          <a:r>
            <a:rPr lang="en-US" sz="2400"/>
            <a:t>Targeted educational material for lifestyle interventions </a:t>
          </a:r>
          <a:endParaRPr lang="en-US" sz="2400" dirty="0"/>
        </a:p>
      </dgm:t>
    </dgm:pt>
    <dgm:pt modelId="{03620AB5-8666-44B7-A447-ADEA13B89BBD}" type="parTrans" cxnId="{77FB1B9B-24F0-4C02-BAAE-72590F99889D}">
      <dgm:prSet/>
      <dgm:spPr/>
      <dgm:t>
        <a:bodyPr/>
        <a:lstStyle/>
        <a:p>
          <a:endParaRPr lang="en-US" sz="2400"/>
        </a:p>
      </dgm:t>
    </dgm:pt>
    <dgm:pt modelId="{881B9C3F-3106-4FA1-8CE9-C0716C389F17}" type="sibTrans" cxnId="{77FB1B9B-24F0-4C02-BAAE-72590F99889D}">
      <dgm:prSet/>
      <dgm:spPr/>
      <dgm:t>
        <a:bodyPr/>
        <a:lstStyle/>
        <a:p>
          <a:endParaRPr lang="en-US" sz="2400"/>
        </a:p>
      </dgm:t>
    </dgm:pt>
    <dgm:pt modelId="{BC4980CB-1133-4309-ABA2-C987DDCA973E}">
      <dgm:prSet custT="1"/>
      <dgm:spPr>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dgm:spPr>
      <dgm:t>
        <a:bodyPr/>
        <a:lstStyle/>
        <a:p>
          <a:r>
            <a:rPr lang="en-US" sz="2400" dirty="0">
              <a:solidFill>
                <a:schemeClr val="tx1"/>
              </a:solidFill>
            </a:rPr>
            <a:t>Younger age groups tend to have lower % controlled HTN and less office visits</a:t>
          </a:r>
          <a:endParaRPr lang="en-US" sz="2400" dirty="0"/>
        </a:p>
      </dgm:t>
    </dgm:pt>
    <dgm:pt modelId="{538683C4-B884-4F12-AAEA-CC60F0E26D2E}" type="parTrans" cxnId="{A29864CD-6E5E-4E1E-B814-544116C39602}">
      <dgm:prSet/>
      <dgm:spPr/>
      <dgm:t>
        <a:bodyPr/>
        <a:lstStyle/>
        <a:p>
          <a:endParaRPr lang="en-US"/>
        </a:p>
      </dgm:t>
    </dgm:pt>
    <dgm:pt modelId="{16CA09A0-B4D3-4E64-85B2-FDF34437DAC7}" type="sibTrans" cxnId="{A29864CD-6E5E-4E1E-B814-544116C39602}">
      <dgm:prSet/>
      <dgm:spPr/>
      <dgm:t>
        <a:bodyPr/>
        <a:lstStyle/>
        <a:p>
          <a:endParaRPr lang="en-US"/>
        </a:p>
      </dgm:t>
    </dgm:pt>
    <dgm:pt modelId="{6C5921AF-B7A8-4B3A-A8FA-7DB2EF5547D2}">
      <dgm:prSet custT="1"/>
      <dgm:spPr/>
      <dgm:t>
        <a:bodyPr/>
        <a:lstStyle/>
        <a:p>
          <a:endParaRPr lang="en-US" sz="2400" dirty="0"/>
        </a:p>
      </dgm:t>
    </dgm:pt>
    <dgm:pt modelId="{AC3F0DEC-EAD2-4628-958C-28DCB7120C81}" type="parTrans" cxnId="{BF3AB14E-19C0-4CDB-86AB-FEF62C13076C}">
      <dgm:prSet/>
      <dgm:spPr/>
      <dgm:t>
        <a:bodyPr/>
        <a:lstStyle/>
        <a:p>
          <a:endParaRPr lang="en-US"/>
        </a:p>
      </dgm:t>
    </dgm:pt>
    <dgm:pt modelId="{2326DC2A-65D1-438D-9FA5-608220B43184}" type="sibTrans" cxnId="{BF3AB14E-19C0-4CDB-86AB-FEF62C13076C}">
      <dgm:prSet/>
      <dgm:spPr/>
      <dgm:t>
        <a:bodyPr/>
        <a:lstStyle/>
        <a:p>
          <a:endParaRPr lang="en-US"/>
        </a:p>
      </dgm:t>
    </dgm:pt>
    <dgm:pt modelId="{EBFD3943-139B-47DB-AE67-B536204F364D}">
      <dgm:prSet custT="1"/>
      <dgm:spPr/>
      <dgm:t>
        <a:bodyPr/>
        <a:lstStyle/>
        <a:p>
          <a:endParaRPr lang="en-US" sz="2400" dirty="0"/>
        </a:p>
      </dgm:t>
    </dgm:pt>
    <dgm:pt modelId="{E4C0E160-A784-478C-ABA8-D1D5D826725F}" type="parTrans" cxnId="{6B754348-B9BC-4FF5-A55A-24C6A17E9252}">
      <dgm:prSet/>
      <dgm:spPr/>
      <dgm:t>
        <a:bodyPr/>
        <a:lstStyle/>
        <a:p>
          <a:endParaRPr lang="en-US"/>
        </a:p>
      </dgm:t>
    </dgm:pt>
    <dgm:pt modelId="{E62D94BD-12A5-4191-B7B2-9F3C7262FC85}" type="sibTrans" cxnId="{6B754348-B9BC-4FF5-A55A-24C6A17E9252}">
      <dgm:prSet/>
      <dgm:spPr/>
      <dgm:t>
        <a:bodyPr/>
        <a:lstStyle/>
        <a:p>
          <a:endParaRPr lang="en-US"/>
        </a:p>
      </dgm:t>
    </dgm:pt>
    <dgm:pt modelId="{2050DDA5-0DAC-49CD-9EF0-BE8074501440}" type="pres">
      <dgm:prSet presAssocID="{CD594C07-60B5-491A-A4D7-6F68C4282A3E}" presName="linear" presStyleCnt="0">
        <dgm:presLayoutVars>
          <dgm:animLvl val="lvl"/>
          <dgm:resizeHandles val="exact"/>
        </dgm:presLayoutVars>
      </dgm:prSet>
      <dgm:spPr/>
    </dgm:pt>
    <dgm:pt modelId="{7096D987-D0FE-453B-AF3D-E8CF7800C47C}" type="pres">
      <dgm:prSet presAssocID="{BC4980CB-1133-4309-ABA2-C987DDCA973E}" presName="parentText" presStyleLbl="node1" presStyleIdx="0" presStyleCnt="3">
        <dgm:presLayoutVars>
          <dgm:chMax val="0"/>
          <dgm:bulletEnabled val="1"/>
        </dgm:presLayoutVars>
      </dgm:prSet>
      <dgm:spPr/>
    </dgm:pt>
    <dgm:pt modelId="{F1780BE3-F8C6-4270-B1ED-41CA3F9EDB30}" type="pres">
      <dgm:prSet presAssocID="{BC4980CB-1133-4309-ABA2-C987DDCA973E}" presName="childText" presStyleLbl="revTx" presStyleIdx="0" presStyleCnt="3">
        <dgm:presLayoutVars>
          <dgm:bulletEnabled val="1"/>
        </dgm:presLayoutVars>
      </dgm:prSet>
      <dgm:spPr/>
    </dgm:pt>
    <dgm:pt modelId="{8CE41577-DA93-4E4E-A7B4-6D52ED767675}" type="pres">
      <dgm:prSet presAssocID="{2ACD4CC9-5D31-4B8A-BC86-C2A39E433A0E}" presName="parentText" presStyleLbl="node1" presStyleIdx="1" presStyleCnt="3" custScaleY="126468">
        <dgm:presLayoutVars>
          <dgm:chMax val="0"/>
          <dgm:bulletEnabled val="1"/>
        </dgm:presLayoutVars>
      </dgm:prSet>
      <dgm:spPr/>
    </dgm:pt>
    <dgm:pt modelId="{4DAB2A04-8655-4017-908E-26E189298110}" type="pres">
      <dgm:prSet presAssocID="{2ACD4CC9-5D31-4B8A-BC86-C2A39E433A0E}" presName="childText" presStyleLbl="revTx" presStyleIdx="1" presStyleCnt="3">
        <dgm:presLayoutVars>
          <dgm:bulletEnabled val="1"/>
        </dgm:presLayoutVars>
      </dgm:prSet>
      <dgm:spPr/>
    </dgm:pt>
    <dgm:pt modelId="{328C60B4-5ECA-4E81-A7ED-449A5727DB15}" type="pres">
      <dgm:prSet presAssocID="{778CDAA3-7AEE-475F-A1A2-DDBDDB587B3B}" presName="parentText" presStyleLbl="node1" presStyleIdx="2" presStyleCnt="3" custScaleY="103686">
        <dgm:presLayoutVars>
          <dgm:chMax val="0"/>
          <dgm:bulletEnabled val="1"/>
        </dgm:presLayoutVars>
      </dgm:prSet>
      <dgm:spPr/>
    </dgm:pt>
    <dgm:pt modelId="{081C52A8-0DC8-4A82-B399-0B8E7EF7C3AD}" type="pres">
      <dgm:prSet presAssocID="{778CDAA3-7AEE-475F-A1A2-DDBDDB587B3B}" presName="childText" presStyleLbl="revTx" presStyleIdx="2" presStyleCnt="3">
        <dgm:presLayoutVars>
          <dgm:bulletEnabled val="1"/>
        </dgm:presLayoutVars>
      </dgm:prSet>
      <dgm:spPr/>
    </dgm:pt>
  </dgm:ptLst>
  <dgm:cxnLst>
    <dgm:cxn modelId="{25EDB206-7CCA-4F37-8BB9-F0AE9C466D7F}" type="presOf" srcId="{0E7CCE03-0BEF-411C-AE2A-F0CAA0017FC4}" destId="{4DAB2A04-8655-4017-908E-26E189298110}" srcOrd="0" destOrd="0" presId="urn:microsoft.com/office/officeart/2005/8/layout/vList2"/>
    <dgm:cxn modelId="{D8EF5A0D-C7F4-44F3-940A-C1676F812330}" srcId="{778CDAA3-7AEE-475F-A1A2-DDBDDB587B3B}" destId="{87EB682C-61F7-4A59-BD54-E1D183A68F47}" srcOrd="0" destOrd="0" parTransId="{3C281C9B-30CE-43BD-ACB1-4FE52BA73F4F}" sibTransId="{037AC141-A264-45FC-B823-FD6AC25B96B8}"/>
    <dgm:cxn modelId="{B658FE2A-509E-42B6-9F38-6E649325355B}" type="presOf" srcId="{CD594C07-60B5-491A-A4D7-6F68C4282A3E}" destId="{2050DDA5-0DAC-49CD-9EF0-BE8074501440}" srcOrd="0" destOrd="0" presId="urn:microsoft.com/office/officeart/2005/8/layout/vList2"/>
    <dgm:cxn modelId="{7D6ABF38-4838-44F7-A55E-CEE7A0A50BEC}" type="presOf" srcId="{2ACD4CC9-5D31-4B8A-BC86-C2A39E433A0E}" destId="{8CE41577-DA93-4E4E-A7B4-6D52ED767675}" srcOrd="0" destOrd="0" presId="urn:microsoft.com/office/officeart/2005/8/layout/vList2"/>
    <dgm:cxn modelId="{6B754348-B9BC-4FF5-A55A-24C6A17E9252}" srcId="{2ACD4CC9-5D31-4B8A-BC86-C2A39E433A0E}" destId="{EBFD3943-139B-47DB-AE67-B536204F364D}" srcOrd="1" destOrd="0" parTransId="{E4C0E160-A784-478C-ABA8-D1D5D826725F}" sibTransId="{E62D94BD-12A5-4191-B7B2-9F3C7262FC85}"/>
    <dgm:cxn modelId="{65B55D48-DA82-447B-A391-A0B497A7C793}" type="presOf" srcId="{778CDAA3-7AEE-475F-A1A2-DDBDDB587B3B}" destId="{328C60B4-5ECA-4E81-A7ED-449A5727DB15}" srcOrd="0" destOrd="0" presId="urn:microsoft.com/office/officeart/2005/8/layout/vList2"/>
    <dgm:cxn modelId="{BF3AB14E-19C0-4CDB-86AB-FEF62C13076C}" srcId="{BC4980CB-1133-4309-ABA2-C987DDCA973E}" destId="{6C5921AF-B7A8-4B3A-A8FA-7DB2EF5547D2}" srcOrd="1" destOrd="0" parTransId="{AC3F0DEC-EAD2-4628-958C-28DCB7120C81}" sibTransId="{2326DC2A-65D1-438D-9FA5-608220B43184}"/>
    <dgm:cxn modelId="{A7FCD45F-A998-4D4C-BCEE-5A8F187BE043}" type="presOf" srcId="{BC4980CB-1133-4309-ABA2-C987DDCA973E}" destId="{7096D987-D0FE-453B-AF3D-E8CF7800C47C}" srcOrd="0" destOrd="0" presId="urn:microsoft.com/office/officeart/2005/8/layout/vList2"/>
    <dgm:cxn modelId="{AE36C165-E4A6-48A1-AB04-692D897D4A40}" type="presOf" srcId="{EBFD3943-139B-47DB-AE67-B536204F364D}" destId="{4DAB2A04-8655-4017-908E-26E189298110}" srcOrd="0" destOrd="1" presId="urn:microsoft.com/office/officeart/2005/8/layout/vList2"/>
    <dgm:cxn modelId="{F9B13D82-DA4A-4D43-9EF7-87E207E0B00F}" type="presOf" srcId="{AE941E0B-F9AE-47EF-AA79-A5D4FFFF2E2F}" destId="{081C52A8-0DC8-4A82-B399-0B8E7EF7C3AD}" srcOrd="0" destOrd="1" presId="urn:microsoft.com/office/officeart/2005/8/layout/vList2"/>
    <dgm:cxn modelId="{F8754186-71A4-4E2A-B8CB-368CB44312A3}" srcId="{CD594C07-60B5-491A-A4D7-6F68C4282A3E}" destId="{778CDAA3-7AEE-475F-A1A2-DDBDDB587B3B}" srcOrd="2" destOrd="0" parTransId="{569E83B6-FB3E-4A21-9472-4C82EB934044}" sibTransId="{D984C6B3-6155-4249-AC0F-DA79ED57A8DA}"/>
    <dgm:cxn modelId="{A2C63092-B486-4550-94D8-2440A7E394C4}" srcId="{2ACD4CC9-5D31-4B8A-BC86-C2A39E433A0E}" destId="{0E7CCE03-0BEF-411C-AE2A-F0CAA0017FC4}" srcOrd="0" destOrd="0" parTransId="{00561B79-EEDF-408B-87AD-390C2F06A5CE}" sibTransId="{1DB11555-C07D-42C4-8079-0FDA0220351E}"/>
    <dgm:cxn modelId="{423BFE93-CCEB-4F88-BADC-25357D1A6214}" srcId="{BC4980CB-1133-4309-ABA2-C987DDCA973E}" destId="{2F8B2FCD-C1EC-49DE-A77A-FE7E65B061EA}" srcOrd="0" destOrd="0" parTransId="{C174CC5F-3046-4718-B8FB-C0E0B19D576E}" sibTransId="{532407FD-3F4F-47DF-A0F5-BE405296071A}"/>
    <dgm:cxn modelId="{77FB1B9B-24F0-4C02-BAAE-72590F99889D}" srcId="{778CDAA3-7AEE-475F-A1A2-DDBDDB587B3B}" destId="{AE941E0B-F9AE-47EF-AA79-A5D4FFFF2E2F}" srcOrd="1" destOrd="0" parTransId="{03620AB5-8666-44B7-A447-ADEA13B89BBD}" sibTransId="{881B9C3F-3106-4FA1-8CE9-C0716C389F17}"/>
    <dgm:cxn modelId="{5524BDB8-A05C-4E57-9692-C4CEFEFE08BB}" type="presOf" srcId="{87EB682C-61F7-4A59-BD54-E1D183A68F47}" destId="{081C52A8-0DC8-4A82-B399-0B8E7EF7C3AD}" srcOrd="0" destOrd="0" presId="urn:microsoft.com/office/officeart/2005/8/layout/vList2"/>
    <dgm:cxn modelId="{66752FCB-8CC6-442D-93C2-496FF660792B}" srcId="{CD594C07-60B5-491A-A4D7-6F68C4282A3E}" destId="{2ACD4CC9-5D31-4B8A-BC86-C2A39E433A0E}" srcOrd="1" destOrd="0" parTransId="{881F1D2F-7910-4C46-8C52-7A6E72EF0EF4}" sibTransId="{A163F21E-9C45-40A2-9F06-AC01C970474F}"/>
    <dgm:cxn modelId="{296732CC-9B63-4AA3-9E8E-8C9782E18C9D}" type="presOf" srcId="{2F8B2FCD-C1EC-49DE-A77A-FE7E65B061EA}" destId="{F1780BE3-F8C6-4270-B1ED-41CA3F9EDB30}" srcOrd="0" destOrd="0" presId="urn:microsoft.com/office/officeart/2005/8/layout/vList2"/>
    <dgm:cxn modelId="{A29864CD-6E5E-4E1E-B814-544116C39602}" srcId="{CD594C07-60B5-491A-A4D7-6F68C4282A3E}" destId="{BC4980CB-1133-4309-ABA2-C987DDCA973E}" srcOrd="0" destOrd="0" parTransId="{538683C4-B884-4F12-AAEA-CC60F0E26D2E}" sibTransId="{16CA09A0-B4D3-4E64-85B2-FDF34437DAC7}"/>
    <dgm:cxn modelId="{748815DE-D897-4383-82EB-10374EA3971B}" type="presOf" srcId="{6C5921AF-B7A8-4B3A-A8FA-7DB2EF5547D2}" destId="{F1780BE3-F8C6-4270-B1ED-41CA3F9EDB30}" srcOrd="0" destOrd="1" presId="urn:microsoft.com/office/officeart/2005/8/layout/vList2"/>
    <dgm:cxn modelId="{64F23773-170A-4088-91E2-67B074E852A2}" type="presParOf" srcId="{2050DDA5-0DAC-49CD-9EF0-BE8074501440}" destId="{7096D987-D0FE-453B-AF3D-E8CF7800C47C}" srcOrd="0" destOrd="0" presId="urn:microsoft.com/office/officeart/2005/8/layout/vList2"/>
    <dgm:cxn modelId="{B516BC8B-BFE0-43DE-8306-57E7073A2E42}" type="presParOf" srcId="{2050DDA5-0DAC-49CD-9EF0-BE8074501440}" destId="{F1780BE3-F8C6-4270-B1ED-41CA3F9EDB30}" srcOrd="1" destOrd="0" presId="urn:microsoft.com/office/officeart/2005/8/layout/vList2"/>
    <dgm:cxn modelId="{2AF6CA0F-8053-4782-9237-D23A42D50852}" type="presParOf" srcId="{2050DDA5-0DAC-49CD-9EF0-BE8074501440}" destId="{8CE41577-DA93-4E4E-A7B4-6D52ED767675}" srcOrd="2" destOrd="0" presId="urn:microsoft.com/office/officeart/2005/8/layout/vList2"/>
    <dgm:cxn modelId="{1020059F-CB24-447D-90D7-6DB3CDF489DD}" type="presParOf" srcId="{2050DDA5-0DAC-49CD-9EF0-BE8074501440}" destId="{4DAB2A04-8655-4017-908E-26E189298110}" srcOrd="3" destOrd="0" presId="urn:microsoft.com/office/officeart/2005/8/layout/vList2"/>
    <dgm:cxn modelId="{4E8CC55F-7984-48B4-9A2D-019B026A45BE}" type="presParOf" srcId="{2050DDA5-0DAC-49CD-9EF0-BE8074501440}" destId="{328C60B4-5ECA-4E81-A7ED-449A5727DB15}" srcOrd="4" destOrd="0" presId="urn:microsoft.com/office/officeart/2005/8/layout/vList2"/>
    <dgm:cxn modelId="{B467D76C-E101-4697-B768-5D30D33551D7}" type="presParOf" srcId="{2050DDA5-0DAC-49CD-9EF0-BE8074501440}" destId="{081C52A8-0DC8-4A82-B399-0B8E7EF7C3AD}"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6D987-D0FE-453B-AF3D-E8CF7800C47C}">
      <dsp:nvSpPr>
        <dsp:cNvPr id="0" name=""/>
        <dsp:cNvSpPr/>
      </dsp:nvSpPr>
      <dsp:spPr>
        <a:xfrm>
          <a:off x="0" y="360432"/>
          <a:ext cx="11547564" cy="692415"/>
        </a:xfrm>
        <a:prstGeom prst="roundRect">
          <a:avLst/>
        </a:prstGeom>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Younger age groups tend to have lower % controlled HTN and less office visits</a:t>
          </a:r>
          <a:endParaRPr lang="en-US" sz="2400" kern="1200" dirty="0"/>
        </a:p>
      </dsp:txBody>
      <dsp:txXfrm>
        <a:off x="33801" y="394233"/>
        <a:ext cx="11479962" cy="624813"/>
      </dsp:txXfrm>
    </dsp:sp>
    <dsp:sp modelId="{F1780BE3-F8C6-4270-B1ED-41CA3F9EDB30}">
      <dsp:nvSpPr>
        <dsp:cNvPr id="0" name=""/>
        <dsp:cNvSpPr/>
      </dsp:nvSpPr>
      <dsp:spPr>
        <a:xfrm>
          <a:off x="0" y="1052847"/>
          <a:ext cx="11547564" cy="1107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635"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Social media campaign to emphasize the long-term health outcomes associated with uncontrolled HTN</a:t>
          </a:r>
        </a:p>
        <a:p>
          <a:pPr marL="228600" lvl="1" indent="-228600" algn="l" defTabSz="1066800">
            <a:lnSpc>
              <a:spcPct val="90000"/>
            </a:lnSpc>
            <a:spcBef>
              <a:spcPct val="0"/>
            </a:spcBef>
            <a:spcAft>
              <a:spcPct val="20000"/>
            </a:spcAft>
            <a:buChar char="•"/>
          </a:pPr>
          <a:endParaRPr lang="en-US" sz="2400" kern="1200" dirty="0"/>
        </a:p>
      </dsp:txBody>
      <dsp:txXfrm>
        <a:off x="0" y="1052847"/>
        <a:ext cx="11547564" cy="1107176"/>
      </dsp:txXfrm>
    </dsp:sp>
    <dsp:sp modelId="{8CE41577-DA93-4E4E-A7B4-6D52ED767675}">
      <dsp:nvSpPr>
        <dsp:cNvPr id="0" name=""/>
        <dsp:cNvSpPr/>
      </dsp:nvSpPr>
      <dsp:spPr>
        <a:xfrm>
          <a:off x="0" y="2160024"/>
          <a:ext cx="11547564" cy="875684"/>
        </a:xfrm>
        <a:prstGeom prst="roundRect">
          <a:avLst/>
        </a:prstGeom>
        <a:gradFill rotWithShape="0">
          <a:gsLst>
            <a:gs pos="0">
              <a:srgbClr val="7030A0">
                <a:tint val="66000"/>
                <a:satMod val="160000"/>
              </a:srgbClr>
            </a:gs>
            <a:gs pos="50000">
              <a:srgbClr val="7030A0">
                <a:tint val="44500"/>
                <a:satMod val="160000"/>
              </a:srgbClr>
            </a:gs>
            <a:gs pos="100000">
              <a:srgbClr val="7030A0">
                <a:tint val="23500"/>
                <a:satMod val="160000"/>
              </a:srgbClr>
            </a:gs>
          </a:gsLst>
          <a:lin ang="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Asian Americans, though a small subset, have substantially better control rates when compared to other races</a:t>
          </a:r>
        </a:p>
      </dsp:txBody>
      <dsp:txXfrm>
        <a:off x="42747" y="2202771"/>
        <a:ext cx="11462070" cy="790190"/>
      </dsp:txXfrm>
    </dsp:sp>
    <dsp:sp modelId="{4DAB2A04-8655-4017-908E-26E189298110}">
      <dsp:nvSpPr>
        <dsp:cNvPr id="0" name=""/>
        <dsp:cNvSpPr/>
      </dsp:nvSpPr>
      <dsp:spPr>
        <a:xfrm>
          <a:off x="0" y="3035708"/>
          <a:ext cx="11547564" cy="771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635"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Investigate what factors could contribute to this group’s success</a:t>
          </a:r>
        </a:p>
        <a:p>
          <a:pPr marL="228600" lvl="1" indent="-228600" algn="l" defTabSz="1066800">
            <a:lnSpc>
              <a:spcPct val="90000"/>
            </a:lnSpc>
            <a:spcBef>
              <a:spcPct val="0"/>
            </a:spcBef>
            <a:spcAft>
              <a:spcPct val="20000"/>
            </a:spcAft>
            <a:buChar char="•"/>
          </a:pPr>
          <a:endParaRPr lang="en-US" sz="2400" kern="1200" dirty="0"/>
        </a:p>
      </dsp:txBody>
      <dsp:txXfrm>
        <a:off x="0" y="3035708"/>
        <a:ext cx="11547564" cy="771069"/>
      </dsp:txXfrm>
    </dsp:sp>
    <dsp:sp modelId="{328C60B4-5ECA-4E81-A7ED-449A5727DB15}">
      <dsp:nvSpPr>
        <dsp:cNvPr id="0" name=""/>
        <dsp:cNvSpPr/>
      </dsp:nvSpPr>
      <dsp:spPr>
        <a:xfrm>
          <a:off x="0" y="3806777"/>
          <a:ext cx="11547564" cy="717938"/>
        </a:xfrm>
        <a:prstGeom prst="roundRect">
          <a:avLst/>
        </a:prstGeom>
        <a:gradFill rotWithShape="0">
          <a:gsLst>
            <a:gs pos="0">
              <a:srgbClr val="7030A0">
                <a:tint val="66000"/>
                <a:satMod val="160000"/>
              </a:srgbClr>
            </a:gs>
            <a:gs pos="50000">
              <a:srgbClr val="7030A0">
                <a:tint val="44500"/>
                <a:satMod val="160000"/>
              </a:srgbClr>
            </a:gs>
            <a:gs pos="100000">
              <a:srgbClr val="7030A0">
                <a:tint val="23500"/>
                <a:satMod val="160000"/>
              </a:srgbClr>
            </a:gs>
          </a:gsLst>
          <a:lin ang="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Pts in rural parishes have significantly decreased likelihood of having controlled BP</a:t>
          </a:r>
        </a:p>
      </dsp:txBody>
      <dsp:txXfrm>
        <a:off x="35047" y="3841824"/>
        <a:ext cx="11477470" cy="647844"/>
      </dsp:txXfrm>
    </dsp:sp>
    <dsp:sp modelId="{081C52A8-0DC8-4A82-B399-0B8E7EF7C3AD}">
      <dsp:nvSpPr>
        <dsp:cNvPr id="0" name=""/>
        <dsp:cNvSpPr/>
      </dsp:nvSpPr>
      <dsp:spPr>
        <a:xfrm>
          <a:off x="0" y="4524715"/>
          <a:ext cx="11547564" cy="771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635"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a:t>Investigate if medication availability is a factor</a:t>
          </a:r>
          <a:endParaRPr lang="en-US" sz="2400" kern="1200" dirty="0"/>
        </a:p>
        <a:p>
          <a:pPr marL="228600" lvl="1" indent="-228600" algn="l" defTabSz="1066800">
            <a:lnSpc>
              <a:spcPct val="90000"/>
            </a:lnSpc>
            <a:spcBef>
              <a:spcPct val="0"/>
            </a:spcBef>
            <a:spcAft>
              <a:spcPct val="20000"/>
            </a:spcAft>
            <a:buChar char="•"/>
          </a:pPr>
          <a:r>
            <a:rPr lang="en-US" sz="2400" kern="1200"/>
            <a:t>Targeted educational material for lifestyle interventions </a:t>
          </a:r>
          <a:endParaRPr lang="en-US" sz="2400" kern="1200" dirty="0"/>
        </a:p>
      </dsp:txBody>
      <dsp:txXfrm>
        <a:off x="0" y="4524715"/>
        <a:ext cx="11547564" cy="7710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042D23-C725-4946-B811-EE9F31EB37CE}" type="datetimeFigureOut">
              <a:rPr lang="en-US" smtClean="0"/>
              <a:t>11/17/23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E1C2C3-ACA4-4F34-B162-C3AB55A46087}" type="slidenum">
              <a:rPr lang="en-US" smtClean="0"/>
              <a:t>‹#›</a:t>
            </a:fld>
            <a:endParaRPr lang="en-US"/>
          </a:p>
        </p:txBody>
      </p:sp>
    </p:spTree>
    <p:extLst>
      <p:ext uri="{BB962C8B-B14F-4D97-AF65-F5344CB8AC3E}">
        <p14:creationId xmlns:p14="http://schemas.microsoft.com/office/powerpoint/2010/main" val="537651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Looking at data from 2022, specifically with members 18–85 years of age who had a diagnosis of HTN and adequate control/controlled (&lt;140/90 mm Hg) during the measurement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18-65</a:t>
            </a:r>
          </a:p>
          <a:p>
            <a:endParaRPr lang="en-US" dirty="0"/>
          </a:p>
        </p:txBody>
      </p:sp>
      <p:sp>
        <p:nvSpPr>
          <p:cNvPr id="4" name="Slide Number Placeholder 3"/>
          <p:cNvSpPr>
            <a:spLocks noGrp="1"/>
          </p:cNvSpPr>
          <p:nvPr>
            <p:ph type="sldNum" sz="quarter" idx="5"/>
          </p:nvPr>
        </p:nvSpPr>
        <p:spPr/>
        <p:txBody>
          <a:bodyPr/>
          <a:lstStyle/>
          <a:p>
            <a:fld id="{CAE1C2C3-ACA4-4F34-B162-C3AB55A46087}" type="slidenum">
              <a:rPr lang="en-US" smtClean="0"/>
              <a:t>1</a:t>
            </a:fld>
            <a:endParaRPr lang="en-US"/>
          </a:p>
        </p:txBody>
      </p:sp>
    </p:spTree>
    <p:extLst>
      <p:ext uri="{BB962C8B-B14F-4D97-AF65-F5344CB8AC3E}">
        <p14:creationId xmlns:p14="http://schemas.microsoft.com/office/powerpoint/2010/main" val="671984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Total: </a:t>
            </a:r>
          </a:p>
          <a:p>
            <a:r>
              <a:rPr lang="en-US" dirty="0"/>
              <a:t>Obesity associated = 587. 184 controlled (168 without recorded BP). 403 Not controlled with 392 of those not having any recorded BP. </a:t>
            </a:r>
          </a:p>
          <a:p>
            <a:r>
              <a:rPr lang="en-US" dirty="0"/>
              <a:t>Diabetes associated: 2586. controlled 936 (855 not recorded). Not controlled 1650 with 1614 not having recorded. </a:t>
            </a:r>
          </a:p>
          <a:p>
            <a:endParaRPr lang="en-US" dirty="0"/>
          </a:p>
          <a:p>
            <a:r>
              <a:rPr lang="en-US" dirty="0"/>
              <a:t>Diabetes</a:t>
            </a:r>
          </a:p>
          <a:p>
            <a:pPr lvl="1"/>
            <a:r>
              <a:rPr lang="en-US" dirty="0"/>
              <a:t>controlled = 2.824. Not controlled average = 2.928.</a:t>
            </a:r>
          </a:p>
          <a:p>
            <a:pPr lvl="1"/>
            <a:r>
              <a:rPr lang="en-US" dirty="0"/>
              <a:t>Total: 2.89046</a:t>
            </a:r>
          </a:p>
          <a:p>
            <a:pPr lvl="1"/>
            <a:r>
              <a:rPr lang="en-US" dirty="0"/>
              <a:t>If recorded, avg is 3.289</a:t>
            </a:r>
          </a:p>
          <a:p>
            <a:pPr lvl="1"/>
            <a:endParaRPr lang="en-US" dirty="0"/>
          </a:p>
          <a:p>
            <a:r>
              <a:rPr lang="en-US" dirty="0"/>
              <a:t>Obesity</a:t>
            </a:r>
          </a:p>
          <a:p>
            <a:pPr lvl="1"/>
            <a:r>
              <a:rPr lang="en-US" dirty="0"/>
              <a:t>controlled = 3.377. Not controlled average = 2.818</a:t>
            </a:r>
          </a:p>
          <a:p>
            <a:pPr lvl="1"/>
            <a:r>
              <a:rPr lang="en-US" dirty="0"/>
              <a:t>Total: 2.994</a:t>
            </a:r>
          </a:p>
          <a:p>
            <a:pPr lvl="1"/>
            <a:r>
              <a:rPr lang="en-US" dirty="0"/>
              <a:t>If recorded, avg is 2.863</a:t>
            </a:r>
          </a:p>
          <a:p>
            <a:endParaRPr lang="en-US" dirty="0"/>
          </a:p>
        </p:txBody>
      </p:sp>
      <p:sp>
        <p:nvSpPr>
          <p:cNvPr id="4" name="Slide Number Placeholder 3"/>
          <p:cNvSpPr>
            <a:spLocks noGrp="1"/>
          </p:cNvSpPr>
          <p:nvPr>
            <p:ph type="sldNum" sz="quarter" idx="5"/>
          </p:nvPr>
        </p:nvSpPr>
        <p:spPr/>
        <p:txBody>
          <a:bodyPr/>
          <a:lstStyle/>
          <a:p>
            <a:fld id="{CAE1C2C3-ACA4-4F34-B162-C3AB55A46087}" type="slidenum">
              <a:rPr lang="en-US" smtClean="0"/>
              <a:t>4</a:t>
            </a:fld>
            <a:endParaRPr lang="en-US"/>
          </a:p>
        </p:txBody>
      </p:sp>
    </p:spTree>
    <p:extLst>
      <p:ext uri="{BB962C8B-B14F-4D97-AF65-F5344CB8AC3E}">
        <p14:creationId xmlns:p14="http://schemas.microsoft.com/office/powerpoint/2010/main" val="1131216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Gender: </a:t>
            </a:r>
          </a:p>
          <a:p>
            <a:pPr lvl="1"/>
            <a:r>
              <a:rPr lang="en-US" dirty="0"/>
              <a:t>M: controlled 1665, not controlled 4025. 264 recorded last BP</a:t>
            </a:r>
          </a:p>
          <a:p>
            <a:pPr lvl="2"/>
            <a:r>
              <a:rPr lang="en-US" dirty="0"/>
              <a:t>Average number of visits 3.195</a:t>
            </a:r>
          </a:p>
          <a:p>
            <a:pPr lvl="2"/>
            <a:r>
              <a:rPr lang="en-US" dirty="0"/>
              <a:t>Total number 5690</a:t>
            </a:r>
          </a:p>
          <a:p>
            <a:pPr lvl="1"/>
            <a:r>
              <a:rPr lang="en-US" dirty="0"/>
              <a:t>F: controlled 3106, not controlled 6567. 450 recorded last BP</a:t>
            </a:r>
          </a:p>
          <a:p>
            <a:pPr lvl="2"/>
            <a:r>
              <a:rPr lang="en-US" dirty="0"/>
              <a:t>Average number of visits 3.156</a:t>
            </a:r>
          </a:p>
          <a:p>
            <a:pPr lvl="2"/>
            <a:r>
              <a:rPr lang="en-US" dirty="0"/>
              <a:t>Total number 9673</a:t>
            </a:r>
          </a:p>
          <a:p>
            <a:endParaRPr lang="en-US" dirty="0"/>
          </a:p>
        </p:txBody>
      </p:sp>
      <p:sp>
        <p:nvSpPr>
          <p:cNvPr id="4" name="Slide Number Placeholder 3"/>
          <p:cNvSpPr>
            <a:spLocks noGrp="1"/>
          </p:cNvSpPr>
          <p:nvPr>
            <p:ph type="sldNum" sz="quarter" idx="5"/>
          </p:nvPr>
        </p:nvSpPr>
        <p:spPr/>
        <p:txBody>
          <a:bodyPr/>
          <a:lstStyle/>
          <a:p>
            <a:fld id="{CAE1C2C3-ACA4-4F34-B162-C3AB55A46087}" type="slidenum">
              <a:rPr lang="en-US" smtClean="0"/>
              <a:t>6</a:t>
            </a:fld>
            <a:endParaRPr lang="en-US"/>
          </a:p>
        </p:txBody>
      </p:sp>
    </p:spTree>
    <p:extLst>
      <p:ext uri="{BB962C8B-B14F-4D97-AF65-F5344CB8AC3E}">
        <p14:creationId xmlns:p14="http://schemas.microsoft.com/office/powerpoint/2010/main" val="3520652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East baton rouge; 1044, 241</a:t>
            </a:r>
          </a:p>
        </p:txBody>
      </p:sp>
      <p:sp>
        <p:nvSpPr>
          <p:cNvPr id="4" name="Slide Number Placeholder 3"/>
          <p:cNvSpPr>
            <a:spLocks noGrp="1"/>
          </p:cNvSpPr>
          <p:nvPr>
            <p:ph type="sldNum" sz="quarter" idx="5"/>
          </p:nvPr>
        </p:nvSpPr>
        <p:spPr/>
        <p:txBody>
          <a:bodyPr/>
          <a:lstStyle/>
          <a:p>
            <a:fld id="{CAE1C2C3-ACA4-4F34-B162-C3AB55A46087}" type="slidenum">
              <a:rPr lang="en-US" smtClean="0"/>
              <a:t>11</a:t>
            </a:fld>
            <a:endParaRPr lang="en-US"/>
          </a:p>
        </p:txBody>
      </p:sp>
    </p:spTree>
    <p:extLst>
      <p:ext uri="{BB962C8B-B14F-4D97-AF65-F5344CB8AC3E}">
        <p14:creationId xmlns:p14="http://schemas.microsoft.com/office/powerpoint/2010/main" val="384484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Make Every Calorie Count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i="1" dirty="0">
                <a:effectLst/>
                <a:latin typeface="Calibri" panose="020F0502020204030204" pitchFamily="34" charset="0"/>
                <a:ea typeface="Calibri" panose="020F0502020204030204" pitchFamily="34" charset="0"/>
                <a:cs typeface="Calibri" panose="020F0502020204030204" pitchFamily="34" charset="0"/>
              </a:rPr>
              <a:t>Current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Make Every Calorie Count weight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management program with 2 visits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yearly with registered dietitian plus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gym membership or at-home fitness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kit, for members who qualify, Lowered BMI requirement (30 to 28) and begin allowing members with HTN and Diabetes as primary diagnosis entry (in the past only members with primary obesity dx allowed)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322 completed the program in 2022 reported on Diabetes and Obesity Report submitted to LDH, % completion UTD (Finalized) decision to address HE in MECC participation for AA population in 2023 goal)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r>
              <a:rPr lang="en-US" dirty="0"/>
              <a:t>Pts with HTN and T2Diabetes have a slightly increased chance of having uncontrolled HTN </a:t>
            </a:r>
          </a:p>
          <a:p>
            <a:pPr lvl="1"/>
            <a:r>
              <a:rPr lang="en-US" dirty="0"/>
              <a:t>Targeted educational pamphlets for diets/exercise to assist with both HTN and diabetes</a:t>
            </a:r>
          </a:p>
          <a:p>
            <a:r>
              <a:rPr lang="en-US" dirty="0"/>
              <a:t>Younger age groups tend to have lower % controlled HTN and less average office visits</a:t>
            </a:r>
          </a:p>
          <a:p>
            <a:pPr lvl="1"/>
            <a:r>
              <a:rPr lang="en-US" dirty="0"/>
              <a:t>Social media campaign to emphasize the long term health outcomes associated with uncontrolled HTN</a:t>
            </a:r>
          </a:p>
          <a:p>
            <a:r>
              <a:rPr lang="en-US" dirty="0"/>
              <a:t>Asian Americans, though a small subset, have substantially better control rates when compared to other races</a:t>
            </a:r>
          </a:p>
          <a:p>
            <a:pPr lvl="1"/>
            <a:r>
              <a:rPr lang="en-US" dirty="0"/>
              <a:t>Investigate what factors could contribute to this group’s success </a:t>
            </a:r>
          </a:p>
          <a:p>
            <a:r>
              <a:rPr lang="en-US" dirty="0"/>
              <a:t>Pts in rural parishes have significantly decreased likelihood of having controlled BP</a:t>
            </a:r>
          </a:p>
          <a:p>
            <a:pPr lvl="1"/>
            <a:r>
              <a:rPr lang="en-US" dirty="0"/>
              <a:t>Investigate if medication availability is a factor</a:t>
            </a:r>
          </a:p>
          <a:p>
            <a:pPr lvl="1"/>
            <a:r>
              <a:rPr lang="en-US" dirty="0"/>
              <a:t>Targeted educational material for lifestyle interventions </a:t>
            </a:r>
          </a:p>
          <a:p>
            <a:pPr lvl="1"/>
            <a:endParaRPr lang="en-US" dirty="0"/>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p:txBody>
      </p:sp>
      <p:sp>
        <p:nvSpPr>
          <p:cNvPr id="4" name="Slide Number Placeholder 3"/>
          <p:cNvSpPr>
            <a:spLocks noGrp="1"/>
          </p:cNvSpPr>
          <p:nvPr>
            <p:ph type="sldNum" sz="quarter" idx="5"/>
          </p:nvPr>
        </p:nvSpPr>
        <p:spPr/>
        <p:txBody>
          <a:bodyPr/>
          <a:lstStyle/>
          <a:p>
            <a:fld id="{CAE1C2C3-ACA4-4F34-B162-C3AB55A46087}" type="slidenum">
              <a:rPr lang="en-US" smtClean="0"/>
              <a:t>16</a:t>
            </a:fld>
            <a:endParaRPr lang="en-US"/>
          </a:p>
        </p:txBody>
      </p:sp>
    </p:spTree>
    <p:extLst>
      <p:ext uri="{BB962C8B-B14F-4D97-AF65-F5344CB8AC3E}">
        <p14:creationId xmlns:p14="http://schemas.microsoft.com/office/powerpoint/2010/main" val="943077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86B8B-EEE4-04BF-81F0-5D3521A76B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165685-FAF4-C2DE-0BCC-FF9F82B779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605985-C4AE-8CEE-E8CD-DFE60ACF1A01}"/>
              </a:ext>
            </a:extLst>
          </p:cNvPr>
          <p:cNvSpPr>
            <a:spLocks noGrp="1"/>
          </p:cNvSpPr>
          <p:nvPr>
            <p:ph type="dt" sz="half" idx="10"/>
          </p:nvPr>
        </p:nvSpPr>
        <p:spPr/>
        <p:txBody>
          <a:bodyPr/>
          <a:lstStyle/>
          <a:p>
            <a:fld id="{EC450840-686C-4663-B6F9-0C2800510168}" type="datetimeFigureOut">
              <a:rPr lang="en-US" smtClean="0"/>
              <a:t>11/17/23</a:t>
            </a:fld>
            <a:endParaRPr lang="en-US"/>
          </a:p>
        </p:txBody>
      </p:sp>
      <p:sp>
        <p:nvSpPr>
          <p:cNvPr id="5" name="Footer Placeholder 4">
            <a:extLst>
              <a:ext uri="{FF2B5EF4-FFF2-40B4-BE49-F238E27FC236}">
                <a16:creationId xmlns:a16="http://schemas.microsoft.com/office/drawing/2014/main" id="{5BC05EA9-0556-0EA9-73D6-5856BEF25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26333F-0A3E-7314-0AE6-B4AB999D69F8}"/>
              </a:ext>
            </a:extLst>
          </p:cNvPr>
          <p:cNvSpPr>
            <a:spLocks noGrp="1"/>
          </p:cNvSpPr>
          <p:nvPr>
            <p:ph type="sldNum" sz="quarter" idx="12"/>
          </p:nvPr>
        </p:nvSpPr>
        <p:spPr/>
        <p:txBody>
          <a:bodyPr/>
          <a:lstStyle/>
          <a:p>
            <a:fld id="{2A899962-F024-478C-A794-E16411DE1A51}" type="slidenum">
              <a:rPr lang="en-US" smtClean="0"/>
              <a:t>‹#›</a:t>
            </a:fld>
            <a:endParaRPr lang="en-US"/>
          </a:p>
        </p:txBody>
      </p:sp>
    </p:spTree>
    <p:extLst>
      <p:ext uri="{BB962C8B-B14F-4D97-AF65-F5344CB8AC3E}">
        <p14:creationId xmlns:p14="http://schemas.microsoft.com/office/powerpoint/2010/main" val="416323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28CB8-354F-3B33-0A01-18D949ED39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717613-B232-E274-82A9-DD574E3914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06B66-7118-12E4-F8F6-23333EF3C15A}"/>
              </a:ext>
            </a:extLst>
          </p:cNvPr>
          <p:cNvSpPr>
            <a:spLocks noGrp="1"/>
          </p:cNvSpPr>
          <p:nvPr>
            <p:ph type="dt" sz="half" idx="10"/>
          </p:nvPr>
        </p:nvSpPr>
        <p:spPr/>
        <p:txBody>
          <a:bodyPr/>
          <a:lstStyle/>
          <a:p>
            <a:fld id="{EC450840-686C-4663-B6F9-0C2800510168}" type="datetimeFigureOut">
              <a:rPr lang="en-US" smtClean="0"/>
              <a:t>11/17/23</a:t>
            </a:fld>
            <a:endParaRPr lang="en-US"/>
          </a:p>
        </p:txBody>
      </p:sp>
      <p:sp>
        <p:nvSpPr>
          <p:cNvPr id="5" name="Footer Placeholder 4">
            <a:extLst>
              <a:ext uri="{FF2B5EF4-FFF2-40B4-BE49-F238E27FC236}">
                <a16:creationId xmlns:a16="http://schemas.microsoft.com/office/drawing/2014/main" id="{2EB49DF0-41E7-C3EE-2F61-1314BBA24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71890-8E9C-296A-FD93-2B3D4862776D}"/>
              </a:ext>
            </a:extLst>
          </p:cNvPr>
          <p:cNvSpPr>
            <a:spLocks noGrp="1"/>
          </p:cNvSpPr>
          <p:nvPr>
            <p:ph type="sldNum" sz="quarter" idx="12"/>
          </p:nvPr>
        </p:nvSpPr>
        <p:spPr/>
        <p:txBody>
          <a:bodyPr/>
          <a:lstStyle/>
          <a:p>
            <a:fld id="{2A899962-F024-478C-A794-E16411DE1A51}" type="slidenum">
              <a:rPr lang="en-US" smtClean="0"/>
              <a:t>‹#›</a:t>
            </a:fld>
            <a:endParaRPr lang="en-US"/>
          </a:p>
        </p:txBody>
      </p:sp>
    </p:spTree>
    <p:extLst>
      <p:ext uri="{BB962C8B-B14F-4D97-AF65-F5344CB8AC3E}">
        <p14:creationId xmlns:p14="http://schemas.microsoft.com/office/powerpoint/2010/main" val="2028816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C94C2A-27E0-D2DC-8A27-7CEA6501DC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150C98-B567-941A-EF99-6E998D7393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C50AB-A3ED-779C-D4ED-7CD93A1B4F34}"/>
              </a:ext>
            </a:extLst>
          </p:cNvPr>
          <p:cNvSpPr>
            <a:spLocks noGrp="1"/>
          </p:cNvSpPr>
          <p:nvPr>
            <p:ph type="dt" sz="half" idx="10"/>
          </p:nvPr>
        </p:nvSpPr>
        <p:spPr/>
        <p:txBody>
          <a:bodyPr/>
          <a:lstStyle/>
          <a:p>
            <a:fld id="{EC450840-686C-4663-B6F9-0C2800510168}" type="datetimeFigureOut">
              <a:rPr lang="en-US" smtClean="0"/>
              <a:t>11/17/23</a:t>
            </a:fld>
            <a:endParaRPr lang="en-US"/>
          </a:p>
        </p:txBody>
      </p:sp>
      <p:sp>
        <p:nvSpPr>
          <p:cNvPr id="5" name="Footer Placeholder 4">
            <a:extLst>
              <a:ext uri="{FF2B5EF4-FFF2-40B4-BE49-F238E27FC236}">
                <a16:creationId xmlns:a16="http://schemas.microsoft.com/office/drawing/2014/main" id="{1311A684-45C7-92ED-047C-4B37DDEC92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4CEE3A-AFBB-DBEC-D3A7-936AA7503721}"/>
              </a:ext>
            </a:extLst>
          </p:cNvPr>
          <p:cNvSpPr>
            <a:spLocks noGrp="1"/>
          </p:cNvSpPr>
          <p:nvPr>
            <p:ph type="sldNum" sz="quarter" idx="12"/>
          </p:nvPr>
        </p:nvSpPr>
        <p:spPr/>
        <p:txBody>
          <a:bodyPr/>
          <a:lstStyle/>
          <a:p>
            <a:fld id="{2A899962-F024-478C-A794-E16411DE1A51}" type="slidenum">
              <a:rPr lang="en-US" smtClean="0"/>
              <a:t>‹#›</a:t>
            </a:fld>
            <a:endParaRPr lang="en-US"/>
          </a:p>
        </p:txBody>
      </p:sp>
    </p:spTree>
    <p:extLst>
      <p:ext uri="{BB962C8B-B14F-4D97-AF65-F5344CB8AC3E}">
        <p14:creationId xmlns:p14="http://schemas.microsoft.com/office/powerpoint/2010/main" val="2350133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D1F81-C77B-0F71-A8FB-3648A64FB6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BE853A-15EB-7071-48F1-3F3C4BD655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6BB73D-0AE8-7BBE-9E97-9AE96C4E991D}"/>
              </a:ext>
            </a:extLst>
          </p:cNvPr>
          <p:cNvSpPr>
            <a:spLocks noGrp="1"/>
          </p:cNvSpPr>
          <p:nvPr>
            <p:ph type="dt" sz="half" idx="10"/>
          </p:nvPr>
        </p:nvSpPr>
        <p:spPr/>
        <p:txBody>
          <a:bodyPr/>
          <a:lstStyle/>
          <a:p>
            <a:fld id="{EC450840-686C-4663-B6F9-0C2800510168}" type="datetimeFigureOut">
              <a:rPr lang="en-US" smtClean="0"/>
              <a:t>11/17/23</a:t>
            </a:fld>
            <a:endParaRPr lang="en-US"/>
          </a:p>
        </p:txBody>
      </p:sp>
      <p:sp>
        <p:nvSpPr>
          <p:cNvPr id="5" name="Footer Placeholder 4">
            <a:extLst>
              <a:ext uri="{FF2B5EF4-FFF2-40B4-BE49-F238E27FC236}">
                <a16:creationId xmlns:a16="http://schemas.microsoft.com/office/drawing/2014/main" id="{BC3C4954-57EE-8513-5084-C885BF7AB8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4CD5B-DCD4-FB3A-C16A-E5C2F3727452}"/>
              </a:ext>
            </a:extLst>
          </p:cNvPr>
          <p:cNvSpPr>
            <a:spLocks noGrp="1"/>
          </p:cNvSpPr>
          <p:nvPr>
            <p:ph type="sldNum" sz="quarter" idx="12"/>
          </p:nvPr>
        </p:nvSpPr>
        <p:spPr/>
        <p:txBody>
          <a:bodyPr/>
          <a:lstStyle/>
          <a:p>
            <a:fld id="{2A899962-F024-478C-A794-E16411DE1A51}" type="slidenum">
              <a:rPr lang="en-US" smtClean="0"/>
              <a:t>‹#›</a:t>
            </a:fld>
            <a:endParaRPr lang="en-US"/>
          </a:p>
        </p:txBody>
      </p:sp>
    </p:spTree>
    <p:extLst>
      <p:ext uri="{BB962C8B-B14F-4D97-AF65-F5344CB8AC3E}">
        <p14:creationId xmlns:p14="http://schemas.microsoft.com/office/powerpoint/2010/main" val="4197416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066B9-0942-18E5-3C39-0550FBCACA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6092E1-7A79-AB69-77C3-74C29102D9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977F11-D681-A77D-A667-36E973259687}"/>
              </a:ext>
            </a:extLst>
          </p:cNvPr>
          <p:cNvSpPr>
            <a:spLocks noGrp="1"/>
          </p:cNvSpPr>
          <p:nvPr>
            <p:ph type="dt" sz="half" idx="10"/>
          </p:nvPr>
        </p:nvSpPr>
        <p:spPr/>
        <p:txBody>
          <a:bodyPr/>
          <a:lstStyle/>
          <a:p>
            <a:fld id="{EC450840-686C-4663-B6F9-0C2800510168}" type="datetimeFigureOut">
              <a:rPr lang="en-US" smtClean="0"/>
              <a:t>11/17/23</a:t>
            </a:fld>
            <a:endParaRPr lang="en-US"/>
          </a:p>
        </p:txBody>
      </p:sp>
      <p:sp>
        <p:nvSpPr>
          <p:cNvPr id="5" name="Footer Placeholder 4">
            <a:extLst>
              <a:ext uri="{FF2B5EF4-FFF2-40B4-BE49-F238E27FC236}">
                <a16:creationId xmlns:a16="http://schemas.microsoft.com/office/drawing/2014/main" id="{9AC5F62E-27E9-5BEC-E2CF-84F37CD237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50DD6E-C25F-30ED-5490-3BC93030CB6D}"/>
              </a:ext>
            </a:extLst>
          </p:cNvPr>
          <p:cNvSpPr>
            <a:spLocks noGrp="1"/>
          </p:cNvSpPr>
          <p:nvPr>
            <p:ph type="sldNum" sz="quarter" idx="12"/>
          </p:nvPr>
        </p:nvSpPr>
        <p:spPr/>
        <p:txBody>
          <a:bodyPr/>
          <a:lstStyle/>
          <a:p>
            <a:fld id="{2A899962-F024-478C-A794-E16411DE1A51}" type="slidenum">
              <a:rPr lang="en-US" smtClean="0"/>
              <a:t>‹#›</a:t>
            </a:fld>
            <a:endParaRPr lang="en-US"/>
          </a:p>
        </p:txBody>
      </p:sp>
    </p:spTree>
    <p:extLst>
      <p:ext uri="{BB962C8B-B14F-4D97-AF65-F5344CB8AC3E}">
        <p14:creationId xmlns:p14="http://schemas.microsoft.com/office/powerpoint/2010/main" val="3195460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8B35B-C056-A4E9-AE0A-06C70C8B9D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BAF4D6-CC24-6F08-37ED-2BDEA559F9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82DB34-CA51-1C8A-B2C2-BB3BA2A4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F58887-EAED-A176-E0C6-90278BEFFBBB}"/>
              </a:ext>
            </a:extLst>
          </p:cNvPr>
          <p:cNvSpPr>
            <a:spLocks noGrp="1"/>
          </p:cNvSpPr>
          <p:nvPr>
            <p:ph type="dt" sz="half" idx="10"/>
          </p:nvPr>
        </p:nvSpPr>
        <p:spPr/>
        <p:txBody>
          <a:bodyPr/>
          <a:lstStyle/>
          <a:p>
            <a:fld id="{EC450840-686C-4663-B6F9-0C2800510168}" type="datetimeFigureOut">
              <a:rPr lang="en-US" smtClean="0"/>
              <a:t>11/17/23</a:t>
            </a:fld>
            <a:endParaRPr lang="en-US"/>
          </a:p>
        </p:txBody>
      </p:sp>
      <p:sp>
        <p:nvSpPr>
          <p:cNvPr id="6" name="Footer Placeholder 5">
            <a:extLst>
              <a:ext uri="{FF2B5EF4-FFF2-40B4-BE49-F238E27FC236}">
                <a16:creationId xmlns:a16="http://schemas.microsoft.com/office/drawing/2014/main" id="{8603658D-DC6F-198C-FAA7-562BFB9436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41A6C4-82A3-1391-1B33-0D695B25A3B4}"/>
              </a:ext>
            </a:extLst>
          </p:cNvPr>
          <p:cNvSpPr>
            <a:spLocks noGrp="1"/>
          </p:cNvSpPr>
          <p:nvPr>
            <p:ph type="sldNum" sz="quarter" idx="12"/>
          </p:nvPr>
        </p:nvSpPr>
        <p:spPr/>
        <p:txBody>
          <a:bodyPr/>
          <a:lstStyle/>
          <a:p>
            <a:fld id="{2A899962-F024-478C-A794-E16411DE1A51}" type="slidenum">
              <a:rPr lang="en-US" smtClean="0"/>
              <a:t>‹#›</a:t>
            </a:fld>
            <a:endParaRPr lang="en-US"/>
          </a:p>
        </p:txBody>
      </p:sp>
    </p:spTree>
    <p:extLst>
      <p:ext uri="{BB962C8B-B14F-4D97-AF65-F5344CB8AC3E}">
        <p14:creationId xmlns:p14="http://schemas.microsoft.com/office/powerpoint/2010/main" val="3844679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119BA-A4F8-EB22-24B2-8A54573A87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6ADBDD-DBE8-EA67-A46B-1CDB498204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925082-99D5-E67C-2C80-69B9C7C523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A1F038-FE5F-EE03-F4FF-702520C6B4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9A225C-298B-D7C1-731E-D6A54FB01D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8E832B-8011-EF31-8265-390F7BCD5AEF}"/>
              </a:ext>
            </a:extLst>
          </p:cNvPr>
          <p:cNvSpPr>
            <a:spLocks noGrp="1"/>
          </p:cNvSpPr>
          <p:nvPr>
            <p:ph type="dt" sz="half" idx="10"/>
          </p:nvPr>
        </p:nvSpPr>
        <p:spPr/>
        <p:txBody>
          <a:bodyPr/>
          <a:lstStyle/>
          <a:p>
            <a:fld id="{EC450840-686C-4663-B6F9-0C2800510168}" type="datetimeFigureOut">
              <a:rPr lang="en-US" smtClean="0"/>
              <a:t>11/17/23</a:t>
            </a:fld>
            <a:endParaRPr lang="en-US"/>
          </a:p>
        </p:txBody>
      </p:sp>
      <p:sp>
        <p:nvSpPr>
          <p:cNvPr id="8" name="Footer Placeholder 7">
            <a:extLst>
              <a:ext uri="{FF2B5EF4-FFF2-40B4-BE49-F238E27FC236}">
                <a16:creationId xmlns:a16="http://schemas.microsoft.com/office/drawing/2014/main" id="{6AB3B5F3-ECA0-4B69-D035-1A1AAD9CCC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75A7E6-2BB1-2EE9-0E9B-BE9500356F13}"/>
              </a:ext>
            </a:extLst>
          </p:cNvPr>
          <p:cNvSpPr>
            <a:spLocks noGrp="1"/>
          </p:cNvSpPr>
          <p:nvPr>
            <p:ph type="sldNum" sz="quarter" idx="12"/>
          </p:nvPr>
        </p:nvSpPr>
        <p:spPr/>
        <p:txBody>
          <a:bodyPr/>
          <a:lstStyle/>
          <a:p>
            <a:fld id="{2A899962-F024-478C-A794-E16411DE1A51}" type="slidenum">
              <a:rPr lang="en-US" smtClean="0"/>
              <a:t>‹#›</a:t>
            </a:fld>
            <a:endParaRPr lang="en-US"/>
          </a:p>
        </p:txBody>
      </p:sp>
    </p:spTree>
    <p:extLst>
      <p:ext uri="{BB962C8B-B14F-4D97-AF65-F5344CB8AC3E}">
        <p14:creationId xmlns:p14="http://schemas.microsoft.com/office/powerpoint/2010/main" val="4275304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85070-B26F-A768-7565-8560512665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28B41C-0F2F-80FF-5B2B-FC3C97D90AE3}"/>
              </a:ext>
            </a:extLst>
          </p:cNvPr>
          <p:cNvSpPr>
            <a:spLocks noGrp="1"/>
          </p:cNvSpPr>
          <p:nvPr>
            <p:ph type="dt" sz="half" idx="10"/>
          </p:nvPr>
        </p:nvSpPr>
        <p:spPr/>
        <p:txBody>
          <a:bodyPr/>
          <a:lstStyle/>
          <a:p>
            <a:fld id="{EC450840-686C-4663-B6F9-0C2800510168}" type="datetimeFigureOut">
              <a:rPr lang="en-US" smtClean="0"/>
              <a:t>11/17/23</a:t>
            </a:fld>
            <a:endParaRPr lang="en-US"/>
          </a:p>
        </p:txBody>
      </p:sp>
      <p:sp>
        <p:nvSpPr>
          <p:cNvPr id="4" name="Footer Placeholder 3">
            <a:extLst>
              <a:ext uri="{FF2B5EF4-FFF2-40B4-BE49-F238E27FC236}">
                <a16:creationId xmlns:a16="http://schemas.microsoft.com/office/drawing/2014/main" id="{A309E0EA-FE99-AC09-0351-A4E24E95AD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245A0B-8A2A-820B-36D3-1E21D0C571FB}"/>
              </a:ext>
            </a:extLst>
          </p:cNvPr>
          <p:cNvSpPr>
            <a:spLocks noGrp="1"/>
          </p:cNvSpPr>
          <p:nvPr>
            <p:ph type="sldNum" sz="quarter" idx="12"/>
          </p:nvPr>
        </p:nvSpPr>
        <p:spPr/>
        <p:txBody>
          <a:bodyPr/>
          <a:lstStyle/>
          <a:p>
            <a:fld id="{2A899962-F024-478C-A794-E16411DE1A51}" type="slidenum">
              <a:rPr lang="en-US" smtClean="0"/>
              <a:t>‹#›</a:t>
            </a:fld>
            <a:endParaRPr lang="en-US"/>
          </a:p>
        </p:txBody>
      </p:sp>
    </p:spTree>
    <p:extLst>
      <p:ext uri="{BB962C8B-B14F-4D97-AF65-F5344CB8AC3E}">
        <p14:creationId xmlns:p14="http://schemas.microsoft.com/office/powerpoint/2010/main" val="2438410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F34C83-A087-F562-F463-34D13D8E42E9}"/>
              </a:ext>
            </a:extLst>
          </p:cNvPr>
          <p:cNvSpPr>
            <a:spLocks noGrp="1"/>
          </p:cNvSpPr>
          <p:nvPr>
            <p:ph type="dt" sz="half" idx="10"/>
          </p:nvPr>
        </p:nvSpPr>
        <p:spPr/>
        <p:txBody>
          <a:bodyPr/>
          <a:lstStyle/>
          <a:p>
            <a:fld id="{EC450840-686C-4663-B6F9-0C2800510168}" type="datetimeFigureOut">
              <a:rPr lang="en-US" smtClean="0"/>
              <a:t>11/17/23</a:t>
            </a:fld>
            <a:endParaRPr lang="en-US"/>
          </a:p>
        </p:txBody>
      </p:sp>
      <p:sp>
        <p:nvSpPr>
          <p:cNvPr id="3" name="Footer Placeholder 2">
            <a:extLst>
              <a:ext uri="{FF2B5EF4-FFF2-40B4-BE49-F238E27FC236}">
                <a16:creationId xmlns:a16="http://schemas.microsoft.com/office/drawing/2014/main" id="{9C5EB386-AA14-4D1F-E93B-1C1CDC7A74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9330EA-0661-6726-694C-BF9458F340B7}"/>
              </a:ext>
            </a:extLst>
          </p:cNvPr>
          <p:cNvSpPr>
            <a:spLocks noGrp="1"/>
          </p:cNvSpPr>
          <p:nvPr>
            <p:ph type="sldNum" sz="quarter" idx="12"/>
          </p:nvPr>
        </p:nvSpPr>
        <p:spPr/>
        <p:txBody>
          <a:bodyPr/>
          <a:lstStyle/>
          <a:p>
            <a:fld id="{2A899962-F024-478C-A794-E16411DE1A51}" type="slidenum">
              <a:rPr lang="en-US" smtClean="0"/>
              <a:t>‹#›</a:t>
            </a:fld>
            <a:endParaRPr lang="en-US"/>
          </a:p>
        </p:txBody>
      </p:sp>
    </p:spTree>
    <p:extLst>
      <p:ext uri="{BB962C8B-B14F-4D97-AF65-F5344CB8AC3E}">
        <p14:creationId xmlns:p14="http://schemas.microsoft.com/office/powerpoint/2010/main" val="289891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570A2-DAD1-ACB2-93F6-432FAD1C76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5341CE-27C4-09E6-4211-8A9AD41B68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946F9D-DD98-BC09-3122-645331550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955908-E59E-EA8A-7A41-AC567EEF267C}"/>
              </a:ext>
            </a:extLst>
          </p:cNvPr>
          <p:cNvSpPr>
            <a:spLocks noGrp="1"/>
          </p:cNvSpPr>
          <p:nvPr>
            <p:ph type="dt" sz="half" idx="10"/>
          </p:nvPr>
        </p:nvSpPr>
        <p:spPr/>
        <p:txBody>
          <a:bodyPr/>
          <a:lstStyle/>
          <a:p>
            <a:fld id="{EC450840-686C-4663-B6F9-0C2800510168}" type="datetimeFigureOut">
              <a:rPr lang="en-US" smtClean="0"/>
              <a:t>11/17/23</a:t>
            </a:fld>
            <a:endParaRPr lang="en-US"/>
          </a:p>
        </p:txBody>
      </p:sp>
      <p:sp>
        <p:nvSpPr>
          <p:cNvPr id="6" name="Footer Placeholder 5">
            <a:extLst>
              <a:ext uri="{FF2B5EF4-FFF2-40B4-BE49-F238E27FC236}">
                <a16:creationId xmlns:a16="http://schemas.microsoft.com/office/drawing/2014/main" id="{363FEA52-279C-00D3-E389-EB7DC7039F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488728-0F1C-231D-3D86-2E33D0E069D9}"/>
              </a:ext>
            </a:extLst>
          </p:cNvPr>
          <p:cNvSpPr>
            <a:spLocks noGrp="1"/>
          </p:cNvSpPr>
          <p:nvPr>
            <p:ph type="sldNum" sz="quarter" idx="12"/>
          </p:nvPr>
        </p:nvSpPr>
        <p:spPr/>
        <p:txBody>
          <a:bodyPr/>
          <a:lstStyle/>
          <a:p>
            <a:fld id="{2A899962-F024-478C-A794-E16411DE1A51}" type="slidenum">
              <a:rPr lang="en-US" smtClean="0"/>
              <a:t>‹#›</a:t>
            </a:fld>
            <a:endParaRPr lang="en-US"/>
          </a:p>
        </p:txBody>
      </p:sp>
    </p:spTree>
    <p:extLst>
      <p:ext uri="{BB962C8B-B14F-4D97-AF65-F5344CB8AC3E}">
        <p14:creationId xmlns:p14="http://schemas.microsoft.com/office/powerpoint/2010/main" val="3714503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5B110-1649-AE08-1A57-B161A652B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51BB62-2682-BE41-228C-DD5E5F645F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4CD8D1-BC2E-0367-D88E-66BB123049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A103C3-3069-01B1-02DA-9A959EA076BC}"/>
              </a:ext>
            </a:extLst>
          </p:cNvPr>
          <p:cNvSpPr>
            <a:spLocks noGrp="1"/>
          </p:cNvSpPr>
          <p:nvPr>
            <p:ph type="dt" sz="half" idx="10"/>
          </p:nvPr>
        </p:nvSpPr>
        <p:spPr/>
        <p:txBody>
          <a:bodyPr/>
          <a:lstStyle/>
          <a:p>
            <a:fld id="{EC450840-686C-4663-B6F9-0C2800510168}" type="datetimeFigureOut">
              <a:rPr lang="en-US" smtClean="0"/>
              <a:t>11/17/23</a:t>
            </a:fld>
            <a:endParaRPr lang="en-US"/>
          </a:p>
        </p:txBody>
      </p:sp>
      <p:sp>
        <p:nvSpPr>
          <p:cNvPr id="6" name="Footer Placeholder 5">
            <a:extLst>
              <a:ext uri="{FF2B5EF4-FFF2-40B4-BE49-F238E27FC236}">
                <a16:creationId xmlns:a16="http://schemas.microsoft.com/office/drawing/2014/main" id="{C51DE5FD-B543-C683-EFC8-7A4BB8AAC5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CC044-3584-4B5F-DD05-EEC64BB79FE6}"/>
              </a:ext>
            </a:extLst>
          </p:cNvPr>
          <p:cNvSpPr>
            <a:spLocks noGrp="1"/>
          </p:cNvSpPr>
          <p:nvPr>
            <p:ph type="sldNum" sz="quarter" idx="12"/>
          </p:nvPr>
        </p:nvSpPr>
        <p:spPr/>
        <p:txBody>
          <a:bodyPr/>
          <a:lstStyle/>
          <a:p>
            <a:fld id="{2A899962-F024-478C-A794-E16411DE1A51}" type="slidenum">
              <a:rPr lang="en-US" smtClean="0"/>
              <a:t>‹#›</a:t>
            </a:fld>
            <a:endParaRPr lang="en-US"/>
          </a:p>
        </p:txBody>
      </p:sp>
    </p:spTree>
    <p:extLst>
      <p:ext uri="{BB962C8B-B14F-4D97-AF65-F5344CB8AC3E}">
        <p14:creationId xmlns:p14="http://schemas.microsoft.com/office/powerpoint/2010/main" val="1886983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252FD6-C298-B757-3E88-27189DAD75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AE0CCC-C6C2-1481-D4B8-1F1FD0D66D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51B439-CBA6-4F50-34F3-FB795DAE87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50840-686C-4663-B6F9-0C2800510168}" type="datetimeFigureOut">
              <a:rPr lang="en-US" smtClean="0"/>
              <a:t>11/17/23</a:t>
            </a:fld>
            <a:endParaRPr lang="en-US"/>
          </a:p>
        </p:txBody>
      </p:sp>
      <p:sp>
        <p:nvSpPr>
          <p:cNvPr id="5" name="Footer Placeholder 4">
            <a:extLst>
              <a:ext uri="{FF2B5EF4-FFF2-40B4-BE49-F238E27FC236}">
                <a16:creationId xmlns:a16="http://schemas.microsoft.com/office/drawing/2014/main" id="{FC51D87B-39E3-DC54-DD7B-9783BB716E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8B86BB-EB98-71C8-7EC5-A4493726E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899962-F024-478C-A794-E16411DE1A51}" type="slidenum">
              <a:rPr lang="en-US" smtClean="0"/>
              <a:t>‹#›</a:t>
            </a:fld>
            <a:endParaRPr lang="en-US"/>
          </a:p>
        </p:txBody>
      </p:sp>
    </p:spTree>
    <p:extLst>
      <p:ext uri="{BB962C8B-B14F-4D97-AF65-F5344CB8AC3E}">
        <p14:creationId xmlns:p14="http://schemas.microsoft.com/office/powerpoint/2010/main" val="2419496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ldh.la.gov/page/hypertens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CC8E223-0441-6BCF-E342-D551C42DCE4C}"/>
              </a:ext>
            </a:extLst>
          </p:cNvPr>
          <p:cNvSpPr>
            <a:spLocks noGrp="1"/>
          </p:cNvSpPr>
          <p:nvPr>
            <p:ph type="ctrTitle"/>
          </p:nvPr>
        </p:nvSpPr>
        <p:spPr>
          <a:xfrm>
            <a:off x="467153" y="1599904"/>
            <a:ext cx="4183603" cy="1926370"/>
          </a:xfrm>
        </p:spPr>
        <p:txBody>
          <a:bodyPr>
            <a:normAutofit/>
          </a:bodyPr>
          <a:lstStyle/>
          <a:p>
            <a:r>
              <a:rPr lang="en-US" sz="5400" b="1" dirty="0"/>
              <a:t>Controlling Hypertension</a:t>
            </a:r>
          </a:p>
        </p:txBody>
      </p:sp>
      <p:sp>
        <p:nvSpPr>
          <p:cNvPr id="3" name="Subtitle 2">
            <a:extLst>
              <a:ext uri="{FF2B5EF4-FFF2-40B4-BE49-F238E27FC236}">
                <a16:creationId xmlns:a16="http://schemas.microsoft.com/office/drawing/2014/main" id="{43F6B6FD-8489-D3F2-A101-89216FA4A9AB}"/>
              </a:ext>
            </a:extLst>
          </p:cNvPr>
          <p:cNvSpPr>
            <a:spLocks noGrp="1"/>
          </p:cNvSpPr>
          <p:nvPr>
            <p:ph type="subTitle" idx="1"/>
          </p:nvPr>
        </p:nvSpPr>
        <p:spPr>
          <a:xfrm>
            <a:off x="808394" y="3857815"/>
            <a:ext cx="3654471" cy="2536725"/>
          </a:xfrm>
        </p:spPr>
        <p:txBody>
          <a:bodyPr>
            <a:normAutofit/>
          </a:bodyPr>
          <a:lstStyle/>
          <a:p>
            <a:r>
              <a:rPr lang="en-US" sz="3200" b="1" dirty="0"/>
              <a:t>Sarah Corley</a:t>
            </a:r>
          </a:p>
          <a:p>
            <a:endParaRPr lang="en-US" sz="3200" b="1" dirty="0"/>
          </a:p>
          <a:p>
            <a:r>
              <a:rPr lang="en-US" sz="3200" b="1" dirty="0"/>
              <a:t>LSU New Orleans School of Medicine</a:t>
            </a:r>
          </a:p>
        </p:txBody>
      </p:sp>
      <p:pic>
        <p:nvPicPr>
          <p:cNvPr id="5" name="Picture 4">
            <a:extLst>
              <a:ext uri="{FF2B5EF4-FFF2-40B4-BE49-F238E27FC236}">
                <a16:creationId xmlns:a16="http://schemas.microsoft.com/office/drawing/2014/main" id="{321A0E67-246E-0050-5971-F52A6A905A34}"/>
              </a:ext>
            </a:extLst>
          </p:cNvPr>
          <p:cNvPicPr>
            <a:picLocks noChangeAspect="1"/>
          </p:cNvPicPr>
          <p:nvPr/>
        </p:nvPicPr>
        <p:blipFill>
          <a:blip r:embed="rId3"/>
          <a:stretch>
            <a:fillRect/>
          </a:stretch>
        </p:blipFill>
        <p:spPr>
          <a:xfrm>
            <a:off x="5895751" y="930750"/>
            <a:ext cx="5708649" cy="4966524"/>
          </a:xfrm>
          <a:prstGeom prst="rect">
            <a:avLst/>
          </a:prstGeom>
        </p:spPr>
      </p:pic>
    </p:spTree>
    <p:extLst>
      <p:ext uri="{BB962C8B-B14F-4D97-AF65-F5344CB8AC3E}">
        <p14:creationId xmlns:p14="http://schemas.microsoft.com/office/powerpoint/2010/main" val="1209144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30092E3B-1EA5-51EE-7D8B-DD7D5D8D42E4}"/>
              </a:ext>
            </a:extLst>
          </p:cNvPr>
          <p:cNvGraphicFramePr>
            <a:graphicFrameLocks/>
          </p:cNvGraphicFramePr>
          <p:nvPr>
            <p:extLst>
              <p:ext uri="{D42A27DB-BD31-4B8C-83A1-F6EECF244321}">
                <p14:modId xmlns:p14="http://schemas.microsoft.com/office/powerpoint/2010/main" val="1291074350"/>
              </p:ext>
            </p:extLst>
          </p:nvPr>
        </p:nvGraphicFramePr>
        <p:xfrm>
          <a:off x="5611586" y="673892"/>
          <a:ext cx="6912430" cy="61202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3E19E4F0-64B4-25C0-7D84-46FF27927D46}"/>
              </a:ext>
            </a:extLst>
          </p:cNvPr>
          <p:cNvGraphicFramePr>
            <a:graphicFrameLocks/>
          </p:cNvGraphicFramePr>
          <p:nvPr>
            <p:extLst>
              <p:ext uri="{D42A27DB-BD31-4B8C-83A1-F6EECF244321}">
                <p14:modId xmlns:p14="http://schemas.microsoft.com/office/powerpoint/2010/main" val="4088743590"/>
              </p:ext>
            </p:extLst>
          </p:nvPr>
        </p:nvGraphicFramePr>
        <p:xfrm>
          <a:off x="0" y="610053"/>
          <a:ext cx="6394534" cy="624794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A8E51890-45F3-EFF0-7A1D-079EA1BFA18D}"/>
              </a:ext>
            </a:extLst>
          </p:cNvPr>
          <p:cNvSpPr txBox="1"/>
          <p:nvPr/>
        </p:nvSpPr>
        <p:spPr>
          <a:xfrm>
            <a:off x="2563584" y="1594981"/>
            <a:ext cx="1665515" cy="369332"/>
          </a:xfrm>
          <a:prstGeom prst="rect">
            <a:avLst/>
          </a:prstGeom>
          <a:noFill/>
        </p:spPr>
        <p:txBody>
          <a:bodyPr wrap="square" rtlCol="0">
            <a:spAutoFit/>
          </a:bodyPr>
          <a:lstStyle/>
          <a:p>
            <a:r>
              <a:rPr lang="en-US" sz="1800" b="1" i="0" u="none" strike="noStrike" dirty="0">
                <a:solidFill>
                  <a:srgbClr val="000000"/>
                </a:solidFill>
                <a:effectLst/>
                <a:latin typeface="Calibri" panose="020F0502020204030204" pitchFamily="34" charset="0"/>
              </a:rPr>
              <a:t>Total: 10790</a:t>
            </a:r>
            <a:r>
              <a:rPr lang="en-US" dirty="0"/>
              <a:t> </a:t>
            </a:r>
            <a:r>
              <a:rPr lang="en-US" b="1" dirty="0"/>
              <a:t>  </a:t>
            </a:r>
          </a:p>
        </p:txBody>
      </p:sp>
      <p:sp>
        <p:nvSpPr>
          <p:cNvPr id="11" name="TextBox 10">
            <a:extLst>
              <a:ext uri="{FF2B5EF4-FFF2-40B4-BE49-F238E27FC236}">
                <a16:creationId xmlns:a16="http://schemas.microsoft.com/office/drawing/2014/main" id="{99DA9FFD-DFC7-0895-F573-B4B0DB031451}"/>
              </a:ext>
            </a:extLst>
          </p:cNvPr>
          <p:cNvSpPr txBox="1"/>
          <p:nvPr/>
        </p:nvSpPr>
        <p:spPr>
          <a:xfrm>
            <a:off x="1249131" y="3533970"/>
            <a:ext cx="729344" cy="400110"/>
          </a:xfrm>
          <a:prstGeom prst="rect">
            <a:avLst/>
          </a:prstGeom>
          <a:solidFill>
            <a:schemeClr val="bg1"/>
          </a:solidFill>
        </p:spPr>
        <p:txBody>
          <a:bodyPr wrap="square" rtlCol="0">
            <a:spAutoFit/>
          </a:bodyPr>
          <a:lstStyle/>
          <a:p>
            <a:r>
              <a:rPr lang="en-US" sz="2000" b="1" i="0" u="none" strike="noStrike" dirty="0">
                <a:solidFill>
                  <a:srgbClr val="000000"/>
                </a:solidFill>
                <a:effectLst/>
                <a:latin typeface="Calibri" panose="020F0502020204030204" pitchFamily="34" charset="0"/>
              </a:rPr>
              <a:t>3628</a:t>
            </a:r>
            <a:endParaRPr lang="en-US" sz="2000" b="1" dirty="0"/>
          </a:p>
        </p:txBody>
      </p:sp>
      <p:sp>
        <p:nvSpPr>
          <p:cNvPr id="12" name="TextBox 11">
            <a:extLst>
              <a:ext uri="{FF2B5EF4-FFF2-40B4-BE49-F238E27FC236}">
                <a16:creationId xmlns:a16="http://schemas.microsoft.com/office/drawing/2014/main" id="{B53E5DF6-8604-267D-B060-E9310CA37E3F}"/>
              </a:ext>
            </a:extLst>
          </p:cNvPr>
          <p:cNvSpPr txBox="1"/>
          <p:nvPr/>
        </p:nvSpPr>
        <p:spPr>
          <a:xfrm>
            <a:off x="4212770" y="5285463"/>
            <a:ext cx="729344" cy="400110"/>
          </a:xfrm>
          <a:prstGeom prst="rect">
            <a:avLst/>
          </a:prstGeom>
          <a:solidFill>
            <a:schemeClr val="bg1"/>
          </a:solidFill>
        </p:spPr>
        <p:txBody>
          <a:bodyPr wrap="square" rtlCol="0">
            <a:spAutoFit/>
          </a:bodyPr>
          <a:lstStyle/>
          <a:p>
            <a:r>
              <a:rPr lang="en-US" sz="2000" b="1" i="0" u="none" strike="noStrike" dirty="0">
                <a:solidFill>
                  <a:srgbClr val="000000"/>
                </a:solidFill>
                <a:effectLst/>
                <a:latin typeface="Calibri" panose="020F0502020204030204" pitchFamily="34" charset="0"/>
              </a:rPr>
              <a:t>7162</a:t>
            </a:r>
            <a:endParaRPr lang="en-US" sz="2000" b="1" dirty="0"/>
          </a:p>
        </p:txBody>
      </p:sp>
      <p:sp>
        <p:nvSpPr>
          <p:cNvPr id="13" name="TextBox 12">
            <a:extLst>
              <a:ext uri="{FF2B5EF4-FFF2-40B4-BE49-F238E27FC236}">
                <a16:creationId xmlns:a16="http://schemas.microsoft.com/office/drawing/2014/main" id="{0AAB8D10-973E-1444-CD6E-16A8385E7681}"/>
              </a:ext>
            </a:extLst>
          </p:cNvPr>
          <p:cNvSpPr txBox="1"/>
          <p:nvPr/>
        </p:nvSpPr>
        <p:spPr>
          <a:xfrm>
            <a:off x="7122512" y="3228945"/>
            <a:ext cx="729344" cy="400110"/>
          </a:xfrm>
          <a:prstGeom prst="rect">
            <a:avLst/>
          </a:prstGeom>
          <a:solidFill>
            <a:schemeClr val="bg1"/>
          </a:solidFill>
        </p:spPr>
        <p:txBody>
          <a:bodyPr wrap="square" rtlCol="0">
            <a:spAutoFit/>
          </a:bodyPr>
          <a:lstStyle/>
          <a:p>
            <a:r>
              <a:rPr lang="en-US" sz="2000" b="1" i="0" u="none" strike="noStrike" dirty="0">
                <a:effectLst/>
                <a:latin typeface="Calibri" panose="020F0502020204030204" pitchFamily="34" charset="0"/>
              </a:rPr>
              <a:t>1127</a:t>
            </a:r>
            <a:endParaRPr lang="en-US" sz="2000" b="1" dirty="0"/>
          </a:p>
        </p:txBody>
      </p:sp>
      <p:sp>
        <p:nvSpPr>
          <p:cNvPr id="14" name="TextBox 13">
            <a:extLst>
              <a:ext uri="{FF2B5EF4-FFF2-40B4-BE49-F238E27FC236}">
                <a16:creationId xmlns:a16="http://schemas.microsoft.com/office/drawing/2014/main" id="{40B0A231-24A6-1662-E380-6C2FF598370C}"/>
              </a:ext>
            </a:extLst>
          </p:cNvPr>
          <p:cNvSpPr txBox="1"/>
          <p:nvPr/>
        </p:nvSpPr>
        <p:spPr>
          <a:xfrm>
            <a:off x="8362132" y="1578652"/>
            <a:ext cx="1665515" cy="369332"/>
          </a:xfrm>
          <a:prstGeom prst="rect">
            <a:avLst/>
          </a:prstGeom>
          <a:noFill/>
        </p:spPr>
        <p:txBody>
          <a:bodyPr wrap="square" rtlCol="0">
            <a:spAutoFit/>
          </a:bodyPr>
          <a:lstStyle/>
          <a:p>
            <a:r>
              <a:rPr lang="en-US" sz="1800" b="1" i="0" u="none" strike="noStrike" dirty="0">
                <a:solidFill>
                  <a:srgbClr val="000000"/>
                </a:solidFill>
                <a:effectLst/>
                <a:latin typeface="Calibri" panose="020F0502020204030204" pitchFamily="34" charset="0"/>
              </a:rPr>
              <a:t>Total: 4513</a:t>
            </a:r>
            <a:r>
              <a:rPr lang="en-US" b="1" dirty="0"/>
              <a:t>  </a:t>
            </a:r>
          </a:p>
        </p:txBody>
      </p:sp>
      <p:sp>
        <p:nvSpPr>
          <p:cNvPr id="15" name="TextBox 14">
            <a:extLst>
              <a:ext uri="{FF2B5EF4-FFF2-40B4-BE49-F238E27FC236}">
                <a16:creationId xmlns:a16="http://schemas.microsoft.com/office/drawing/2014/main" id="{3E5CF3CC-0763-3588-F072-C68BCD1F31AA}"/>
              </a:ext>
            </a:extLst>
          </p:cNvPr>
          <p:cNvSpPr txBox="1"/>
          <p:nvPr/>
        </p:nvSpPr>
        <p:spPr>
          <a:xfrm>
            <a:off x="9597659" y="5252805"/>
            <a:ext cx="729344" cy="400110"/>
          </a:xfrm>
          <a:prstGeom prst="rect">
            <a:avLst/>
          </a:prstGeom>
          <a:solidFill>
            <a:schemeClr val="bg1"/>
          </a:solidFill>
        </p:spPr>
        <p:txBody>
          <a:bodyPr wrap="square" rtlCol="0">
            <a:spAutoFit/>
          </a:bodyPr>
          <a:lstStyle/>
          <a:p>
            <a:r>
              <a:rPr lang="en-US" sz="2000" b="1" i="0" u="none" strike="noStrike" dirty="0">
                <a:effectLst/>
                <a:latin typeface="Calibri" panose="020F0502020204030204" pitchFamily="34" charset="0"/>
              </a:rPr>
              <a:t>3386</a:t>
            </a:r>
            <a:endParaRPr lang="en-US" sz="2000" b="1" dirty="0"/>
          </a:p>
        </p:txBody>
      </p:sp>
    </p:spTree>
    <p:extLst>
      <p:ext uri="{BB962C8B-B14F-4D97-AF65-F5344CB8AC3E}">
        <p14:creationId xmlns:p14="http://schemas.microsoft.com/office/powerpoint/2010/main" val="182071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3" grpId="0" animBg="1"/>
      <p:bldP spid="14"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8E6472C-7D40-BAC1-038E-6E7E625326B2}"/>
              </a:ext>
            </a:extLst>
          </p:cNvPr>
          <p:cNvSpPr>
            <a:spLocks noGrp="1"/>
          </p:cNvSpPr>
          <p:nvPr>
            <p:ph type="title"/>
          </p:nvPr>
        </p:nvSpPr>
        <p:spPr>
          <a:xfrm>
            <a:off x="1293250" y="477001"/>
            <a:ext cx="9541329" cy="972231"/>
          </a:xfrm>
        </p:spPr>
        <p:txBody>
          <a:bodyPr/>
          <a:lstStyle/>
          <a:p>
            <a:r>
              <a:rPr lang="en-US" dirty="0"/>
              <a:t>Urban Parishes</a:t>
            </a:r>
          </a:p>
        </p:txBody>
      </p:sp>
      <p:graphicFrame>
        <p:nvGraphicFramePr>
          <p:cNvPr id="7" name="Chart 6">
            <a:extLst>
              <a:ext uri="{FF2B5EF4-FFF2-40B4-BE49-F238E27FC236}">
                <a16:creationId xmlns:a16="http://schemas.microsoft.com/office/drawing/2014/main" id="{E6FCC66F-6CB4-9F18-7283-559EFE00EE5F}"/>
              </a:ext>
            </a:extLst>
          </p:cNvPr>
          <p:cNvGraphicFramePr>
            <a:graphicFrameLocks/>
          </p:cNvGraphicFramePr>
          <p:nvPr>
            <p:extLst>
              <p:ext uri="{D42A27DB-BD31-4B8C-83A1-F6EECF244321}">
                <p14:modId xmlns:p14="http://schemas.microsoft.com/office/powerpoint/2010/main" val="757673410"/>
              </p:ext>
            </p:extLst>
          </p:nvPr>
        </p:nvGraphicFramePr>
        <p:xfrm>
          <a:off x="272716" y="352927"/>
          <a:ext cx="11582399" cy="6364958"/>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a:extLst>
              <a:ext uri="{FF2B5EF4-FFF2-40B4-BE49-F238E27FC236}">
                <a16:creationId xmlns:a16="http://schemas.microsoft.com/office/drawing/2014/main" id="{BC078806-3F7A-23CF-E274-2D61F0A64D30}"/>
              </a:ext>
            </a:extLst>
          </p:cNvPr>
          <p:cNvSpPr/>
          <p:nvPr/>
        </p:nvSpPr>
        <p:spPr>
          <a:xfrm>
            <a:off x="5343895" y="2790705"/>
            <a:ext cx="593766" cy="220881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18A55D32-91AA-BCB6-5364-587259203A63}"/>
              </a:ext>
            </a:extLst>
          </p:cNvPr>
          <p:cNvSpPr/>
          <p:nvPr/>
        </p:nvSpPr>
        <p:spPr>
          <a:xfrm>
            <a:off x="9106394" y="963115"/>
            <a:ext cx="593766" cy="403639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AC35B3A-A0C7-4FC7-30CD-18E2B0BE660A}"/>
              </a:ext>
            </a:extLst>
          </p:cNvPr>
          <p:cNvSpPr txBox="1"/>
          <p:nvPr/>
        </p:nvSpPr>
        <p:spPr>
          <a:xfrm>
            <a:off x="9901646" y="2129246"/>
            <a:ext cx="2168434" cy="369332"/>
          </a:xfrm>
          <a:prstGeom prst="rect">
            <a:avLst/>
          </a:prstGeom>
          <a:noFill/>
          <a:ln w="38100">
            <a:solidFill>
              <a:srgbClr val="FF0000"/>
            </a:solidFill>
          </a:ln>
        </p:spPr>
        <p:txBody>
          <a:bodyPr wrap="square" rtlCol="0">
            <a:spAutoFit/>
          </a:bodyPr>
          <a:lstStyle/>
          <a:p>
            <a:r>
              <a:rPr lang="en-US" dirty="0"/>
              <a:t>% controlled = 18.8%</a:t>
            </a:r>
          </a:p>
        </p:txBody>
      </p:sp>
      <p:sp>
        <p:nvSpPr>
          <p:cNvPr id="8" name="TextBox 7">
            <a:extLst>
              <a:ext uri="{FF2B5EF4-FFF2-40B4-BE49-F238E27FC236}">
                <a16:creationId xmlns:a16="http://schemas.microsoft.com/office/drawing/2014/main" id="{371FC3CF-B0E8-8251-8540-B42028B9F85A}"/>
              </a:ext>
            </a:extLst>
          </p:cNvPr>
          <p:cNvSpPr txBox="1"/>
          <p:nvPr/>
        </p:nvSpPr>
        <p:spPr>
          <a:xfrm>
            <a:off x="3125259" y="2790705"/>
            <a:ext cx="2168434" cy="369332"/>
          </a:xfrm>
          <a:prstGeom prst="rect">
            <a:avLst/>
          </a:prstGeom>
          <a:noFill/>
          <a:ln w="38100">
            <a:solidFill>
              <a:srgbClr val="FF0000"/>
            </a:solidFill>
          </a:ln>
        </p:spPr>
        <p:txBody>
          <a:bodyPr wrap="square" rtlCol="0">
            <a:spAutoFit/>
          </a:bodyPr>
          <a:lstStyle/>
          <a:p>
            <a:r>
              <a:rPr lang="en-US" dirty="0"/>
              <a:t>% controlled = 12.3%</a:t>
            </a:r>
          </a:p>
        </p:txBody>
      </p:sp>
      <p:sp>
        <p:nvSpPr>
          <p:cNvPr id="4" name="Oval 3">
            <a:extLst>
              <a:ext uri="{FF2B5EF4-FFF2-40B4-BE49-F238E27FC236}">
                <a16:creationId xmlns:a16="http://schemas.microsoft.com/office/drawing/2014/main" id="{B4E56E7D-F243-F427-7B56-D5A5259F3381}"/>
              </a:ext>
            </a:extLst>
          </p:cNvPr>
          <p:cNvSpPr/>
          <p:nvPr/>
        </p:nvSpPr>
        <p:spPr>
          <a:xfrm>
            <a:off x="2918564" y="3672777"/>
            <a:ext cx="425885" cy="1326737"/>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25B4646-EC15-C3E2-A758-E4AFDA2E7B10}"/>
              </a:ext>
            </a:extLst>
          </p:cNvPr>
          <p:cNvSpPr/>
          <p:nvPr/>
        </p:nvSpPr>
        <p:spPr>
          <a:xfrm>
            <a:off x="6254341" y="3231741"/>
            <a:ext cx="497188" cy="1767773"/>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3BDA6C6-919B-2E91-0198-553C417DC3B5}"/>
              </a:ext>
            </a:extLst>
          </p:cNvPr>
          <p:cNvSpPr/>
          <p:nvPr/>
        </p:nvSpPr>
        <p:spPr>
          <a:xfrm>
            <a:off x="10018775" y="2498579"/>
            <a:ext cx="497188" cy="2500936"/>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78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8" grpId="0" animBg="1"/>
      <p:bldP spid="4"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8E6472C-7D40-BAC1-038E-6E7E625326B2}"/>
              </a:ext>
            </a:extLst>
          </p:cNvPr>
          <p:cNvSpPr>
            <a:spLocks noGrp="1"/>
          </p:cNvSpPr>
          <p:nvPr>
            <p:ph type="title"/>
          </p:nvPr>
        </p:nvSpPr>
        <p:spPr>
          <a:xfrm>
            <a:off x="1128102" y="500331"/>
            <a:ext cx="9541329" cy="972231"/>
          </a:xfrm>
        </p:spPr>
        <p:txBody>
          <a:bodyPr/>
          <a:lstStyle/>
          <a:p>
            <a:r>
              <a:rPr lang="en-US" dirty="0"/>
              <a:t>Rural Parishes</a:t>
            </a:r>
          </a:p>
        </p:txBody>
      </p:sp>
      <p:graphicFrame>
        <p:nvGraphicFramePr>
          <p:cNvPr id="3" name="Chart 2">
            <a:extLst>
              <a:ext uri="{FF2B5EF4-FFF2-40B4-BE49-F238E27FC236}">
                <a16:creationId xmlns:a16="http://schemas.microsoft.com/office/drawing/2014/main" id="{F2FA0B8E-3F5F-52B7-28B8-30104712E37F}"/>
              </a:ext>
            </a:extLst>
          </p:cNvPr>
          <p:cNvGraphicFramePr>
            <a:graphicFrameLocks/>
          </p:cNvGraphicFramePr>
          <p:nvPr>
            <p:extLst>
              <p:ext uri="{D42A27DB-BD31-4B8C-83A1-F6EECF244321}">
                <p14:modId xmlns:p14="http://schemas.microsoft.com/office/powerpoint/2010/main" val="473575634"/>
              </p:ext>
            </p:extLst>
          </p:nvPr>
        </p:nvGraphicFramePr>
        <p:xfrm>
          <a:off x="0" y="500331"/>
          <a:ext cx="12192000" cy="6217553"/>
        </p:xfrm>
        <a:graphic>
          <a:graphicData uri="http://schemas.openxmlformats.org/drawingml/2006/chart">
            <c:chart xmlns:c="http://schemas.openxmlformats.org/drawingml/2006/chart" xmlns:r="http://schemas.openxmlformats.org/officeDocument/2006/relationships" r:id="rId2"/>
          </a:graphicData>
        </a:graphic>
      </p:graphicFrame>
      <p:sp>
        <p:nvSpPr>
          <p:cNvPr id="2" name="Oval 1">
            <a:extLst>
              <a:ext uri="{FF2B5EF4-FFF2-40B4-BE49-F238E27FC236}">
                <a16:creationId xmlns:a16="http://schemas.microsoft.com/office/drawing/2014/main" id="{D4CC3933-0ADD-7838-792C-566123BF49CC}"/>
              </a:ext>
            </a:extLst>
          </p:cNvPr>
          <p:cNvSpPr/>
          <p:nvPr/>
        </p:nvSpPr>
        <p:spPr>
          <a:xfrm>
            <a:off x="4492125" y="2890913"/>
            <a:ext cx="493234" cy="220881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A058858C-B9DA-7453-03EA-63DAC9C62371}"/>
              </a:ext>
            </a:extLst>
          </p:cNvPr>
          <p:cNvSpPr/>
          <p:nvPr/>
        </p:nvSpPr>
        <p:spPr>
          <a:xfrm>
            <a:off x="8552646" y="2890913"/>
            <a:ext cx="493234" cy="220881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2194050-79C4-015F-39C9-EECAE0E9D05B}"/>
              </a:ext>
            </a:extLst>
          </p:cNvPr>
          <p:cNvSpPr/>
          <p:nvPr/>
        </p:nvSpPr>
        <p:spPr>
          <a:xfrm>
            <a:off x="1099388" y="2890913"/>
            <a:ext cx="493234" cy="220881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105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99A6A04-7413-4812-3F15-B9EBC102DDA8}"/>
              </a:ext>
            </a:extLst>
          </p:cNvPr>
          <p:cNvGraphicFramePr>
            <a:graphicFrameLocks/>
          </p:cNvGraphicFramePr>
          <p:nvPr>
            <p:extLst>
              <p:ext uri="{D42A27DB-BD31-4B8C-83A1-F6EECF244321}">
                <p14:modId xmlns:p14="http://schemas.microsoft.com/office/powerpoint/2010/main" val="2410851186"/>
              </p:ext>
            </p:extLst>
          </p:nvPr>
        </p:nvGraphicFramePr>
        <p:xfrm>
          <a:off x="0" y="304800"/>
          <a:ext cx="12192000" cy="67296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FEBB2BA3-DB3B-0088-9421-FE669826CCE6}"/>
              </a:ext>
            </a:extLst>
          </p:cNvPr>
          <p:cNvSpPr>
            <a:spLocks noGrp="1"/>
          </p:cNvSpPr>
          <p:nvPr>
            <p:ph type="title"/>
          </p:nvPr>
        </p:nvSpPr>
        <p:spPr>
          <a:xfrm>
            <a:off x="711007" y="0"/>
            <a:ext cx="9541329" cy="972231"/>
          </a:xfrm>
        </p:spPr>
        <p:txBody>
          <a:bodyPr/>
          <a:lstStyle/>
          <a:p>
            <a:r>
              <a:rPr lang="en-US" dirty="0"/>
              <a:t>Urban Parishes</a:t>
            </a:r>
          </a:p>
        </p:txBody>
      </p:sp>
      <p:sp>
        <p:nvSpPr>
          <p:cNvPr id="6" name="TextBox 5">
            <a:extLst>
              <a:ext uri="{FF2B5EF4-FFF2-40B4-BE49-F238E27FC236}">
                <a16:creationId xmlns:a16="http://schemas.microsoft.com/office/drawing/2014/main" id="{59BE5CF9-8384-BE43-4561-0C5F3357051A}"/>
              </a:ext>
            </a:extLst>
          </p:cNvPr>
          <p:cNvSpPr txBox="1"/>
          <p:nvPr/>
        </p:nvSpPr>
        <p:spPr>
          <a:xfrm>
            <a:off x="711007" y="697191"/>
            <a:ext cx="3819453" cy="646331"/>
          </a:xfrm>
          <a:prstGeom prst="rect">
            <a:avLst/>
          </a:prstGeom>
          <a:noFill/>
        </p:spPr>
        <p:txBody>
          <a:bodyPr wrap="square" rtlCol="0">
            <a:spAutoFit/>
          </a:bodyPr>
          <a:lstStyle/>
          <a:p>
            <a:r>
              <a:rPr lang="en-US" b="1" dirty="0"/>
              <a:t>Total average number of visits with primary diagnosis of HTN = 3.117</a:t>
            </a:r>
          </a:p>
        </p:txBody>
      </p:sp>
    </p:spTree>
    <p:extLst>
      <p:ext uri="{BB962C8B-B14F-4D97-AF65-F5344CB8AC3E}">
        <p14:creationId xmlns:p14="http://schemas.microsoft.com/office/powerpoint/2010/main" val="1536486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A2B6684-87F3-4533-7CFF-93242FEF9686}"/>
              </a:ext>
            </a:extLst>
          </p:cNvPr>
          <p:cNvGraphicFramePr>
            <a:graphicFrameLocks/>
          </p:cNvGraphicFramePr>
          <p:nvPr>
            <p:extLst>
              <p:ext uri="{D42A27DB-BD31-4B8C-83A1-F6EECF244321}">
                <p14:modId xmlns:p14="http://schemas.microsoft.com/office/powerpoint/2010/main" val="1072534462"/>
              </p:ext>
            </p:extLst>
          </p:nvPr>
        </p:nvGraphicFramePr>
        <p:xfrm>
          <a:off x="0" y="320842"/>
          <a:ext cx="12192000" cy="638475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29085B0F-0D42-EEF4-1CC2-44478C05D78F}"/>
              </a:ext>
            </a:extLst>
          </p:cNvPr>
          <p:cNvSpPr>
            <a:spLocks noGrp="1"/>
          </p:cNvSpPr>
          <p:nvPr>
            <p:ph type="title"/>
          </p:nvPr>
        </p:nvSpPr>
        <p:spPr>
          <a:xfrm>
            <a:off x="694965" y="320842"/>
            <a:ext cx="9541329" cy="972231"/>
          </a:xfrm>
        </p:spPr>
        <p:txBody>
          <a:bodyPr/>
          <a:lstStyle/>
          <a:p>
            <a:r>
              <a:rPr lang="en-US" dirty="0"/>
              <a:t>Rural Parishes</a:t>
            </a:r>
          </a:p>
        </p:txBody>
      </p:sp>
      <p:sp>
        <p:nvSpPr>
          <p:cNvPr id="6" name="TextBox 5">
            <a:extLst>
              <a:ext uri="{FF2B5EF4-FFF2-40B4-BE49-F238E27FC236}">
                <a16:creationId xmlns:a16="http://schemas.microsoft.com/office/drawing/2014/main" id="{79722AFD-3485-0614-A711-38415B55C617}"/>
              </a:ext>
            </a:extLst>
          </p:cNvPr>
          <p:cNvSpPr txBox="1"/>
          <p:nvPr/>
        </p:nvSpPr>
        <p:spPr>
          <a:xfrm>
            <a:off x="694965" y="1018033"/>
            <a:ext cx="3819453" cy="646331"/>
          </a:xfrm>
          <a:prstGeom prst="rect">
            <a:avLst/>
          </a:prstGeom>
          <a:noFill/>
        </p:spPr>
        <p:txBody>
          <a:bodyPr wrap="square" rtlCol="0">
            <a:spAutoFit/>
          </a:bodyPr>
          <a:lstStyle/>
          <a:p>
            <a:r>
              <a:rPr lang="en-US" b="1" dirty="0"/>
              <a:t>Total average number of visits with primary diagnosis of HTN = 3.179</a:t>
            </a:r>
          </a:p>
        </p:txBody>
      </p:sp>
    </p:spTree>
    <p:extLst>
      <p:ext uri="{BB962C8B-B14F-4D97-AF65-F5344CB8AC3E}">
        <p14:creationId xmlns:p14="http://schemas.microsoft.com/office/powerpoint/2010/main" val="2256929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E9D9205-A511-4414-97CE-0A3024FFD0CF}"/>
              </a:ext>
            </a:extLst>
          </p:cNvPr>
          <p:cNvGraphicFramePr>
            <a:graphicFrameLocks/>
          </p:cNvGraphicFramePr>
          <p:nvPr>
            <p:extLst>
              <p:ext uri="{D42A27DB-BD31-4B8C-83A1-F6EECF244321}">
                <p14:modId xmlns:p14="http://schemas.microsoft.com/office/powerpoint/2010/main" val="865738416"/>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D79FB36A-78FC-0035-E022-4D8BED4DE8DC}"/>
              </a:ext>
            </a:extLst>
          </p:cNvPr>
          <p:cNvSpPr>
            <a:spLocks noGrp="1"/>
          </p:cNvSpPr>
          <p:nvPr>
            <p:ph type="title"/>
          </p:nvPr>
        </p:nvSpPr>
        <p:spPr>
          <a:xfrm>
            <a:off x="1063933" y="48128"/>
            <a:ext cx="9541329" cy="972231"/>
          </a:xfrm>
        </p:spPr>
        <p:txBody>
          <a:bodyPr/>
          <a:lstStyle/>
          <a:p>
            <a:r>
              <a:rPr lang="en-US" dirty="0"/>
              <a:t>Rural Parishes, Outliers Removed</a:t>
            </a:r>
          </a:p>
        </p:txBody>
      </p:sp>
      <p:sp>
        <p:nvSpPr>
          <p:cNvPr id="6" name="TextBox 5">
            <a:extLst>
              <a:ext uri="{FF2B5EF4-FFF2-40B4-BE49-F238E27FC236}">
                <a16:creationId xmlns:a16="http://schemas.microsoft.com/office/drawing/2014/main" id="{85114227-747A-97C5-0734-9E66539A7D9B}"/>
              </a:ext>
            </a:extLst>
          </p:cNvPr>
          <p:cNvSpPr txBox="1"/>
          <p:nvPr/>
        </p:nvSpPr>
        <p:spPr>
          <a:xfrm>
            <a:off x="1063933" y="713235"/>
            <a:ext cx="3819453" cy="923330"/>
          </a:xfrm>
          <a:prstGeom prst="rect">
            <a:avLst/>
          </a:prstGeom>
          <a:noFill/>
        </p:spPr>
        <p:txBody>
          <a:bodyPr wrap="square" rtlCol="0">
            <a:spAutoFit/>
          </a:bodyPr>
          <a:lstStyle/>
          <a:p>
            <a:r>
              <a:rPr lang="en-US" b="1" dirty="0"/>
              <a:t>Total average number of visits with primary diagnosis of HTN with outliers removed = 2.987</a:t>
            </a:r>
          </a:p>
        </p:txBody>
      </p:sp>
    </p:spTree>
    <p:extLst>
      <p:ext uri="{BB962C8B-B14F-4D97-AF65-F5344CB8AC3E}">
        <p14:creationId xmlns:p14="http://schemas.microsoft.com/office/powerpoint/2010/main" val="1026149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5D446-6B53-E1E6-EA3F-2744575A7A15}"/>
              </a:ext>
            </a:extLst>
          </p:cNvPr>
          <p:cNvSpPr>
            <a:spLocks noGrp="1"/>
          </p:cNvSpPr>
          <p:nvPr>
            <p:ph type="title"/>
          </p:nvPr>
        </p:nvSpPr>
        <p:spPr>
          <a:xfrm>
            <a:off x="838200" y="116931"/>
            <a:ext cx="10515600" cy="954223"/>
          </a:xfrm>
        </p:spPr>
        <p:txBody>
          <a:bodyPr/>
          <a:lstStyle/>
          <a:p>
            <a:r>
              <a:rPr lang="en-US" dirty="0"/>
              <a:t>Summary &amp; Recommendations</a:t>
            </a:r>
          </a:p>
        </p:txBody>
      </p:sp>
      <p:graphicFrame>
        <p:nvGraphicFramePr>
          <p:cNvPr id="7" name="Diagram 6">
            <a:extLst>
              <a:ext uri="{FF2B5EF4-FFF2-40B4-BE49-F238E27FC236}">
                <a16:creationId xmlns:a16="http://schemas.microsoft.com/office/drawing/2014/main" id="{AAC8081C-1D4F-68BF-DE64-8A4B38BA7285}"/>
              </a:ext>
            </a:extLst>
          </p:cNvPr>
          <p:cNvGraphicFramePr/>
          <p:nvPr>
            <p:extLst>
              <p:ext uri="{D42A27DB-BD31-4B8C-83A1-F6EECF244321}">
                <p14:modId xmlns:p14="http://schemas.microsoft.com/office/powerpoint/2010/main" val="657749977"/>
              </p:ext>
            </p:extLst>
          </p:nvPr>
        </p:nvGraphicFramePr>
        <p:xfrm>
          <a:off x="322218" y="888274"/>
          <a:ext cx="11547564" cy="5656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1331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40819-761E-F88C-C586-156D8370BD2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8DD1287-0DDD-A745-A012-E12C95EE435C}"/>
              </a:ext>
            </a:extLst>
          </p:cNvPr>
          <p:cNvSpPr>
            <a:spLocks noGrp="1"/>
          </p:cNvSpPr>
          <p:nvPr>
            <p:ph idx="1"/>
          </p:nvPr>
        </p:nvSpPr>
        <p:spPr/>
        <p:txBody>
          <a:bodyPr/>
          <a:lstStyle/>
          <a:p>
            <a:r>
              <a:rPr lang="en-US" b="0" i="0" dirty="0">
                <a:solidFill>
                  <a:srgbClr val="111111"/>
                </a:solidFill>
                <a:effectLst/>
                <a:latin typeface="Helvetica" panose="020B0604020202020204" pitchFamily="34" charset="0"/>
              </a:rPr>
              <a:t>Health threats from high blood pressure. American Heart Association. https://www.heart.org/en/health-topics/high-blood-pressure/health-threats-from-high-blood-pressure. Accessed Nov. </a:t>
            </a:r>
            <a:r>
              <a:rPr lang="en-US" dirty="0">
                <a:solidFill>
                  <a:srgbClr val="111111"/>
                </a:solidFill>
                <a:latin typeface="Helvetica" panose="020B0604020202020204" pitchFamily="34" charset="0"/>
              </a:rPr>
              <a:t>12</a:t>
            </a:r>
            <a:r>
              <a:rPr lang="en-US" b="0" i="0" dirty="0">
                <a:solidFill>
                  <a:srgbClr val="111111"/>
                </a:solidFill>
                <a:effectLst/>
                <a:latin typeface="Helvetica" panose="020B0604020202020204" pitchFamily="34" charset="0"/>
              </a:rPr>
              <a:t>, 2023.</a:t>
            </a:r>
          </a:p>
          <a:p>
            <a:r>
              <a:rPr lang="en-US" dirty="0"/>
              <a:t>Hypertension. Louisiana Department of Health. </a:t>
            </a:r>
            <a:r>
              <a:rPr lang="en-US" dirty="0">
                <a:hlinkClick r:id="rId2"/>
              </a:rPr>
              <a:t>https://ldh.la.gov/page/hypertension</a:t>
            </a:r>
            <a:r>
              <a:rPr lang="en-US" dirty="0"/>
              <a:t>. Accessed Nov. 12, 2023. </a:t>
            </a:r>
          </a:p>
        </p:txBody>
      </p:sp>
    </p:spTree>
    <p:extLst>
      <p:ext uri="{BB962C8B-B14F-4D97-AF65-F5344CB8AC3E}">
        <p14:creationId xmlns:p14="http://schemas.microsoft.com/office/powerpoint/2010/main" val="2696526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5B40FA-17BB-0577-1F08-ED3A355B5EFD}"/>
              </a:ext>
            </a:extLst>
          </p:cNvPr>
          <p:cNvSpPr>
            <a:spLocks noGrp="1"/>
          </p:cNvSpPr>
          <p:nvPr>
            <p:ph type="title"/>
          </p:nvPr>
        </p:nvSpPr>
        <p:spPr>
          <a:xfrm>
            <a:off x="-1" y="350196"/>
            <a:ext cx="6270172" cy="1624520"/>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p:spPr>
        <p:txBody>
          <a:bodyPr anchor="ctr">
            <a:normAutofit/>
          </a:bodyPr>
          <a:lstStyle/>
          <a:p>
            <a:r>
              <a:rPr lang="en-US" sz="4000" b="1" dirty="0"/>
              <a:t>Hypertension significance</a:t>
            </a:r>
          </a:p>
        </p:txBody>
      </p:sp>
      <p:sp>
        <p:nvSpPr>
          <p:cNvPr id="3" name="Content Placeholder 2">
            <a:extLst>
              <a:ext uri="{FF2B5EF4-FFF2-40B4-BE49-F238E27FC236}">
                <a16:creationId xmlns:a16="http://schemas.microsoft.com/office/drawing/2014/main" id="{D9E40FA3-D480-6FA6-0325-EC1838741D24}"/>
              </a:ext>
            </a:extLst>
          </p:cNvPr>
          <p:cNvSpPr>
            <a:spLocks noGrp="1"/>
          </p:cNvSpPr>
          <p:nvPr>
            <p:ph idx="1"/>
          </p:nvPr>
        </p:nvSpPr>
        <p:spPr>
          <a:xfrm>
            <a:off x="761802" y="2743200"/>
            <a:ext cx="4646905" cy="3613149"/>
          </a:xfrm>
        </p:spPr>
        <p:txBody>
          <a:bodyPr anchor="ctr">
            <a:normAutofit/>
          </a:bodyPr>
          <a:lstStyle/>
          <a:p>
            <a:r>
              <a:rPr lang="en-US" sz="2400" dirty="0"/>
              <a:t>Many increased long-term risks</a:t>
            </a:r>
          </a:p>
          <a:p>
            <a:r>
              <a:rPr lang="en-US" sz="2400" dirty="0"/>
              <a:t>Stage 1: ≥ 130/80</a:t>
            </a:r>
          </a:p>
          <a:p>
            <a:r>
              <a:rPr lang="en-US" sz="2400" dirty="0"/>
              <a:t>Stage 2: ≥ 140/90</a:t>
            </a:r>
          </a:p>
          <a:p>
            <a:r>
              <a:rPr lang="en-US" sz="2400" dirty="0"/>
              <a:t>Controlled/resolved means &lt;140/90 within one year</a:t>
            </a:r>
          </a:p>
          <a:p>
            <a:r>
              <a:rPr lang="en-US" sz="2400" dirty="0"/>
              <a:t>HTN in LA: ~40% (32% U.S.)</a:t>
            </a:r>
          </a:p>
          <a:p>
            <a:endParaRPr lang="en-US" sz="2400" dirty="0"/>
          </a:p>
          <a:p>
            <a:endParaRPr lang="en-US" sz="2000" dirty="0"/>
          </a:p>
        </p:txBody>
      </p:sp>
      <p:pic>
        <p:nvPicPr>
          <p:cNvPr id="5" name="Picture 4">
            <a:extLst>
              <a:ext uri="{FF2B5EF4-FFF2-40B4-BE49-F238E27FC236}">
                <a16:creationId xmlns:a16="http://schemas.microsoft.com/office/drawing/2014/main" id="{42C31A52-71FF-74D7-DAA1-8BA6B2CC994A}"/>
              </a:ext>
            </a:extLst>
          </p:cNvPr>
          <p:cNvPicPr>
            <a:picLocks noChangeAspect="1"/>
          </p:cNvPicPr>
          <p:nvPr/>
        </p:nvPicPr>
        <p:blipFill rotWithShape="1">
          <a:blip r:embed="rId2"/>
          <a:srcRect l="3514" r="855" b="2"/>
          <a:stretch/>
        </p:blipFill>
        <p:spPr>
          <a:xfrm>
            <a:off x="5445573" y="0"/>
            <a:ext cx="6709558" cy="6858000"/>
          </a:xfrm>
          <a:prstGeom prst="rect">
            <a:avLst/>
          </a:prstGeom>
        </p:spPr>
      </p:pic>
    </p:spTree>
    <p:extLst>
      <p:ext uri="{BB962C8B-B14F-4D97-AF65-F5344CB8AC3E}">
        <p14:creationId xmlns:p14="http://schemas.microsoft.com/office/powerpoint/2010/main" val="347632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7D29CE-0126-5B9E-B85E-4A02EA987071}"/>
              </a:ext>
            </a:extLst>
          </p:cNvPr>
          <p:cNvSpPr txBox="1">
            <a:spLocks/>
          </p:cNvSpPr>
          <p:nvPr/>
        </p:nvSpPr>
        <p:spPr>
          <a:xfrm>
            <a:off x="0" y="587323"/>
            <a:ext cx="12192000" cy="4887202"/>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mn-lt"/>
              </a:rPr>
              <a:t>	</a:t>
            </a:r>
            <a:r>
              <a:rPr lang="en-US" sz="4800" b="1" dirty="0">
                <a:latin typeface="+mn-lt"/>
              </a:rPr>
              <a:t>Associations with various factors</a:t>
            </a:r>
            <a:endParaRPr lang="en-US" b="1" dirty="0">
              <a:latin typeface="+mn-lt"/>
            </a:endParaRPr>
          </a:p>
        </p:txBody>
      </p:sp>
      <p:sp>
        <p:nvSpPr>
          <p:cNvPr id="5" name="Title 1">
            <a:extLst>
              <a:ext uri="{FF2B5EF4-FFF2-40B4-BE49-F238E27FC236}">
                <a16:creationId xmlns:a16="http://schemas.microsoft.com/office/drawing/2014/main" id="{F14F0304-66DB-952C-7A89-42ACB5AFCAE5}"/>
              </a:ext>
            </a:extLst>
          </p:cNvPr>
          <p:cNvSpPr txBox="1">
            <a:spLocks/>
          </p:cNvSpPr>
          <p:nvPr/>
        </p:nvSpPr>
        <p:spPr>
          <a:xfrm>
            <a:off x="0" y="1959429"/>
            <a:ext cx="12192000" cy="210193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mn-lt"/>
              </a:rPr>
              <a:t>	Associations with Primary Hypertension</a:t>
            </a:r>
          </a:p>
        </p:txBody>
      </p:sp>
    </p:spTree>
    <p:extLst>
      <p:ext uri="{BB962C8B-B14F-4D97-AF65-F5344CB8AC3E}">
        <p14:creationId xmlns:p14="http://schemas.microsoft.com/office/powerpoint/2010/main" val="1760790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D7E51CE3-5320-9576-E4B1-B76BB96786D0}"/>
              </a:ext>
            </a:extLst>
          </p:cNvPr>
          <p:cNvGraphicFramePr>
            <a:graphicFrameLocks noGrp="1"/>
          </p:cNvGraphicFramePr>
          <p:nvPr>
            <p:extLst>
              <p:ext uri="{D42A27DB-BD31-4B8C-83A1-F6EECF244321}">
                <p14:modId xmlns:p14="http://schemas.microsoft.com/office/powerpoint/2010/main" val="2969709605"/>
              </p:ext>
            </p:extLst>
          </p:nvPr>
        </p:nvGraphicFramePr>
        <p:xfrm>
          <a:off x="534390" y="1971304"/>
          <a:ext cx="10819410" cy="3835729"/>
        </p:xfrm>
        <a:graphic>
          <a:graphicData uri="http://schemas.openxmlformats.org/drawingml/2006/table">
            <a:tbl>
              <a:tblPr firstRow="1" bandRow="1">
                <a:tableStyleId>{5C22544A-7EE6-4342-B048-85BDC9FD1C3A}</a:tableStyleId>
              </a:tblPr>
              <a:tblGrid>
                <a:gridCol w="3606470">
                  <a:extLst>
                    <a:ext uri="{9D8B030D-6E8A-4147-A177-3AD203B41FA5}">
                      <a16:colId xmlns:a16="http://schemas.microsoft.com/office/drawing/2014/main" val="2800861339"/>
                    </a:ext>
                  </a:extLst>
                </a:gridCol>
                <a:gridCol w="3606470">
                  <a:extLst>
                    <a:ext uri="{9D8B030D-6E8A-4147-A177-3AD203B41FA5}">
                      <a16:colId xmlns:a16="http://schemas.microsoft.com/office/drawing/2014/main" val="598518250"/>
                    </a:ext>
                  </a:extLst>
                </a:gridCol>
                <a:gridCol w="3606470">
                  <a:extLst>
                    <a:ext uri="{9D8B030D-6E8A-4147-A177-3AD203B41FA5}">
                      <a16:colId xmlns:a16="http://schemas.microsoft.com/office/drawing/2014/main" val="2186106293"/>
                    </a:ext>
                  </a:extLst>
                </a:gridCol>
              </a:tblGrid>
              <a:tr h="3835729">
                <a:tc>
                  <a:txBody>
                    <a:bodyPr/>
                    <a:lstStyle/>
                    <a:p>
                      <a:pPr algn="ctr"/>
                      <a:r>
                        <a:rPr lang="en-US" sz="2000" dirty="0">
                          <a:solidFill>
                            <a:schemeClr val="tx1"/>
                          </a:solidFill>
                        </a:rPr>
                        <a:t>All Patients</a:t>
                      </a:r>
                    </a:p>
                    <a:p>
                      <a:pPr algn="ctr"/>
                      <a:endParaRPr lang="en-US" sz="20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u="sng" dirty="0">
                          <a:solidFill>
                            <a:schemeClr val="tx1"/>
                          </a:solidFill>
                        </a:rPr>
                        <a:t>Total pt number:</a:t>
                      </a:r>
                      <a:r>
                        <a:rPr lang="en-US" sz="2000" b="0" u="none" dirty="0">
                          <a:solidFill>
                            <a:schemeClr val="tx1"/>
                          </a:solidFill>
                        </a:rPr>
                        <a:t> </a:t>
                      </a:r>
                      <a:r>
                        <a:rPr lang="en-US" sz="2000" b="0" dirty="0">
                          <a:solidFill>
                            <a:schemeClr val="tx1"/>
                          </a:solidFill>
                        </a:rPr>
                        <a:t>15,363</a:t>
                      </a:r>
                      <a:endParaRPr lang="en-US" sz="2000" b="0" u="sng" dirty="0">
                        <a:solidFill>
                          <a:schemeClr val="tx1"/>
                        </a:solidFill>
                      </a:endParaRPr>
                    </a:p>
                    <a:p>
                      <a:pPr algn="ctr"/>
                      <a:r>
                        <a:rPr lang="en-US" sz="2000" b="0" u="none" dirty="0">
                          <a:solidFill>
                            <a:schemeClr val="tx1"/>
                          </a:solidFill>
                        </a:rPr>
                        <a:t>Controlled: </a:t>
                      </a:r>
                      <a:r>
                        <a:rPr lang="en-US" sz="2000" b="0" dirty="0">
                          <a:solidFill>
                            <a:schemeClr val="tx1"/>
                          </a:solidFill>
                        </a:rPr>
                        <a:t>4771 </a:t>
                      </a:r>
                      <a:r>
                        <a:rPr lang="en-US" sz="2000" b="1" dirty="0">
                          <a:solidFill>
                            <a:schemeClr val="tx1"/>
                          </a:solidFill>
                        </a:rPr>
                        <a:t>(31.1%)</a:t>
                      </a:r>
                      <a:endParaRPr lang="en-US" sz="2000" b="1" u="none" dirty="0">
                        <a:solidFill>
                          <a:schemeClr val="tx1"/>
                        </a:solidFill>
                      </a:endParaRPr>
                    </a:p>
                    <a:p>
                      <a:pPr algn="ctr"/>
                      <a:r>
                        <a:rPr lang="en-US" sz="2000" b="0" u="none" dirty="0">
                          <a:solidFill>
                            <a:schemeClr val="tx1"/>
                          </a:solidFill>
                        </a:rPr>
                        <a:t>Not controlled: </a:t>
                      </a:r>
                      <a:r>
                        <a:rPr lang="en-US" sz="2000" b="0" dirty="0">
                          <a:solidFill>
                            <a:schemeClr val="tx1"/>
                          </a:solidFill>
                        </a:rPr>
                        <a:t>10,592 (68.9%) </a:t>
                      </a:r>
                      <a:endParaRPr lang="en-US" sz="2000" b="0" u="none" dirty="0">
                        <a:solidFill>
                          <a:schemeClr val="tx1"/>
                        </a:solidFill>
                      </a:endParaRPr>
                    </a:p>
                    <a:p>
                      <a:pPr algn="ctr"/>
                      <a:endParaRPr lang="en-US" sz="2000" b="0" u="none" dirty="0">
                        <a:solidFill>
                          <a:schemeClr val="tx1"/>
                        </a:solidFill>
                      </a:endParaRPr>
                    </a:p>
                    <a:p>
                      <a:pPr algn="ctr"/>
                      <a:r>
                        <a:rPr lang="en-US" sz="2000" b="0" u="sng" dirty="0">
                          <a:solidFill>
                            <a:schemeClr val="tx1"/>
                          </a:solidFill>
                        </a:rPr>
                        <a:t>Average Number of Visits</a:t>
                      </a:r>
                    </a:p>
                    <a:p>
                      <a:pPr algn="ctr"/>
                      <a:r>
                        <a:rPr lang="en-US" sz="2000" b="0" u="none" dirty="0">
                          <a:solidFill>
                            <a:schemeClr val="tx1"/>
                          </a:solidFill>
                        </a:rPr>
                        <a:t>If controlled: 3.3</a:t>
                      </a:r>
                    </a:p>
                    <a:p>
                      <a:pPr algn="ctr"/>
                      <a:r>
                        <a:rPr lang="en-US" sz="2000" b="0" u="none" dirty="0">
                          <a:solidFill>
                            <a:schemeClr val="tx1"/>
                          </a:solidFill>
                        </a:rPr>
                        <a:t>If not controlled: 3.1</a:t>
                      </a:r>
                    </a:p>
                    <a:p>
                      <a:endParaRPr lang="en-US" sz="2000" dirty="0">
                        <a:solidFill>
                          <a:schemeClr val="tx1"/>
                        </a:solidFill>
                      </a:endParaRPr>
                    </a:p>
                    <a:p>
                      <a:endParaRPr lang="en-US" sz="20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US" sz="2000" b="1" dirty="0">
                          <a:solidFill>
                            <a:schemeClr val="tx1"/>
                          </a:solidFill>
                        </a:rPr>
                        <a:t>Obesity</a:t>
                      </a:r>
                    </a:p>
                    <a:p>
                      <a:pPr marL="0" indent="0" algn="ctr">
                        <a:buFont typeface="Arial" panose="020B0604020202020204" pitchFamily="34" charset="0"/>
                        <a:buNone/>
                      </a:pPr>
                      <a:endParaRPr lang="en-US" sz="2000" b="1" dirty="0">
                        <a:solidFill>
                          <a:schemeClr val="tx1"/>
                        </a:solidFill>
                      </a:endParaRPr>
                    </a:p>
                    <a:p>
                      <a:pPr marL="0" indent="0" algn="ctr">
                        <a:buFont typeface="Arial" panose="020B0604020202020204" pitchFamily="34" charset="0"/>
                        <a:buNone/>
                      </a:pPr>
                      <a:r>
                        <a:rPr lang="en-US" sz="2000" b="0" u="sng" dirty="0">
                          <a:solidFill>
                            <a:schemeClr val="tx1"/>
                          </a:solidFill>
                        </a:rPr>
                        <a:t>Total pt number</a:t>
                      </a:r>
                      <a:r>
                        <a:rPr lang="en-US" sz="2000" b="0" dirty="0">
                          <a:solidFill>
                            <a:schemeClr val="tx1"/>
                          </a:solidFill>
                        </a:rPr>
                        <a:t>: 587</a:t>
                      </a:r>
                    </a:p>
                    <a:p>
                      <a:pPr marL="0" indent="0" algn="ctr">
                        <a:buFont typeface="Arial" panose="020B0604020202020204" pitchFamily="34" charset="0"/>
                        <a:buNone/>
                      </a:pPr>
                      <a:r>
                        <a:rPr lang="en-US" sz="2000" b="0" dirty="0">
                          <a:solidFill>
                            <a:schemeClr val="tx1"/>
                          </a:solidFill>
                        </a:rPr>
                        <a:t>Controlled: 184 </a:t>
                      </a:r>
                      <a:r>
                        <a:rPr lang="en-US" sz="2000" b="1" dirty="0">
                          <a:solidFill>
                            <a:schemeClr val="tx1"/>
                          </a:solidFill>
                        </a:rPr>
                        <a:t>(31.3%)</a:t>
                      </a:r>
                    </a:p>
                    <a:p>
                      <a:pPr marL="0" indent="0" algn="ctr">
                        <a:buFont typeface="Arial" panose="020B0604020202020204" pitchFamily="34" charset="0"/>
                        <a:buNone/>
                      </a:pPr>
                      <a:r>
                        <a:rPr lang="en-US" sz="2000" b="0" dirty="0">
                          <a:solidFill>
                            <a:schemeClr val="tx1"/>
                          </a:solidFill>
                        </a:rPr>
                        <a:t>Not controlled: 403 (68.7%)</a:t>
                      </a:r>
                    </a:p>
                    <a:p>
                      <a:pPr marL="0" indent="0" algn="ctr">
                        <a:buFont typeface="Arial" panose="020B0604020202020204" pitchFamily="34" charset="0"/>
                        <a:buNone/>
                      </a:pPr>
                      <a:endParaRPr lang="en-US" sz="2000" b="0" dirty="0">
                        <a:solidFill>
                          <a:schemeClr val="tx1"/>
                        </a:solidFill>
                      </a:endParaRPr>
                    </a:p>
                    <a:p>
                      <a:pPr marL="0" indent="0" algn="ctr">
                        <a:buFont typeface="Arial" panose="020B0604020202020204" pitchFamily="34" charset="0"/>
                        <a:buNone/>
                      </a:pPr>
                      <a:r>
                        <a:rPr lang="en-US" sz="2000" b="0" u="sng" dirty="0">
                          <a:solidFill>
                            <a:schemeClr val="tx1"/>
                          </a:solidFill>
                        </a:rPr>
                        <a:t>Average Number of Visits</a:t>
                      </a:r>
                      <a:endParaRPr lang="en-US" sz="2000" b="0" u="none" dirty="0">
                        <a:solidFill>
                          <a:schemeClr val="tx1"/>
                        </a:solidFill>
                      </a:endParaRPr>
                    </a:p>
                    <a:p>
                      <a:pPr marL="0" indent="0" algn="ctr">
                        <a:buFont typeface="Arial" panose="020B0604020202020204" pitchFamily="34" charset="0"/>
                        <a:buNone/>
                      </a:pPr>
                      <a:r>
                        <a:rPr lang="en-US" sz="2000" b="0" u="none" dirty="0">
                          <a:solidFill>
                            <a:schemeClr val="tx1"/>
                          </a:solidFill>
                        </a:rPr>
                        <a:t>If controlled: 3.4</a:t>
                      </a:r>
                    </a:p>
                    <a:p>
                      <a:pPr marL="0" indent="0" algn="ctr">
                        <a:buFont typeface="Arial" panose="020B0604020202020204" pitchFamily="34" charset="0"/>
                        <a:buNone/>
                      </a:pPr>
                      <a:r>
                        <a:rPr lang="en-US" sz="2000" b="0" u="none" dirty="0">
                          <a:solidFill>
                            <a:schemeClr val="tx1"/>
                          </a:solidFill>
                        </a:rPr>
                        <a:t>If not controlled: 2.8</a:t>
                      </a:r>
                      <a:endParaRPr lang="en-US" sz="2000" b="0" u="sng" dirty="0">
                        <a:solidFill>
                          <a:schemeClr val="tx1"/>
                        </a:solidFill>
                      </a:endParaRPr>
                    </a:p>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US" sz="2000" b="1" dirty="0">
                          <a:solidFill>
                            <a:schemeClr val="tx1"/>
                          </a:solidFill>
                        </a:rPr>
                        <a:t>Type 2 Diabetes</a:t>
                      </a:r>
                    </a:p>
                    <a:p>
                      <a:pPr marL="0" indent="0" algn="ctr">
                        <a:buFont typeface="Arial" panose="020B0604020202020204" pitchFamily="34" charset="0"/>
                        <a:buNone/>
                      </a:pPr>
                      <a:endParaRPr lang="en-US" sz="2000" b="1" dirty="0">
                        <a:solidFill>
                          <a:schemeClr val="tx1"/>
                        </a:solidFill>
                      </a:endParaRPr>
                    </a:p>
                    <a:p>
                      <a:pPr marL="0" indent="0" algn="ctr">
                        <a:buFont typeface="Arial" panose="020B0604020202020204" pitchFamily="34" charset="0"/>
                        <a:buNone/>
                      </a:pPr>
                      <a:r>
                        <a:rPr lang="en-US" sz="2000" b="0" u="sng" dirty="0">
                          <a:solidFill>
                            <a:schemeClr val="tx1"/>
                          </a:solidFill>
                        </a:rPr>
                        <a:t>Total pt number</a:t>
                      </a:r>
                      <a:r>
                        <a:rPr lang="en-US" sz="2000" b="0" dirty="0">
                          <a:solidFill>
                            <a:schemeClr val="tx1"/>
                          </a:solidFill>
                        </a:rPr>
                        <a:t>: 2586</a:t>
                      </a:r>
                    </a:p>
                    <a:p>
                      <a:pPr marL="0" indent="0" algn="ctr">
                        <a:buFont typeface="Arial" panose="020B0604020202020204" pitchFamily="34" charset="0"/>
                        <a:buNone/>
                      </a:pPr>
                      <a:r>
                        <a:rPr lang="en-US" sz="2000" b="0" dirty="0">
                          <a:solidFill>
                            <a:schemeClr val="tx1"/>
                          </a:solidFill>
                        </a:rPr>
                        <a:t>Controlled: 936 </a:t>
                      </a:r>
                      <a:r>
                        <a:rPr lang="en-US" sz="2000" b="1" dirty="0">
                          <a:solidFill>
                            <a:schemeClr val="tx1"/>
                          </a:solidFill>
                        </a:rPr>
                        <a:t>(36.2%)</a:t>
                      </a:r>
                    </a:p>
                    <a:p>
                      <a:pPr marL="0" indent="0" algn="ctr">
                        <a:buFont typeface="Arial" panose="020B0604020202020204" pitchFamily="34" charset="0"/>
                        <a:buNone/>
                      </a:pPr>
                      <a:r>
                        <a:rPr lang="en-US" sz="2000" b="0" dirty="0">
                          <a:solidFill>
                            <a:schemeClr val="tx1"/>
                          </a:solidFill>
                        </a:rPr>
                        <a:t>Not controlled: 1650 (63.8%)</a:t>
                      </a:r>
                    </a:p>
                    <a:p>
                      <a:pPr marL="0" indent="0" algn="ctr">
                        <a:buFont typeface="Arial" panose="020B0604020202020204" pitchFamily="34" charset="0"/>
                        <a:buNone/>
                      </a:pPr>
                      <a:endParaRPr lang="en-US" sz="2000" b="0" dirty="0">
                        <a:solidFill>
                          <a:schemeClr val="tx1"/>
                        </a:solidFill>
                      </a:endParaRPr>
                    </a:p>
                    <a:p>
                      <a:pPr marL="0" indent="0" algn="ctr">
                        <a:buFont typeface="Arial" panose="020B0604020202020204" pitchFamily="34" charset="0"/>
                        <a:buNone/>
                      </a:pPr>
                      <a:r>
                        <a:rPr lang="en-US" sz="2000" b="0" u="sng" dirty="0">
                          <a:solidFill>
                            <a:schemeClr val="tx1"/>
                          </a:solidFill>
                        </a:rPr>
                        <a:t>Average Number of Visits:</a:t>
                      </a:r>
                    </a:p>
                    <a:p>
                      <a:pPr marL="0" indent="0" algn="ctr">
                        <a:buFont typeface="Arial" panose="020B0604020202020204" pitchFamily="34" charset="0"/>
                        <a:buNone/>
                      </a:pPr>
                      <a:r>
                        <a:rPr lang="en-US" sz="2000" b="0" dirty="0">
                          <a:solidFill>
                            <a:schemeClr val="tx1"/>
                          </a:solidFill>
                        </a:rPr>
                        <a:t>If controlled: 2.8</a:t>
                      </a:r>
                    </a:p>
                    <a:p>
                      <a:pPr marL="0" indent="0" algn="ctr">
                        <a:buFont typeface="Arial" panose="020B0604020202020204" pitchFamily="34" charset="0"/>
                        <a:buNone/>
                      </a:pPr>
                      <a:r>
                        <a:rPr lang="en-US" sz="2000" b="0" dirty="0">
                          <a:solidFill>
                            <a:schemeClr val="tx1"/>
                          </a:solidFill>
                        </a:rPr>
                        <a:t>If not controlled: 2.9</a:t>
                      </a:r>
                    </a:p>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0458573"/>
                  </a:ext>
                </a:extLst>
              </a:tr>
            </a:tbl>
          </a:graphicData>
        </a:graphic>
      </p:graphicFrame>
      <p:sp>
        <p:nvSpPr>
          <p:cNvPr id="7" name="Title 1">
            <a:extLst>
              <a:ext uri="{FF2B5EF4-FFF2-40B4-BE49-F238E27FC236}">
                <a16:creationId xmlns:a16="http://schemas.microsoft.com/office/drawing/2014/main" id="{EB16DB97-0603-A5A0-6EB4-39BE661DCDF9}"/>
              </a:ext>
            </a:extLst>
          </p:cNvPr>
          <p:cNvSpPr txBox="1">
            <a:spLocks/>
          </p:cNvSpPr>
          <p:nvPr/>
        </p:nvSpPr>
        <p:spPr>
          <a:xfrm>
            <a:off x="0" y="587323"/>
            <a:ext cx="12192000" cy="927287"/>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	Association with Obesity and Diabetes</a:t>
            </a:r>
          </a:p>
        </p:txBody>
      </p:sp>
    </p:spTree>
    <p:extLst>
      <p:ext uri="{BB962C8B-B14F-4D97-AF65-F5344CB8AC3E}">
        <p14:creationId xmlns:p14="http://schemas.microsoft.com/office/powerpoint/2010/main" val="2261524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40804-2AF8-7399-76CA-083CAC6542ED}"/>
              </a:ext>
            </a:extLst>
          </p:cNvPr>
          <p:cNvSpPr>
            <a:spLocks noGrp="1"/>
          </p:cNvSpPr>
          <p:nvPr>
            <p:ph type="title"/>
          </p:nvPr>
        </p:nvSpPr>
        <p:spPr>
          <a:xfrm>
            <a:off x="0" y="232773"/>
            <a:ext cx="12192000" cy="927287"/>
          </a:xfr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p:spPr>
        <p:txBody>
          <a:bodyPr/>
          <a:lstStyle/>
          <a:p>
            <a:r>
              <a:rPr lang="en-US" dirty="0"/>
              <a:t>	Association with Age</a:t>
            </a:r>
          </a:p>
        </p:txBody>
      </p:sp>
      <p:sp>
        <p:nvSpPr>
          <p:cNvPr id="3" name="Content Placeholder 2">
            <a:extLst>
              <a:ext uri="{FF2B5EF4-FFF2-40B4-BE49-F238E27FC236}">
                <a16:creationId xmlns:a16="http://schemas.microsoft.com/office/drawing/2014/main" id="{1AF19813-C6D5-41CF-07D1-8843F03E2FF0}"/>
              </a:ext>
            </a:extLst>
          </p:cNvPr>
          <p:cNvSpPr>
            <a:spLocks noGrp="1"/>
          </p:cNvSpPr>
          <p:nvPr>
            <p:ph idx="1"/>
          </p:nvPr>
        </p:nvSpPr>
        <p:spPr>
          <a:xfrm>
            <a:off x="391886" y="1300910"/>
            <a:ext cx="10961914" cy="5114924"/>
          </a:xfrm>
        </p:spPr>
        <p:txBody>
          <a:bodyPr numCol="2">
            <a:normAutofit/>
          </a:bodyPr>
          <a:lstStyle/>
          <a:p>
            <a:r>
              <a:rPr lang="en-US" dirty="0">
                <a:solidFill>
                  <a:prstClr val="black"/>
                </a:solidFill>
              </a:rPr>
              <a:t>18 to 24</a:t>
            </a:r>
          </a:p>
          <a:p>
            <a:pPr lvl="1"/>
            <a:r>
              <a:rPr lang="en-US" dirty="0">
                <a:solidFill>
                  <a:prstClr val="black"/>
                </a:solidFill>
              </a:rPr>
              <a:t>93 controlled, 273 not controlled</a:t>
            </a:r>
          </a:p>
          <a:p>
            <a:pPr lvl="1"/>
            <a:r>
              <a:rPr lang="en-US" dirty="0">
                <a:solidFill>
                  <a:prstClr val="black"/>
                </a:solidFill>
              </a:rPr>
              <a:t>% Controlled: </a:t>
            </a:r>
            <a:r>
              <a:rPr lang="en-US" b="1" dirty="0">
                <a:solidFill>
                  <a:prstClr val="black"/>
                </a:solidFill>
              </a:rPr>
              <a:t>25.4%</a:t>
            </a:r>
          </a:p>
          <a:p>
            <a:pPr lvl="1"/>
            <a:r>
              <a:rPr lang="en-US" dirty="0">
                <a:solidFill>
                  <a:prstClr val="black"/>
                </a:solidFill>
              </a:rPr>
              <a:t>Number of visits </a:t>
            </a:r>
            <a:r>
              <a:rPr lang="en-US" b="1" dirty="0">
                <a:solidFill>
                  <a:prstClr val="black"/>
                </a:solidFill>
              </a:rPr>
              <a:t>2.8</a:t>
            </a:r>
          </a:p>
          <a:p>
            <a:r>
              <a:rPr lang="en-US" dirty="0">
                <a:solidFill>
                  <a:prstClr val="black"/>
                </a:solidFill>
              </a:rPr>
              <a:t>25 to 34</a:t>
            </a:r>
          </a:p>
          <a:p>
            <a:pPr lvl="1"/>
            <a:r>
              <a:rPr lang="en-US" dirty="0">
                <a:solidFill>
                  <a:prstClr val="black"/>
                </a:solidFill>
              </a:rPr>
              <a:t>361 controlled, 1158 not controlled</a:t>
            </a:r>
          </a:p>
          <a:p>
            <a:pPr lvl="1"/>
            <a:r>
              <a:rPr lang="en-US" dirty="0">
                <a:solidFill>
                  <a:prstClr val="black"/>
                </a:solidFill>
              </a:rPr>
              <a:t>% Controlled: </a:t>
            </a:r>
            <a:r>
              <a:rPr lang="en-US" b="1" dirty="0">
                <a:solidFill>
                  <a:prstClr val="black"/>
                </a:solidFill>
              </a:rPr>
              <a:t>23.8%</a:t>
            </a:r>
          </a:p>
          <a:p>
            <a:pPr lvl="1"/>
            <a:r>
              <a:rPr lang="en-US" dirty="0">
                <a:solidFill>
                  <a:prstClr val="black"/>
                </a:solidFill>
              </a:rPr>
              <a:t>Number of visits: </a:t>
            </a:r>
            <a:r>
              <a:rPr lang="en-US" b="1" dirty="0">
                <a:solidFill>
                  <a:prstClr val="black"/>
                </a:solidFill>
              </a:rPr>
              <a:t>3.0</a:t>
            </a:r>
          </a:p>
          <a:p>
            <a:r>
              <a:rPr lang="en-US" dirty="0">
                <a:solidFill>
                  <a:prstClr val="black"/>
                </a:solidFill>
              </a:rPr>
              <a:t>35 to 44</a:t>
            </a:r>
          </a:p>
          <a:p>
            <a:pPr lvl="1"/>
            <a:r>
              <a:rPr lang="en-US" dirty="0">
                <a:solidFill>
                  <a:prstClr val="black"/>
                </a:solidFill>
              </a:rPr>
              <a:t>965 controlled, 2495 not controlled</a:t>
            </a:r>
          </a:p>
          <a:p>
            <a:pPr lvl="1"/>
            <a:r>
              <a:rPr lang="en-US" dirty="0">
                <a:solidFill>
                  <a:prstClr val="black"/>
                </a:solidFill>
              </a:rPr>
              <a:t>% Controlled: </a:t>
            </a:r>
            <a:r>
              <a:rPr lang="en-US" b="1" dirty="0">
                <a:solidFill>
                  <a:prstClr val="black"/>
                </a:solidFill>
              </a:rPr>
              <a:t>27.9%</a:t>
            </a:r>
          </a:p>
          <a:p>
            <a:pPr lvl="1"/>
            <a:r>
              <a:rPr lang="en-US" dirty="0">
                <a:solidFill>
                  <a:prstClr val="black"/>
                </a:solidFill>
              </a:rPr>
              <a:t>Number of visits </a:t>
            </a:r>
            <a:r>
              <a:rPr lang="en-US" b="1" dirty="0">
                <a:solidFill>
                  <a:prstClr val="black"/>
                </a:solidFill>
              </a:rPr>
              <a:t>3.1</a:t>
            </a:r>
          </a:p>
          <a:p>
            <a:r>
              <a:rPr lang="en-US" dirty="0">
                <a:solidFill>
                  <a:prstClr val="black"/>
                </a:solidFill>
              </a:rPr>
              <a:t>45 to 54</a:t>
            </a:r>
          </a:p>
          <a:p>
            <a:pPr lvl="1"/>
            <a:r>
              <a:rPr lang="en-US" dirty="0">
                <a:solidFill>
                  <a:prstClr val="black"/>
                </a:solidFill>
              </a:rPr>
              <a:t>1460 controlled, 3086 not controlled</a:t>
            </a:r>
          </a:p>
          <a:p>
            <a:pPr lvl="1"/>
            <a:r>
              <a:rPr lang="en-US" dirty="0">
                <a:solidFill>
                  <a:prstClr val="black"/>
                </a:solidFill>
              </a:rPr>
              <a:t>% Controlled: </a:t>
            </a:r>
            <a:r>
              <a:rPr lang="en-US" b="1" dirty="0">
                <a:solidFill>
                  <a:prstClr val="black"/>
                </a:solidFill>
              </a:rPr>
              <a:t>32.1%</a:t>
            </a:r>
          </a:p>
          <a:p>
            <a:pPr lvl="1"/>
            <a:r>
              <a:rPr lang="en-US" dirty="0">
                <a:solidFill>
                  <a:prstClr val="black"/>
                </a:solidFill>
              </a:rPr>
              <a:t>Number of visits </a:t>
            </a:r>
            <a:r>
              <a:rPr lang="en-US" b="1" dirty="0">
                <a:solidFill>
                  <a:prstClr val="black"/>
                </a:solidFill>
              </a:rPr>
              <a:t>3.2</a:t>
            </a:r>
          </a:p>
          <a:p>
            <a:r>
              <a:rPr lang="en-US" dirty="0">
                <a:solidFill>
                  <a:prstClr val="black"/>
                </a:solidFill>
              </a:rPr>
              <a:t>55 to 64</a:t>
            </a:r>
          </a:p>
          <a:p>
            <a:pPr lvl="1"/>
            <a:r>
              <a:rPr lang="en-US" dirty="0">
                <a:solidFill>
                  <a:prstClr val="black"/>
                </a:solidFill>
              </a:rPr>
              <a:t>1892 controlled, 3580 not controlled</a:t>
            </a:r>
          </a:p>
          <a:p>
            <a:pPr lvl="1"/>
            <a:r>
              <a:rPr lang="en-US" dirty="0">
                <a:solidFill>
                  <a:prstClr val="black"/>
                </a:solidFill>
              </a:rPr>
              <a:t>% Controlled: </a:t>
            </a:r>
            <a:r>
              <a:rPr lang="en-US" b="1" dirty="0">
                <a:solidFill>
                  <a:prstClr val="black"/>
                </a:solidFill>
              </a:rPr>
              <a:t>34.6%</a:t>
            </a:r>
          </a:p>
          <a:p>
            <a:pPr lvl="1"/>
            <a:r>
              <a:rPr lang="en-US" dirty="0">
                <a:solidFill>
                  <a:prstClr val="black"/>
                </a:solidFill>
              </a:rPr>
              <a:t>Number of visits: </a:t>
            </a:r>
            <a:r>
              <a:rPr lang="en-US" b="1" dirty="0">
                <a:solidFill>
                  <a:prstClr val="black"/>
                </a:solidFill>
              </a:rPr>
              <a:t>3.3</a:t>
            </a:r>
          </a:p>
        </p:txBody>
      </p:sp>
    </p:spTree>
    <p:extLst>
      <p:ext uri="{BB962C8B-B14F-4D97-AF65-F5344CB8AC3E}">
        <p14:creationId xmlns:p14="http://schemas.microsoft.com/office/powerpoint/2010/main" val="331548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F22D61-8BB1-03F7-1F93-168F833C270E}"/>
              </a:ext>
            </a:extLst>
          </p:cNvPr>
          <p:cNvSpPr>
            <a:spLocks noGrp="1"/>
          </p:cNvSpPr>
          <p:nvPr>
            <p:ph idx="1"/>
          </p:nvPr>
        </p:nvSpPr>
        <p:spPr/>
        <p:txBody>
          <a:bodyPr>
            <a:normAutofit/>
          </a:bodyPr>
          <a:lstStyle/>
          <a:p>
            <a:pPr lvl="1"/>
            <a:r>
              <a:rPr lang="en-US" sz="2800" b="1" dirty="0"/>
              <a:t>Male: </a:t>
            </a:r>
          </a:p>
          <a:p>
            <a:pPr lvl="2"/>
            <a:r>
              <a:rPr lang="en-US" sz="2400" dirty="0"/>
              <a:t>Total number 5690</a:t>
            </a:r>
            <a:endParaRPr lang="en-US" sz="2800" dirty="0"/>
          </a:p>
          <a:p>
            <a:pPr lvl="2"/>
            <a:r>
              <a:rPr lang="en-US" sz="2400" dirty="0"/>
              <a:t>Controlled 1665, not controlled 4025</a:t>
            </a:r>
          </a:p>
          <a:p>
            <a:pPr lvl="2"/>
            <a:r>
              <a:rPr lang="en-US" sz="2400" dirty="0"/>
              <a:t>Controlled %: </a:t>
            </a:r>
            <a:r>
              <a:rPr lang="en-US" sz="2400" b="1" dirty="0"/>
              <a:t>29.3%</a:t>
            </a:r>
          </a:p>
          <a:p>
            <a:pPr lvl="2"/>
            <a:r>
              <a:rPr lang="en-US" sz="2400" dirty="0"/>
              <a:t>Average number of visits 3.2</a:t>
            </a:r>
          </a:p>
          <a:p>
            <a:pPr lvl="1"/>
            <a:r>
              <a:rPr lang="en-US" sz="2800" b="1" dirty="0"/>
              <a:t>Female:</a:t>
            </a:r>
          </a:p>
          <a:p>
            <a:pPr lvl="2"/>
            <a:r>
              <a:rPr lang="en-US" sz="2400" dirty="0"/>
              <a:t>Total number 9673</a:t>
            </a:r>
          </a:p>
          <a:p>
            <a:pPr lvl="2"/>
            <a:r>
              <a:rPr lang="en-US" sz="2400" dirty="0"/>
              <a:t>Controlled 3106, not controlled 6567 </a:t>
            </a:r>
          </a:p>
          <a:p>
            <a:pPr lvl="2"/>
            <a:r>
              <a:rPr lang="en-US" sz="2400" dirty="0"/>
              <a:t>Controlled %: </a:t>
            </a:r>
            <a:r>
              <a:rPr lang="en-US" sz="2400" b="1" dirty="0"/>
              <a:t>32.1%</a:t>
            </a:r>
          </a:p>
          <a:p>
            <a:pPr lvl="2"/>
            <a:r>
              <a:rPr lang="en-US" sz="2400" dirty="0"/>
              <a:t>Average number of visits 3.2</a:t>
            </a:r>
          </a:p>
        </p:txBody>
      </p:sp>
      <p:sp>
        <p:nvSpPr>
          <p:cNvPr id="4" name="Title 1">
            <a:extLst>
              <a:ext uri="{FF2B5EF4-FFF2-40B4-BE49-F238E27FC236}">
                <a16:creationId xmlns:a16="http://schemas.microsoft.com/office/drawing/2014/main" id="{0238876A-9F84-8B99-CADD-D9B0892313B9}"/>
              </a:ext>
            </a:extLst>
          </p:cNvPr>
          <p:cNvSpPr txBox="1">
            <a:spLocks/>
          </p:cNvSpPr>
          <p:nvPr/>
        </p:nvSpPr>
        <p:spPr>
          <a:xfrm>
            <a:off x="0" y="467905"/>
            <a:ext cx="12192000" cy="927287"/>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	Association with Gender</a:t>
            </a:r>
          </a:p>
        </p:txBody>
      </p:sp>
    </p:spTree>
    <p:extLst>
      <p:ext uri="{BB962C8B-B14F-4D97-AF65-F5344CB8AC3E}">
        <p14:creationId xmlns:p14="http://schemas.microsoft.com/office/powerpoint/2010/main" val="3956284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5C06B1E1-EFC9-1C2F-4323-F7DD95312E30}"/>
              </a:ext>
            </a:extLst>
          </p:cNvPr>
          <p:cNvGraphicFramePr>
            <a:graphicFrameLocks/>
          </p:cNvGraphicFramePr>
          <p:nvPr>
            <p:extLst>
              <p:ext uri="{D42A27DB-BD31-4B8C-83A1-F6EECF244321}">
                <p14:modId xmlns:p14="http://schemas.microsoft.com/office/powerpoint/2010/main" val="3575326651"/>
              </p:ext>
            </p:extLst>
          </p:nvPr>
        </p:nvGraphicFramePr>
        <p:xfrm>
          <a:off x="-484145" y="2748838"/>
          <a:ext cx="4694070" cy="43116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449CCDB1-EEB5-56E6-E44D-3265F62766C3}"/>
              </a:ext>
            </a:extLst>
          </p:cNvPr>
          <p:cNvGraphicFramePr>
            <a:graphicFrameLocks/>
          </p:cNvGraphicFramePr>
          <p:nvPr>
            <p:extLst>
              <p:ext uri="{D42A27DB-BD31-4B8C-83A1-F6EECF244321}">
                <p14:modId xmlns:p14="http://schemas.microsoft.com/office/powerpoint/2010/main" val="954489077"/>
              </p:ext>
            </p:extLst>
          </p:nvPr>
        </p:nvGraphicFramePr>
        <p:xfrm>
          <a:off x="2251284" y="939464"/>
          <a:ext cx="4287753" cy="36187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2C6615EA-8CB8-31DD-0EC4-CE33A1C8DEB4}"/>
              </a:ext>
            </a:extLst>
          </p:cNvPr>
          <p:cNvGraphicFramePr>
            <a:graphicFrameLocks/>
          </p:cNvGraphicFramePr>
          <p:nvPr>
            <p:extLst>
              <p:ext uri="{D42A27DB-BD31-4B8C-83A1-F6EECF244321}">
                <p14:modId xmlns:p14="http://schemas.microsoft.com/office/powerpoint/2010/main" val="1576326046"/>
              </p:ext>
            </p:extLst>
          </p:nvPr>
        </p:nvGraphicFramePr>
        <p:xfrm>
          <a:off x="5289384" y="3025178"/>
          <a:ext cx="4287753" cy="39066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19757079-A5E0-6D29-C7AC-949FDD85955F}"/>
              </a:ext>
            </a:extLst>
          </p:cNvPr>
          <p:cNvGraphicFramePr>
            <a:graphicFrameLocks/>
          </p:cNvGraphicFramePr>
          <p:nvPr>
            <p:extLst>
              <p:ext uri="{D42A27DB-BD31-4B8C-83A1-F6EECF244321}">
                <p14:modId xmlns:p14="http://schemas.microsoft.com/office/powerpoint/2010/main" val="2393541245"/>
              </p:ext>
            </p:extLst>
          </p:nvPr>
        </p:nvGraphicFramePr>
        <p:xfrm>
          <a:off x="7775251" y="1014277"/>
          <a:ext cx="5366085" cy="3618748"/>
        </p:xfrm>
        <a:graphic>
          <a:graphicData uri="http://schemas.openxmlformats.org/drawingml/2006/chart">
            <c:chart xmlns:c="http://schemas.openxmlformats.org/drawingml/2006/chart" xmlns:r="http://schemas.openxmlformats.org/officeDocument/2006/relationships" r:id="rId5"/>
          </a:graphicData>
        </a:graphic>
      </p:graphicFrame>
      <p:pic>
        <p:nvPicPr>
          <p:cNvPr id="12" name="Picture 11">
            <a:extLst>
              <a:ext uri="{FF2B5EF4-FFF2-40B4-BE49-F238E27FC236}">
                <a16:creationId xmlns:a16="http://schemas.microsoft.com/office/drawing/2014/main" id="{C6E9C2EE-97DD-0FCE-8427-D795DD3C0471}"/>
              </a:ext>
            </a:extLst>
          </p:cNvPr>
          <p:cNvPicPr>
            <a:picLocks noChangeAspect="1"/>
          </p:cNvPicPr>
          <p:nvPr/>
        </p:nvPicPr>
        <p:blipFill>
          <a:blip r:embed="rId6"/>
          <a:stretch>
            <a:fillRect/>
          </a:stretch>
        </p:blipFill>
        <p:spPr>
          <a:xfrm>
            <a:off x="156176" y="1539088"/>
            <a:ext cx="3110757" cy="342469"/>
          </a:xfrm>
          <a:prstGeom prst="rect">
            <a:avLst/>
          </a:prstGeom>
        </p:spPr>
      </p:pic>
      <p:sp>
        <p:nvSpPr>
          <p:cNvPr id="3" name="Title 1">
            <a:extLst>
              <a:ext uri="{FF2B5EF4-FFF2-40B4-BE49-F238E27FC236}">
                <a16:creationId xmlns:a16="http://schemas.microsoft.com/office/drawing/2014/main" id="{66DD9A1F-D56B-5590-B883-EB0E6F6BCC0F}"/>
              </a:ext>
            </a:extLst>
          </p:cNvPr>
          <p:cNvSpPr txBox="1">
            <a:spLocks/>
          </p:cNvSpPr>
          <p:nvPr/>
        </p:nvSpPr>
        <p:spPr>
          <a:xfrm>
            <a:off x="0" y="86990"/>
            <a:ext cx="12192000" cy="927287"/>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	Association with Race</a:t>
            </a:r>
          </a:p>
        </p:txBody>
      </p:sp>
    </p:spTree>
    <p:extLst>
      <p:ext uri="{BB962C8B-B14F-4D97-AF65-F5344CB8AC3E}">
        <p14:creationId xmlns:p14="http://schemas.microsoft.com/office/powerpoint/2010/main" val="90989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Graphic spid="8" grpId="0">
        <p:bldAsOne/>
      </p:bldGraphic>
      <p:bldGraphic spid="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2B57B-06C4-2E3C-304B-09D60A16369E}"/>
              </a:ext>
            </a:extLst>
          </p:cNvPr>
          <p:cNvSpPr>
            <a:spLocks noGrp="1"/>
          </p:cNvSpPr>
          <p:nvPr>
            <p:ph type="title"/>
          </p:nvPr>
        </p:nvSpPr>
        <p:spPr/>
        <p:txBody>
          <a:bodyPr/>
          <a:lstStyle/>
          <a:p>
            <a:r>
              <a:rPr lang="en-US" dirty="0"/>
              <a:t>Provider Type</a:t>
            </a:r>
          </a:p>
        </p:txBody>
      </p:sp>
      <p:sp>
        <p:nvSpPr>
          <p:cNvPr id="3" name="Content Placeholder 2">
            <a:extLst>
              <a:ext uri="{FF2B5EF4-FFF2-40B4-BE49-F238E27FC236}">
                <a16:creationId xmlns:a16="http://schemas.microsoft.com/office/drawing/2014/main" id="{4B54E954-D978-8582-8837-56FCFCD12940}"/>
              </a:ext>
            </a:extLst>
          </p:cNvPr>
          <p:cNvSpPr>
            <a:spLocks noGrp="1"/>
          </p:cNvSpPr>
          <p:nvPr>
            <p:ph idx="1"/>
          </p:nvPr>
        </p:nvSpPr>
        <p:spPr>
          <a:xfrm>
            <a:off x="838200" y="1690689"/>
            <a:ext cx="10515600" cy="4527232"/>
          </a:xfrm>
        </p:spPr>
        <p:txBody>
          <a:bodyPr>
            <a:normAutofit/>
          </a:bodyPr>
          <a:lstStyle/>
          <a:p>
            <a:r>
              <a:rPr lang="en-US" b="1" u="sng" dirty="0"/>
              <a:t>MD or DO</a:t>
            </a:r>
          </a:p>
          <a:p>
            <a:pPr lvl="1"/>
            <a:r>
              <a:rPr lang="en-US" dirty="0"/>
              <a:t>Not controlled: 5871, controlled: 2717. </a:t>
            </a:r>
          </a:p>
          <a:p>
            <a:pPr lvl="1"/>
            <a:r>
              <a:rPr lang="en-US" dirty="0"/>
              <a:t>% controlled: 31.6%</a:t>
            </a:r>
          </a:p>
          <a:p>
            <a:pPr lvl="1"/>
            <a:r>
              <a:rPr lang="en-US" dirty="0"/>
              <a:t>Average number of visits: 3.2</a:t>
            </a:r>
          </a:p>
          <a:p>
            <a:pPr lvl="1"/>
            <a:endParaRPr lang="en-US" dirty="0"/>
          </a:p>
          <a:p>
            <a:r>
              <a:rPr lang="en-US" b="1" u="sng" dirty="0"/>
              <a:t>NP or PA</a:t>
            </a:r>
          </a:p>
          <a:p>
            <a:pPr lvl="1"/>
            <a:r>
              <a:rPr lang="en-US" dirty="0"/>
              <a:t>Not controlled: 4680, controlled: 2026</a:t>
            </a:r>
          </a:p>
          <a:p>
            <a:pPr lvl="1"/>
            <a:r>
              <a:rPr lang="en-US" dirty="0"/>
              <a:t>% controlled: 30.2%</a:t>
            </a:r>
          </a:p>
          <a:p>
            <a:pPr lvl="1"/>
            <a:r>
              <a:rPr lang="en-US" dirty="0"/>
              <a:t>Average number of visits: 3.0</a:t>
            </a:r>
          </a:p>
        </p:txBody>
      </p:sp>
      <p:sp>
        <p:nvSpPr>
          <p:cNvPr id="4" name="Title 1">
            <a:extLst>
              <a:ext uri="{FF2B5EF4-FFF2-40B4-BE49-F238E27FC236}">
                <a16:creationId xmlns:a16="http://schemas.microsoft.com/office/drawing/2014/main" id="{6917AC0D-3E90-A3FA-BE15-822C69070EA3}"/>
              </a:ext>
            </a:extLst>
          </p:cNvPr>
          <p:cNvSpPr txBox="1">
            <a:spLocks/>
          </p:cNvSpPr>
          <p:nvPr/>
        </p:nvSpPr>
        <p:spPr>
          <a:xfrm>
            <a:off x="0" y="467905"/>
            <a:ext cx="12192000" cy="927287"/>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	Association with Provider Type</a:t>
            </a:r>
          </a:p>
        </p:txBody>
      </p:sp>
    </p:spTree>
    <p:extLst>
      <p:ext uri="{BB962C8B-B14F-4D97-AF65-F5344CB8AC3E}">
        <p14:creationId xmlns:p14="http://schemas.microsoft.com/office/powerpoint/2010/main" val="3749996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A1EC2A-EDD8-47C2-42FD-2B8AD6EC1FA7}"/>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0"/>
                    </a14:imgEffect>
                  </a14:imgLayer>
                </a14:imgProps>
              </a:ext>
            </a:extLst>
          </a:blip>
          <a:stretch>
            <a:fillRect/>
          </a:stretch>
        </p:blipFill>
        <p:spPr>
          <a:xfrm>
            <a:off x="4405746" y="-17041"/>
            <a:ext cx="7649973" cy="6875041"/>
          </a:xfrm>
          <a:prstGeom prst="rect">
            <a:avLst/>
          </a:prstGeom>
        </p:spPr>
      </p:pic>
      <p:sp>
        <p:nvSpPr>
          <p:cNvPr id="5" name="Arrow: Pentagon 4">
            <a:extLst>
              <a:ext uri="{FF2B5EF4-FFF2-40B4-BE49-F238E27FC236}">
                <a16:creationId xmlns:a16="http://schemas.microsoft.com/office/drawing/2014/main" id="{AF57A388-D994-8AFF-538D-9ADA917D6F20}"/>
              </a:ext>
            </a:extLst>
          </p:cNvPr>
          <p:cNvSpPr/>
          <p:nvPr/>
        </p:nvSpPr>
        <p:spPr>
          <a:xfrm>
            <a:off x="795645" y="1021663"/>
            <a:ext cx="3146963" cy="4797631"/>
          </a:xfrm>
          <a:prstGeom prst="homePlate">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Pentagon 6">
            <a:extLst>
              <a:ext uri="{FF2B5EF4-FFF2-40B4-BE49-F238E27FC236}">
                <a16:creationId xmlns:a16="http://schemas.microsoft.com/office/drawing/2014/main" id="{94E613C3-1CB5-A1BF-15B2-A703C3A2E79D}"/>
              </a:ext>
            </a:extLst>
          </p:cNvPr>
          <p:cNvSpPr/>
          <p:nvPr/>
        </p:nvSpPr>
        <p:spPr>
          <a:xfrm>
            <a:off x="997527" y="1337444"/>
            <a:ext cx="2258294" cy="4166067"/>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6ADB8DB-E31A-703F-E897-912B8EFF0E1F}"/>
              </a:ext>
            </a:extLst>
          </p:cNvPr>
          <p:cNvSpPr txBox="1"/>
          <p:nvPr/>
        </p:nvSpPr>
        <p:spPr>
          <a:xfrm>
            <a:off x="997527" y="2125683"/>
            <a:ext cx="1721922" cy="2232021"/>
          </a:xfrm>
          <a:prstGeom prst="rect">
            <a:avLst/>
          </a:prstGeom>
          <a:noFill/>
        </p:spPr>
        <p:txBody>
          <a:bodyPr wrap="square" rtlCol="0">
            <a:spAutoFit/>
          </a:bodyPr>
          <a:lstStyle/>
          <a:p>
            <a:pPr algn="ctr">
              <a:lnSpc>
                <a:spcPct val="150000"/>
              </a:lnSpc>
            </a:pPr>
            <a:r>
              <a:rPr lang="en-US" sz="3200" b="1" dirty="0"/>
              <a:t>Urban</a:t>
            </a:r>
          </a:p>
          <a:p>
            <a:pPr algn="ctr">
              <a:lnSpc>
                <a:spcPct val="150000"/>
              </a:lnSpc>
            </a:pPr>
            <a:r>
              <a:rPr lang="en-US" sz="3200" b="1" dirty="0"/>
              <a:t>VS</a:t>
            </a:r>
            <a:br>
              <a:rPr lang="en-US" sz="3200" b="1" dirty="0"/>
            </a:br>
            <a:r>
              <a:rPr lang="en-US" sz="3200" b="1" dirty="0"/>
              <a:t>Rural</a:t>
            </a:r>
          </a:p>
        </p:txBody>
      </p:sp>
    </p:spTree>
    <p:extLst>
      <p:ext uri="{BB962C8B-B14F-4D97-AF65-F5344CB8AC3E}">
        <p14:creationId xmlns:p14="http://schemas.microsoft.com/office/powerpoint/2010/main" val="2702724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682</TotalTime>
  <Words>981</Words>
  <Application>Microsoft Macintosh PowerPoint</Application>
  <PresentationFormat>Widescreen</PresentationFormat>
  <Paragraphs>169</Paragraphs>
  <Slides>17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Helvetica</vt:lpstr>
      <vt:lpstr>Office Theme</vt:lpstr>
      <vt:lpstr>Controlling Hypertension</vt:lpstr>
      <vt:lpstr>Hypertension significance</vt:lpstr>
      <vt:lpstr>PowerPoint Presentation</vt:lpstr>
      <vt:lpstr>PowerPoint Presentation</vt:lpstr>
      <vt:lpstr> Association with Age</vt:lpstr>
      <vt:lpstr>PowerPoint Presentation</vt:lpstr>
      <vt:lpstr>PowerPoint Presentation</vt:lpstr>
      <vt:lpstr>Provider Type</vt:lpstr>
      <vt:lpstr>PowerPoint Presentation</vt:lpstr>
      <vt:lpstr>PowerPoint Presentation</vt:lpstr>
      <vt:lpstr>Urban Parishes</vt:lpstr>
      <vt:lpstr>Rural Parishes</vt:lpstr>
      <vt:lpstr>Urban Parishes</vt:lpstr>
      <vt:lpstr>Rural Parishes</vt:lpstr>
      <vt:lpstr>Rural Parishes, Outliers Removed</vt:lpstr>
      <vt:lpstr>Summary &amp; Recommendations</vt:lpstr>
      <vt:lpstr>References</vt:lpstr>
    </vt:vector>
  </TitlesOfParts>
  <Company>AmeriHealth Caritas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Corley, Sarah</dc:creator>
  <cp:lastModifiedBy>Forsythe, Sarah C.</cp:lastModifiedBy>
  <cp:revision>4</cp:revision>
  <dcterms:created xsi:type="dcterms:W3CDTF">2023-11-12T22:54:50Z</dcterms:created>
  <dcterms:modified xsi:type="dcterms:W3CDTF">2023-11-17T18:35:39Z</dcterms:modified>
</cp:coreProperties>
</file>