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1" r:id="rId1"/>
  </p:sldMasterIdLst>
  <p:notesMasterIdLst>
    <p:notesMasterId r:id="rId13"/>
  </p:notesMasterIdLst>
  <p:sldIdLst>
    <p:sldId id="256" r:id="rId2"/>
    <p:sldId id="257" r:id="rId3"/>
    <p:sldId id="258" r:id="rId4"/>
    <p:sldId id="259" r:id="rId5"/>
    <p:sldId id="260" r:id="rId6"/>
    <p:sldId id="261" r:id="rId7"/>
    <p:sldId id="265" r:id="rId8"/>
    <p:sldId id="266" r:id="rId9"/>
    <p:sldId id="262" r:id="rId10"/>
    <p:sldId id="263"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78"/>
    <p:restoredTop sz="91621"/>
  </p:normalViewPr>
  <p:slideViewPr>
    <p:cSldViewPr snapToGrid="0">
      <p:cViewPr varScale="1">
        <p:scale>
          <a:sx n="84" d="100"/>
          <a:sy n="84" d="100"/>
        </p:scale>
        <p:origin x="103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Age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2021</c:v>
                </c:pt>
              </c:strCache>
            </c:strRef>
          </c:tx>
          <c:spPr>
            <a:solidFill>
              <a:schemeClr val="accent1"/>
            </a:solidFill>
            <a:ln>
              <a:noFill/>
            </a:ln>
            <a:effectLst/>
          </c:spPr>
          <c:invertIfNegative val="0"/>
          <c:cat>
            <c:strRef>
              <c:f>Sheet1!$A$2:$A$8</c:f>
              <c:strCache>
                <c:ptCount val="7"/>
                <c:pt idx="0">
                  <c:v>6 to 12 years</c:v>
                </c:pt>
                <c:pt idx="1">
                  <c:v>13 to 17 years</c:v>
                </c:pt>
                <c:pt idx="2">
                  <c:v>18 to 29 years</c:v>
                </c:pt>
                <c:pt idx="3">
                  <c:v>30 to 39 years</c:v>
                </c:pt>
                <c:pt idx="4">
                  <c:v>40 to 49 years</c:v>
                </c:pt>
                <c:pt idx="5">
                  <c:v>50 to 59 years</c:v>
                </c:pt>
                <c:pt idx="6">
                  <c:v>60 to 69 years</c:v>
                </c:pt>
              </c:strCache>
            </c:strRef>
          </c:cat>
          <c:val>
            <c:numRef>
              <c:f>Sheet1!$B$2:$B$8</c:f>
              <c:numCache>
                <c:formatCode>General</c:formatCode>
                <c:ptCount val="7"/>
                <c:pt idx="0">
                  <c:v>1108</c:v>
                </c:pt>
                <c:pt idx="1">
                  <c:v>3197</c:v>
                </c:pt>
                <c:pt idx="2">
                  <c:v>1094</c:v>
                </c:pt>
                <c:pt idx="3">
                  <c:v>1053</c:v>
                </c:pt>
                <c:pt idx="4">
                  <c:v>615</c:v>
                </c:pt>
                <c:pt idx="5">
                  <c:v>431</c:v>
                </c:pt>
                <c:pt idx="6">
                  <c:v>125</c:v>
                </c:pt>
              </c:numCache>
            </c:numRef>
          </c:val>
          <c:extLst>
            <c:ext xmlns:c16="http://schemas.microsoft.com/office/drawing/2014/chart" uri="{C3380CC4-5D6E-409C-BE32-E72D297353CC}">
              <c16:uniqueId val="{00000000-7A23-934C-9C1F-C32EB42998D2}"/>
            </c:ext>
          </c:extLst>
        </c:ser>
        <c:ser>
          <c:idx val="1"/>
          <c:order val="1"/>
          <c:tx>
            <c:strRef>
              <c:f>Sheet1!$C$1</c:f>
              <c:strCache>
                <c:ptCount val="1"/>
                <c:pt idx="0">
                  <c:v>2022</c:v>
                </c:pt>
              </c:strCache>
            </c:strRef>
          </c:tx>
          <c:spPr>
            <a:solidFill>
              <a:schemeClr val="accent2"/>
            </a:solidFill>
            <a:ln>
              <a:noFill/>
            </a:ln>
            <a:effectLst/>
          </c:spPr>
          <c:invertIfNegative val="0"/>
          <c:cat>
            <c:strRef>
              <c:f>Sheet1!$A$2:$A$8</c:f>
              <c:strCache>
                <c:ptCount val="7"/>
                <c:pt idx="0">
                  <c:v>6 to 12 years</c:v>
                </c:pt>
                <c:pt idx="1">
                  <c:v>13 to 17 years</c:v>
                </c:pt>
                <c:pt idx="2">
                  <c:v>18 to 29 years</c:v>
                </c:pt>
                <c:pt idx="3">
                  <c:v>30 to 39 years</c:v>
                </c:pt>
                <c:pt idx="4">
                  <c:v>40 to 49 years</c:v>
                </c:pt>
                <c:pt idx="5">
                  <c:v>50 to 59 years</c:v>
                </c:pt>
                <c:pt idx="6">
                  <c:v>60 to 69 years</c:v>
                </c:pt>
              </c:strCache>
            </c:strRef>
          </c:cat>
          <c:val>
            <c:numRef>
              <c:f>Sheet1!$C$2:$C$8</c:f>
              <c:numCache>
                <c:formatCode>General</c:formatCode>
                <c:ptCount val="7"/>
                <c:pt idx="0">
                  <c:v>933</c:v>
                </c:pt>
                <c:pt idx="1">
                  <c:v>2752</c:v>
                </c:pt>
                <c:pt idx="2">
                  <c:v>2611</c:v>
                </c:pt>
                <c:pt idx="3">
                  <c:v>2344</c:v>
                </c:pt>
                <c:pt idx="4">
                  <c:v>1598</c:v>
                </c:pt>
                <c:pt idx="5">
                  <c:v>543</c:v>
                </c:pt>
                <c:pt idx="6">
                  <c:v>463</c:v>
                </c:pt>
              </c:numCache>
            </c:numRef>
          </c:val>
          <c:extLst>
            <c:ext xmlns:c16="http://schemas.microsoft.com/office/drawing/2014/chart" uri="{C3380CC4-5D6E-409C-BE32-E72D297353CC}">
              <c16:uniqueId val="{00000001-7A23-934C-9C1F-C32EB42998D2}"/>
            </c:ext>
          </c:extLst>
        </c:ser>
        <c:ser>
          <c:idx val="2"/>
          <c:order val="2"/>
          <c:tx>
            <c:strRef>
              <c:f>Sheet1!$D$1</c:f>
              <c:strCache>
                <c:ptCount val="1"/>
                <c:pt idx="0">
                  <c:v>Column1</c:v>
                </c:pt>
              </c:strCache>
            </c:strRef>
          </c:tx>
          <c:spPr>
            <a:solidFill>
              <a:schemeClr val="accent3"/>
            </a:solidFill>
            <a:ln>
              <a:noFill/>
            </a:ln>
            <a:effectLst/>
          </c:spPr>
          <c:invertIfNegative val="0"/>
          <c:cat>
            <c:strRef>
              <c:f>Sheet1!$A$2:$A$8</c:f>
              <c:strCache>
                <c:ptCount val="7"/>
                <c:pt idx="0">
                  <c:v>6 to 12 years</c:v>
                </c:pt>
                <c:pt idx="1">
                  <c:v>13 to 17 years</c:v>
                </c:pt>
                <c:pt idx="2">
                  <c:v>18 to 29 years</c:v>
                </c:pt>
                <c:pt idx="3">
                  <c:v>30 to 39 years</c:v>
                </c:pt>
                <c:pt idx="4">
                  <c:v>40 to 49 years</c:v>
                </c:pt>
                <c:pt idx="5">
                  <c:v>50 to 59 years</c:v>
                </c:pt>
                <c:pt idx="6">
                  <c:v>60 to 69 years</c:v>
                </c:pt>
              </c:strCache>
            </c:strRef>
          </c:cat>
          <c:val>
            <c:numRef>
              <c:f>Sheet1!$D$2:$D$8</c:f>
              <c:numCache>
                <c:formatCode>General</c:formatCode>
                <c:ptCount val="7"/>
              </c:numCache>
            </c:numRef>
          </c:val>
          <c:extLst>
            <c:ext xmlns:c16="http://schemas.microsoft.com/office/drawing/2014/chart" uri="{C3380CC4-5D6E-409C-BE32-E72D297353CC}">
              <c16:uniqueId val="{00000002-7A23-934C-9C1F-C32EB42998D2}"/>
            </c:ext>
          </c:extLst>
        </c:ser>
        <c:dLbls>
          <c:showLegendKey val="0"/>
          <c:showVal val="0"/>
          <c:showCatName val="0"/>
          <c:showSerName val="0"/>
          <c:showPercent val="0"/>
          <c:showBubbleSize val="0"/>
        </c:dLbls>
        <c:gapWidth val="219"/>
        <c:overlap val="-27"/>
        <c:axId val="1098645951"/>
        <c:axId val="1098175295"/>
      </c:barChart>
      <c:catAx>
        <c:axId val="1098645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98175295"/>
        <c:crosses val="autoZero"/>
        <c:auto val="1"/>
        <c:lblAlgn val="ctr"/>
        <c:lblOffset val="100"/>
        <c:noMultiLvlLbl val="0"/>
      </c:catAx>
      <c:valAx>
        <c:axId val="10981752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98645951"/>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053874116190197"/>
          <c:y val="2.695114627257158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2021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82C-4B4D-9BEF-4093220F978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782C-4B4D-9BEF-4093220F978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FA5-284A-91BC-B911328D300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FA5-284A-91BC-B911328D3000}"/>
              </c:ext>
            </c:extLst>
          </c:dPt>
          <c:dLbls>
            <c:dLbl>
              <c:idx val="0"/>
              <c:layout>
                <c:manualLayout>
                  <c:x val="-0.23646719853161843"/>
                  <c:y val="-0.11140691349955337"/>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r>
                      <a:rPr lang="en-US" baseline="0" dirty="0">
                        <a:solidFill>
                          <a:schemeClr val="bg1"/>
                        </a:solidFill>
                      </a:rPr>
                      <a:t>F</a:t>
                    </a:r>
                  </a:p>
                  <a:p>
                    <a:pPr>
                      <a:defRPr sz="1800">
                        <a:solidFill>
                          <a:schemeClr val="bg1"/>
                        </a:solidFill>
                      </a:defRPr>
                    </a:pPr>
                    <a:fld id="{7047D27F-CEBE-C54E-B647-5118329DC430}" type="PERCENTAGE">
                      <a:rPr lang="en-US" baseline="0" smtClean="0">
                        <a:solidFill>
                          <a:schemeClr val="bg1"/>
                        </a:solidFill>
                      </a:rPr>
                      <a:pPr>
                        <a:defRPr sz="1800">
                          <a:solidFill>
                            <a:schemeClr val="bg1"/>
                          </a:solidFill>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782C-4B4D-9BEF-4093220F9788}"/>
                </c:ext>
              </c:extLst>
            </c:dLbl>
            <c:dLbl>
              <c:idx val="1"/>
              <c:layout>
                <c:manualLayout>
                  <c:x val="0.22565475074762567"/>
                  <c:y val="8.1378314159820969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r>
                      <a:rPr lang="en-US" baseline="0" dirty="0">
                        <a:solidFill>
                          <a:schemeClr val="bg1"/>
                        </a:solidFill>
                      </a:rPr>
                      <a:t>
M </a:t>
                    </a:r>
                    <a:fld id="{70F09CEC-12EA-814A-AF3D-60CAD1F03696}" type="PERCENTAGE">
                      <a:rPr lang="en-US" baseline="0" smtClean="0">
                        <a:solidFill>
                          <a:schemeClr val="bg1"/>
                        </a:solidFill>
                      </a:rPr>
                      <a:pPr>
                        <a:defRPr sz="1800">
                          <a:solidFill>
                            <a:schemeClr val="bg1"/>
                          </a:solidFill>
                        </a:defRPr>
                      </a:pPr>
                      <a:t>[PERCENTAGE]</a:t>
                    </a:fld>
                    <a:endParaRPr lang="en-US" baseline="0" dirty="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2C-4B4D-9BEF-4093220F9788}"/>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F</c:v>
                </c:pt>
                <c:pt idx="1">
                  <c:v>M</c:v>
                </c:pt>
              </c:strCache>
            </c:strRef>
          </c:cat>
          <c:val>
            <c:numRef>
              <c:f>Sheet1!$B$2:$B$5</c:f>
              <c:numCache>
                <c:formatCode>General</c:formatCode>
                <c:ptCount val="4"/>
                <c:pt idx="0">
                  <c:v>59</c:v>
                </c:pt>
                <c:pt idx="1">
                  <c:v>41</c:v>
                </c:pt>
              </c:numCache>
            </c:numRef>
          </c:val>
          <c:extLst>
            <c:ext xmlns:c16="http://schemas.microsoft.com/office/drawing/2014/chart" uri="{C3380CC4-5D6E-409C-BE32-E72D297353CC}">
              <c16:uniqueId val="{00000000-782C-4B4D-9BEF-4093220F9788}"/>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6219655966773179"/>
          <c:y val="8.2350103359106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2022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69E-1E41-881B-A89EAB44875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69E-1E41-881B-A89EAB44875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69E-1E41-881B-A89EAB44875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69E-1E41-881B-A89EAB448759}"/>
              </c:ext>
            </c:extLst>
          </c:dPt>
          <c:dLbls>
            <c:dLbl>
              <c:idx val="0"/>
              <c:layout>
                <c:manualLayout>
                  <c:x val="-0.22028507875834746"/>
                  <c:y val="-3.8317762463396354E-2"/>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69E-1E41-881B-A89EAB448759}"/>
                </c:ext>
              </c:extLst>
            </c:dLbl>
            <c:dLbl>
              <c:idx val="1"/>
              <c:layout>
                <c:manualLayout>
                  <c:x val="0.21001254987381351"/>
                  <c:y val="4.2434943418346305E-2"/>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69E-1E41-881B-A89EAB44875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F</c:v>
                </c:pt>
                <c:pt idx="1">
                  <c:v>M</c:v>
                </c:pt>
              </c:strCache>
            </c:strRef>
          </c:cat>
          <c:val>
            <c:numRef>
              <c:f>Sheet1!$B$2:$B$5</c:f>
              <c:numCache>
                <c:formatCode>General</c:formatCode>
                <c:ptCount val="4"/>
                <c:pt idx="0">
                  <c:v>58.1</c:v>
                </c:pt>
                <c:pt idx="1">
                  <c:v>41.9</c:v>
                </c:pt>
              </c:numCache>
            </c:numRef>
          </c:val>
          <c:extLst>
            <c:ext xmlns:c16="http://schemas.microsoft.com/office/drawing/2014/chart" uri="{C3380CC4-5D6E-409C-BE32-E72D297353CC}">
              <c16:uniqueId val="{00000000-3D86-5746-9909-6E9E5C380AD5}"/>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Race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2021</c:v>
                </c:pt>
              </c:strCache>
            </c:strRef>
          </c:tx>
          <c:spPr>
            <a:solidFill>
              <a:schemeClr val="accent1"/>
            </a:solidFill>
            <a:ln>
              <a:noFill/>
            </a:ln>
            <a:effectLst/>
          </c:spPr>
          <c:invertIfNegative val="0"/>
          <c:cat>
            <c:strRef>
              <c:f>Sheet1!$A$2:$A$10</c:f>
              <c:strCache>
                <c:ptCount val="7"/>
                <c:pt idx="0">
                  <c:v>White</c:v>
                </c:pt>
                <c:pt idx="1">
                  <c:v>Black or African American</c:v>
                </c:pt>
                <c:pt idx="2">
                  <c:v>American Indian or Alaska Native</c:v>
                </c:pt>
                <c:pt idx="3">
                  <c:v>Asian</c:v>
                </c:pt>
                <c:pt idx="4">
                  <c:v>Native Hawaiian or other Pacific Islander</c:v>
                </c:pt>
                <c:pt idx="5">
                  <c:v>Two or more races</c:v>
                </c:pt>
                <c:pt idx="6">
                  <c:v>Unknown race</c:v>
                </c:pt>
              </c:strCache>
            </c:strRef>
          </c:cat>
          <c:val>
            <c:numRef>
              <c:f>Sheet1!$B$2:$B$10</c:f>
              <c:numCache>
                <c:formatCode>General</c:formatCode>
                <c:ptCount val="9"/>
                <c:pt idx="0">
                  <c:v>3417</c:v>
                </c:pt>
                <c:pt idx="1">
                  <c:v>3427</c:v>
                </c:pt>
                <c:pt idx="2">
                  <c:v>64</c:v>
                </c:pt>
                <c:pt idx="3">
                  <c:v>70</c:v>
                </c:pt>
                <c:pt idx="4">
                  <c:v>5</c:v>
                </c:pt>
                <c:pt idx="5">
                  <c:v>8</c:v>
                </c:pt>
                <c:pt idx="6">
                  <c:v>522</c:v>
                </c:pt>
              </c:numCache>
            </c:numRef>
          </c:val>
          <c:extLst>
            <c:ext xmlns:c16="http://schemas.microsoft.com/office/drawing/2014/chart" uri="{C3380CC4-5D6E-409C-BE32-E72D297353CC}">
              <c16:uniqueId val="{00000000-E6E8-994F-A861-9F343CF962D8}"/>
            </c:ext>
          </c:extLst>
        </c:ser>
        <c:ser>
          <c:idx val="1"/>
          <c:order val="1"/>
          <c:tx>
            <c:strRef>
              <c:f>Sheet1!$C$1</c:f>
              <c:strCache>
                <c:ptCount val="1"/>
                <c:pt idx="0">
                  <c:v>2022</c:v>
                </c:pt>
              </c:strCache>
            </c:strRef>
          </c:tx>
          <c:spPr>
            <a:solidFill>
              <a:schemeClr val="accent2"/>
            </a:solidFill>
            <a:ln>
              <a:noFill/>
            </a:ln>
            <a:effectLst/>
          </c:spPr>
          <c:invertIfNegative val="0"/>
          <c:cat>
            <c:strRef>
              <c:f>Sheet1!$A$2:$A$10</c:f>
              <c:strCache>
                <c:ptCount val="7"/>
                <c:pt idx="0">
                  <c:v>White</c:v>
                </c:pt>
                <c:pt idx="1">
                  <c:v>Black or African American</c:v>
                </c:pt>
                <c:pt idx="2">
                  <c:v>American Indian or Alaska Native</c:v>
                </c:pt>
                <c:pt idx="3">
                  <c:v>Asian</c:v>
                </c:pt>
                <c:pt idx="4">
                  <c:v>Native Hawaiian or other Pacific Islander</c:v>
                </c:pt>
                <c:pt idx="5">
                  <c:v>Two or more races</c:v>
                </c:pt>
                <c:pt idx="6">
                  <c:v>Unknown race</c:v>
                </c:pt>
              </c:strCache>
            </c:strRef>
          </c:cat>
          <c:val>
            <c:numRef>
              <c:f>Sheet1!$C$2:$C$10</c:f>
              <c:numCache>
                <c:formatCode>General</c:formatCode>
                <c:ptCount val="9"/>
                <c:pt idx="0">
                  <c:v>5681</c:v>
                </c:pt>
                <c:pt idx="1">
                  <c:v>4920</c:v>
                </c:pt>
                <c:pt idx="2">
                  <c:v>68</c:v>
                </c:pt>
                <c:pt idx="3">
                  <c:v>32</c:v>
                </c:pt>
                <c:pt idx="4">
                  <c:v>0</c:v>
                </c:pt>
                <c:pt idx="5">
                  <c:v>34</c:v>
                </c:pt>
                <c:pt idx="6">
                  <c:v>764</c:v>
                </c:pt>
              </c:numCache>
            </c:numRef>
          </c:val>
          <c:extLst>
            <c:ext xmlns:c16="http://schemas.microsoft.com/office/drawing/2014/chart" uri="{C3380CC4-5D6E-409C-BE32-E72D297353CC}">
              <c16:uniqueId val="{00000001-E6E8-994F-A861-9F343CF962D8}"/>
            </c:ext>
          </c:extLst>
        </c:ser>
        <c:ser>
          <c:idx val="2"/>
          <c:order val="2"/>
          <c:tx>
            <c:strRef>
              <c:f>Sheet1!$D$1</c:f>
              <c:strCache>
                <c:ptCount val="1"/>
                <c:pt idx="0">
                  <c:v>Column1</c:v>
                </c:pt>
              </c:strCache>
            </c:strRef>
          </c:tx>
          <c:spPr>
            <a:solidFill>
              <a:schemeClr val="accent3"/>
            </a:solidFill>
            <a:ln>
              <a:noFill/>
            </a:ln>
            <a:effectLst/>
          </c:spPr>
          <c:invertIfNegative val="0"/>
          <c:cat>
            <c:strRef>
              <c:f>Sheet1!$A$2:$A$10</c:f>
              <c:strCache>
                <c:ptCount val="7"/>
                <c:pt idx="0">
                  <c:v>White</c:v>
                </c:pt>
                <c:pt idx="1">
                  <c:v>Black or African American</c:v>
                </c:pt>
                <c:pt idx="2">
                  <c:v>American Indian or Alaska Native</c:v>
                </c:pt>
                <c:pt idx="3">
                  <c:v>Asian</c:v>
                </c:pt>
                <c:pt idx="4">
                  <c:v>Native Hawaiian or other Pacific Islander</c:v>
                </c:pt>
                <c:pt idx="5">
                  <c:v>Two or more races</c:v>
                </c:pt>
                <c:pt idx="6">
                  <c:v>Unknown race</c:v>
                </c:pt>
              </c:strCache>
            </c:strRef>
          </c:cat>
          <c:val>
            <c:numRef>
              <c:f>Sheet1!$D$2:$D$10</c:f>
              <c:numCache>
                <c:formatCode>General</c:formatCode>
                <c:ptCount val="9"/>
              </c:numCache>
            </c:numRef>
          </c:val>
          <c:extLst>
            <c:ext xmlns:c16="http://schemas.microsoft.com/office/drawing/2014/chart" uri="{C3380CC4-5D6E-409C-BE32-E72D297353CC}">
              <c16:uniqueId val="{00000002-E6E8-994F-A861-9F343CF962D8}"/>
            </c:ext>
          </c:extLst>
        </c:ser>
        <c:dLbls>
          <c:showLegendKey val="0"/>
          <c:showVal val="0"/>
          <c:showCatName val="0"/>
          <c:showSerName val="0"/>
          <c:showPercent val="0"/>
          <c:showBubbleSize val="0"/>
        </c:dLbls>
        <c:gapWidth val="219"/>
        <c:overlap val="-27"/>
        <c:axId val="1150079855"/>
        <c:axId val="1293067743"/>
      </c:barChart>
      <c:catAx>
        <c:axId val="1150079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93067743"/>
        <c:crosses val="autoZero"/>
        <c:auto val="1"/>
        <c:lblAlgn val="ctr"/>
        <c:lblOffset val="100"/>
        <c:noMultiLvlLbl val="0"/>
      </c:catAx>
      <c:valAx>
        <c:axId val="12930677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50079855"/>
        <c:crosses val="autoZero"/>
        <c:crossBetween val="between"/>
      </c:valAx>
      <c:spPr>
        <a:noFill/>
        <a:ln>
          <a:noFill/>
        </a:ln>
        <a:effectLst/>
      </c:spPr>
    </c:plotArea>
    <c:legend>
      <c:legendPos val="b"/>
      <c:legendEntry>
        <c:idx val="2"/>
        <c:delete val="1"/>
      </c:legendEntry>
      <c:layout>
        <c:manualLayout>
          <c:xMode val="edge"/>
          <c:yMode val="edge"/>
          <c:x val="0.71445306753168158"/>
          <c:y val="0.88074009631131744"/>
          <c:w val="0.11447709021085321"/>
          <c:h val="7.130876099470304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Ethnicity</a:t>
            </a:r>
          </a:p>
        </c:rich>
      </c:tx>
      <c:layout>
        <c:manualLayout>
          <c:xMode val="edge"/>
          <c:yMode val="edge"/>
          <c:x val="0.45394212411245743"/>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7580542069546999E-2"/>
          <c:y val="0.14755325882427725"/>
          <c:w val="0.89896522649694699"/>
          <c:h val="0.71641466132853349"/>
        </c:manualLayout>
      </c:layout>
      <c:barChart>
        <c:barDir val="col"/>
        <c:grouping val="clustered"/>
        <c:varyColors val="0"/>
        <c:ser>
          <c:idx val="0"/>
          <c:order val="0"/>
          <c:tx>
            <c:strRef>
              <c:f>Sheet1!$B$1</c:f>
              <c:strCache>
                <c:ptCount val="1"/>
                <c:pt idx="0">
                  <c:v>2021</c:v>
                </c:pt>
              </c:strCache>
            </c:strRef>
          </c:tx>
          <c:spPr>
            <a:solidFill>
              <a:schemeClr val="accent1"/>
            </a:solidFill>
            <a:ln>
              <a:noFill/>
            </a:ln>
            <a:effectLst/>
          </c:spPr>
          <c:invertIfNegative val="0"/>
          <c:cat>
            <c:strRef>
              <c:f>Sheet1!$A$2:$A$5</c:f>
              <c:strCache>
                <c:ptCount val="3"/>
                <c:pt idx="0">
                  <c:v>Hispanic or Latino</c:v>
                </c:pt>
                <c:pt idx="1">
                  <c:v>Not Hispanic or Latino</c:v>
                </c:pt>
                <c:pt idx="2">
                  <c:v>Unknown</c:v>
                </c:pt>
              </c:strCache>
            </c:strRef>
          </c:cat>
          <c:val>
            <c:numRef>
              <c:f>Sheet1!$B$2:$B$5</c:f>
              <c:numCache>
                <c:formatCode>General</c:formatCode>
                <c:ptCount val="4"/>
                <c:pt idx="0">
                  <c:v>206</c:v>
                </c:pt>
                <c:pt idx="1">
                  <c:v>2083</c:v>
                </c:pt>
                <c:pt idx="2">
                  <c:v>2016</c:v>
                </c:pt>
              </c:numCache>
            </c:numRef>
          </c:val>
          <c:extLst>
            <c:ext xmlns:c16="http://schemas.microsoft.com/office/drawing/2014/chart" uri="{C3380CC4-5D6E-409C-BE32-E72D297353CC}">
              <c16:uniqueId val="{00000000-E6CD-D44B-87FD-C9B77107F7C0}"/>
            </c:ext>
          </c:extLst>
        </c:ser>
        <c:ser>
          <c:idx val="1"/>
          <c:order val="1"/>
          <c:tx>
            <c:strRef>
              <c:f>Sheet1!$C$1</c:f>
              <c:strCache>
                <c:ptCount val="1"/>
                <c:pt idx="0">
                  <c:v>2022</c:v>
                </c:pt>
              </c:strCache>
            </c:strRef>
          </c:tx>
          <c:spPr>
            <a:solidFill>
              <a:schemeClr val="accent2"/>
            </a:solidFill>
            <a:ln>
              <a:noFill/>
            </a:ln>
            <a:effectLst/>
          </c:spPr>
          <c:invertIfNegative val="0"/>
          <c:cat>
            <c:strRef>
              <c:f>Sheet1!$A$2:$A$5</c:f>
              <c:strCache>
                <c:ptCount val="3"/>
                <c:pt idx="0">
                  <c:v>Hispanic or Latino</c:v>
                </c:pt>
                <c:pt idx="1">
                  <c:v>Not Hispanic or Latino</c:v>
                </c:pt>
                <c:pt idx="2">
                  <c:v>Unknown</c:v>
                </c:pt>
              </c:strCache>
            </c:strRef>
          </c:cat>
          <c:val>
            <c:numRef>
              <c:f>Sheet1!$C$2:$C$5</c:f>
              <c:numCache>
                <c:formatCode>General</c:formatCode>
                <c:ptCount val="4"/>
                <c:pt idx="0">
                  <c:v>972</c:v>
                </c:pt>
                <c:pt idx="1">
                  <c:v>9103</c:v>
                </c:pt>
                <c:pt idx="2">
                  <c:v>5729</c:v>
                </c:pt>
              </c:numCache>
            </c:numRef>
          </c:val>
          <c:extLst>
            <c:ext xmlns:c16="http://schemas.microsoft.com/office/drawing/2014/chart" uri="{C3380CC4-5D6E-409C-BE32-E72D297353CC}">
              <c16:uniqueId val="{00000001-E6CD-D44B-87FD-C9B77107F7C0}"/>
            </c:ext>
          </c:extLst>
        </c:ser>
        <c:ser>
          <c:idx val="2"/>
          <c:order val="2"/>
          <c:tx>
            <c:strRef>
              <c:f>Sheet1!$D$1</c:f>
              <c:strCache>
                <c:ptCount val="1"/>
                <c:pt idx="0">
                  <c:v>Column1</c:v>
                </c:pt>
              </c:strCache>
            </c:strRef>
          </c:tx>
          <c:spPr>
            <a:solidFill>
              <a:schemeClr val="accent3"/>
            </a:solidFill>
            <a:ln>
              <a:noFill/>
            </a:ln>
            <a:effectLst/>
          </c:spPr>
          <c:invertIfNegative val="0"/>
          <c:cat>
            <c:strRef>
              <c:f>Sheet1!$A$2:$A$5</c:f>
              <c:strCache>
                <c:ptCount val="3"/>
                <c:pt idx="0">
                  <c:v>Hispanic or Latino</c:v>
                </c:pt>
                <c:pt idx="1">
                  <c:v>Not Hispanic or Latino</c:v>
                </c:pt>
                <c:pt idx="2">
                  <c:v>Unknown</c:v>
                </c:pt>
              </c:strCache>
            </c:strRef>
          </c:cat>
          <c:val>
            <c:numRef>
              <c:f>Sheet1!$D$2:$D$5</c:f>
              <c:numCache>
                <c:formatCode>General</c:formatCode>
                <c:ptCount val="4"/>
              </c:numCache>
            </c:numRef>
          </c:val>
          <c:extLst>
            <c:ext xmlns:c16="http://schemas.microsoft.com/office/drawing/2014/chart" uri="{C3380CC4-5D6E-409C-BE32-E72D297353CC}">
              <c16:uniqueId val="{00000002-E6CD-D44B-87FD-C9B77107F7C0}"/>
            </c:ext>
          </c:extLst>
        </c:ser>
        <c:dLbls>
          <c:showLegendKey val="0"/>
          <c:showVal val="0"/>
          <c:showCatName val="0"/>
          <c:showSerName val="0"/>
          <c:showPercent val="0"/>
          <c:showBubbleSize val="0"/>
        </c:dLbls>
        <c:gapWidth val="219"/>
        <c:overlap val="-27"/>
        <c:axId val="1131946703"/>
        <c:axId val="26083343"/>
      </c:barChart>
      <c:catAx>
        <c:axId val="11319467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083343"/>
        <c:crosses val="autoZero"/>
        <c:auto val="1"/>
        <c:lblAlgn val="ctr"/>
        <c:lblOffset val="100"/>
        <c:noMultiLvlLbl val="0"/>
      </c:catAx>
      <c:valAx>
        <c:axId val="260833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19467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2021</c:v>
                </c:pt>
              </c:strCache>
            </c:strRef>
          </c:tx>
          <c:spPr>
            <a:solidFill>
              <a:schemeClr val="accent1"/>
            </a:solidFill>
            <a:ln>
              <a:noFill/>
            </a:ln>
            <a:effectLst/>
          </c:spPr>
          <c:invertIfNegative val="0"/>
          <c:cat>
            <c:strRef>
              <c:f>Sheet1!$A$2:$A$13</c:f>
              <c:strCache>
                <c:ptCount val="12"/>
                <c:pt idx="0">
                  <c:v>Primary psychosis</c:v>
                </c:pt>
                <c:pt idx="1">
                  <c:v>Schizoaffective disorder</c:v>
                </c:pt>
                <c:pt idx="2">
                  <c:v>Bipolar disorder/episodes without psychotic features</c:v>
                </c:pt>
                <c:pt idx="3">
                  <c:v>Bipolar disorder/episodes with psychotic features</c:v>
                </c:pt>
                <c:pt idx="4">
                  <c:v>Bipolar Disorder in partial or full remission</c:v>
                </c:pt>
                <c:pt idx="5">
                  <c:v>Major Depressive Disorder, single episode, in partial or full remission</c:v>
                </c:pt>
                <c:pt idx="6">
                  <c:v>Major Depressive Disorder, recurrent, in partial or full remission</c:v>
                </c:pt>
                <c:pt idx="7">
                  <c:v>Major Depressive Disorder with psychosis </c:v>
                </c:pt>
                <c:pt idx="8">
                  <c:v>Dysthymic disorder </c:v>
                </c:pt>
                <c:pt idx="9">
                  <c:v>Disruptive mood dysregulation disorder </c:v>
                </c:pt>
                <c:pt idx="10">
                  <c:v>Other mood/affective disorders </c:v>
                </c:pt>
                <c:pt idx="11">
                  <c:v>Postpartum depression</c:v>
                </c:pt>
              </c:strCache>
            </c:strRef>
          </c:cat>
          <c:val>
            <c:numRef>
              <c:f>Sheet1!$B$2:$B$13</c:f>
              <c:numCache>
                <c:formatCode>General</c:formatCode>
                <c:ptCount val="12"/>
                <c:pt idx="0">
                  <c:v>1096</c:v>
                </c:pt>
                <c:pt idx="1">
                  <c:v>266</c:v>
                </c:pt>
                <c:pt idx="2">
                  <c:v>715</c:v>
                </c:pt>
                <c:pt idx="3">
                  <c:v>194</c:v>
                </c:pt>
                <c:pt idx="4">
                  <c:v>8</c:v>
                </c:pt>
                <c:pt idx="5">
                  <c:v>1034</c:v>
                </c:pt>
                <c:pt idx="6">
                  <c:v>1074</c:v>
                </c:pt>
                <c:pt idx="7">
                  <c:v>201</c:v>
                </c:pt>
                <c:pt idx="8">
                  <c:v>83</c:v>
                </c:pt>
                <c:pt idx="9">
                  <c:v>547</c:v>
                </c:pt>
                <c:pt idx="10">
                  <c:v>157</c:v>
                </c:pt>
                <c:pt idx="11">
                  <c:v>5</c:v>
                </c:pt>
              </c:numCache>
            </c:numRef>
          </c:val>
          <c:extLst>
            <c:ext xmlns:c16="http://schemas.microsoft.com/office/drawing/2014/chart" uri="{C3380CC4-5D6E-409C-BE32-E72D297353CC}">
              <c16:uniqueId val="{00000000-25BC-CD45-8328-E1D4D61DF82D}"/>
            </c:ext>
          </c:extLst>
        </c:ser>
        <c:ser>
          <c:idx val="1"/>
          <c:order val="1"/>
          <c:tx>
            <c:strRef>
              <c:f>Sheet1!$C$1</c:f>
              <c:strCache>
                <c:ptCount val="1"/>
                <c:pt idx="0">
                  <c:v>2022</c:v>
                </c:pt>
              </c:strCache>
            </c:strRef>
          </c:tx>
          <c:spPr>
            <a:solidFill>
              <a:schemeClr val="accent2"/>
            </a:solidFill>
            <a:ln>
              <a:noFill/>
            </a:ln>
            <a:effectLst/>
          </c:spPr>
          <c:invertIfNegative val="0"/>
          <c:cat>
            <c:strRef>
              <c:f>Sheet1!$A$2:$A$13</c:f>
              <c:strCache>
                <c:ptCount val="12"/>
                <c:pt idx="0">
                  <c:v>Primary psychosis</c:v>
                </c:pt>
                <c:pt idx="1">
                  <c:v>Schizoaffective disorder</c:v>
                </c:pt>
                <c:pt idx="2">
                  <c:v>Bipolar disorder/episodes without psychotic features</c:v>
                </c:pt>
                <c:pt idx="3">
                  <c:v>Bipolar disorder/episodes with psychotic features</c:v>
                </c:pt>
                <c:pt idx="4">
                  <c:v>Bipolar Disorder in partial or full remission</c:v>
                </c:pt>
                <c:pt idx="5">
                  <c:v>Major Depressive Disorder, single episode, in partial or full remission</c:v>
                </c:pt>
                <c:pt idx="6">
                  <c:v>Major Depressive Disorder, recurrent, in partial or full remission</c:v>
                </c:pt>
                <c:pt idx="7">
                  <c:v>Major Depressive Disorder with psychosis </c:v>
                </c:pt>
                <c:pt idx="8">
                  <c:v>Dysthymic disorder </c:v>
                </c:pt>
                <c:pt idx="9">
                  <c:v>Disruptive mood dysregulation disorder </c:v>
                </c:pt>
                <c:pt idx="10">
                  <c:v>Other mood/affective disorders </c:v>
                </c:pt>
                <c:pt idx="11">
                  <c:v>Postpartum depression</c:v>
                </c:pt>
              </c:strCache>
            </c:strRef>
          </c:cat>
          <c:val>
            <c:numRef>
              <c:f>Sheet1!$C$2:$C$13</c:f>
              <c:numCache>
                <c:formatCode>General</c:formatCode>
                <c:ptCount val="12"/>
                <c:pt idx="0">
                  <c:v>1610</c:v>
                </c:pt>
                <c:pt idx="1">
                  <c:v>1201</c:v>
                </c:pt>
                <c:pt idx="2">
                  <c:v>2325</c:v>
                </c:pt>
                <c:pt idx="3">
                  <c:v>623</c:v>
                </c:pt>
                <c:pt idx="4">
                  <c:v>39</c:v>
                </c:pt>
                <c:pt idx="5">
                  <c:v>674</c:v>
                </c:pt>
                <c:pt idx="6">
                  <c:v>336</c:v>
                </c:pt>
                <c:pt idx="7">
                  <c:v>548</c:v>
                </c:pt>
                <c:pt idx="8">
                  <c:v>16</c:v>
                </c:pt>
                <c:pt idx="9">
                  <c:v>199</c:v>
                </c:pt>
                <c:pt idx="10">
                  <c:v>211</c:v>
                </c:pt>
                <c:pt idx="11">
                  <c:v>5</c:v>
                </c:pt>
              </c:numCache>
            </c:numRef>
          </c:val>
          <c:extLst>
            <c:ext xmlns:c16="http://schemas.microsoft.com/office/drawing/2014/chart" uri="{C3380CC4-5D6E-409C-BE32-E72D297353CC}">
              <c16:uniqueId val="{00000001-25BC-CD45-8328-E1D4D61DF82D}"/>
            </c:ext>
          </c:extLst>
        </c:ser>
        <c:ser>
          <c:idx val="2"/>
          <c:order val="2"/>
          <c:tx>
            <c:strRef>
              <c:f>Sheet1!$D$1</c:f>
              <c:strCache>
                <c:ptCount val="1"/>
                <c:pt idx="0">
                  <c:v>Column1</c:v>
                </c:pt>
              </c:strCache>
            </c:strRef>
          </c:tx>
          <c:spPr>
            <a:solidFill>
              <a:schemeClr val="accent3"/>
            </a:solidFill>
            <a:ln>
              <a:noFill/>
            </a:ln>
            <a:effectLst/>
          </c:spPr>
          <c:invertIfNegative val="0"/>
          <c:cat>
            <c:strRef>
              <c:f>Sheet1!$A$2:$A$13</c:f>
              <c:strCache>
                <c:ptCount val="12"/>
                <c:pt idx="0">
                  <c:v>Primary psychosis</c:v>
                </c:pt>
                <c:pt idx="1">
                  <c:v>Schizoaffective disorder</c:v>
                </c:pt>
                <c:pt idx="2">
                  <c:v>Bipolar disorder/episodes without psychotic features</c:v>
                </c:pt>
                <c:pt idx="3">
                  <c:v>Bipolar disorder/episodes with psychotic features</c:v>
                </c:pt>
                <c:pt idx="4">
                  <c:v>Bipolar Disorder in partial or full remission</c:v>
                </c:pt>
                <c:pt idx="5">
                  <c:v>Major Depressive Disorder, single episode, in partial or full remission</c:v>
                </c:pt>
                <c:pt idx="6">
                  <c:v>Major Depressive Disorder, recurrent, in partial or full remission</c:v>
                </c:pt>
                <c:pt idx="7">
                  <c:v>Major Depressive Disorder with psychosis </c:v>
                </c:pt>
                <c:pt idx="8">
                  <c:v>Dysthymic disorder </c:v>
                </c:pt>
                <c:pt idx="9">
                  <c:v>Disruptive mood dysregulation disorder </c:v>
                </c:pt>
                <c:pt idx="10">
                  <c:v>Other mood/affective disorders </c:v>
                </c:pt>
                <c:pt idx="11">
                  <c:v>Postpartum depression</c:v>
                </c:pt>
              </c:strCache>
            </c:strRef>
          </c:cat>
          <c:val>
            <c:numRef>
              <c:f>Sheet1!$D$2:$D$13</c:f>
              <c:numCache>
                <c:formatCode>General</c:formatCode>
                <c:ptCount val="12"/>
              </c:numCache>
            </c:numRef>
          </c:val>
          <c:extLst>
            <c:ext xmlns:c16="http://schemas.microsoft.com/office/drawing/2014/chart" uri="{C3380CC4-5D6E-409C-BE32-E72D297353CC}">
              <c16:uniqueId val="{00000002-25BC-CD45-8328-E1D4D61DF82D}"/>
            </c:ext>
          </c:extLst>
        </c:ser>
        <c:dLbls>
          <c:showLegendKey val="0"/>
          <c:showVal val="0"/>
          <c:showCatName val="0"/>
          <c:showSerName val="0"/>
          <c:showPercent val="0"/>
          <c:showBubbleSize val="0"/>
        </c:dLbls>
        <c:gapWidth val="150"/>
        <c:overlap val="100"/>
        <c:axId val="496139520"/>
        <c:axId val="1318369264"/>
      </c:barChart>
      <c:catAx>
        <c:axId val="496139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8369264"/>
        <c:crosses val="autoZero"/>
        <c:auto val="1"/>
        <c:lblAlgn val="ctr"/>
        <c:lblOffset val="100"/>
        <c:noMultiLvlLbl val="0"/>
      </c:catAx>
      <c:valAx>
        <c:axId val="13183692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6139520"/>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5T22:16:17.82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0,'48'0,"-7"0,-30 0,-1 0,12 2,5 0,16 2,5 1,-1 0,-3 0,-4-1,-8 1,-3-1,-5 0,-4-2,-2-1,-1-1,2 1,4 2,5-1,6 0,2-2,5 0,2 0,0 0,3 0,-3 0,-5 0,-6 0,-9 1,-8 1,-3 0,7 0,4-2,15 0,1 0,-1 0,-5 0,-11 0,-8 0,1 0,-2 0,3 0,2 0,-4 0,3 0,-2 0,7 0,4 0,2 0,1 0,-5 0,-6 0,-5 2,4 2,-5-1,9 2,-6-4,0-1,1 0,0 0,2 0,-1 0,-2 0,1 0,-2 0,4 0,0 0,1 0,-4 0,-1 0,0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5T22:16:21.08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1,'63'0,"-2"0,-18 0,2 0,-5 0,-4 1,-4 1,-2 2,-1 0,-2 1,-1-1,-1-1,1 1,1 0,1 0,1-1,3 1,2-2,5 3,1 0,-2-1,0 3,-3-3,-2 0,-1 2,0 0,-1 3,1-1,0-1,-2-1,-1-1,-3-1,1 1,0 1,2-1,1 1,0-2,1 0,-2 0,-2-2,-2 0,-1 0,2 0,0 1,1 0,-2-1,-1 0,-3 0,-2 0,1 0,1 1,0 0,-2 0,-3-1,-4 6,-3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5T22:16:23.65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1,'69'0,"-4"0,-15 0,-1 0,4 0,0 0,2 0,6 0,1 0,0 0,-4 0,-7 0,-2 0,-5 0,-1 0,-1 2,-2 0,2 0,-1 2,-2-2,-1 0,-3 2,3-2,3 1,3 0,3 0,-1 0,-1 1,-2-2,-5 2,-3-1,-4 1,-3 0,-3-2,-4 2,-3-1,0-1,1-1,3-1,1 0,0 0,-1 0,-2 0,-3 2,-2 0,0 3,-1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5T22:16:29.78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10,'97'0,"-5"0,-21 0,1 0,-2 0,-6 0,-6 0,-4 0,-3 0,1 0,-1 0,1 0,-1 0,-1 0,-4-1,-2-1,2-1,1 1,5 0,3 2,0 0,0 0,-3 0,-3 0,0 0,-2 0,-4 0,-4 0,-5 0,-4 0,-2 0,0 0,-1 0,-1 0,-2 0,-3 0,-3 0,-3 0,-1 0,-1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5T22:16:39.86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0,'53'0,"0"0,-3 0,0 0,44 0,-5 0,-7 0,-5 0,-4 0,0 0,2 0,1 0,-6 0,-5 0,-4 0,-6 0,-1 0,-3 3,-2-1,-1 3,-5 0,-2 0,-4-1,-4 0,-3-1,-2-1,-2 0,0-2,1 1,1 1,0 0,-1 1,-5 1,-2-2,-4 1,-2 1,0 6,1-2,1 3,-2-6,-1-1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5T22:16:42.33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0,'85'0,"-8"0,-29 0,-1 0,-1 0,-1 0,4 0,3 0,6 0,10 2,0 1,3 2,-4 0,-6-2,2-1,-1-1,2 1,3 1,0-1,3-1,1-1,-4 0,-6 0,-6 0,-8 0,-7 0,-2 1,-3 1,-2 0,0 0,-3-1,-2-1,-1 2,-4 0,-2 0,0 0,2-2,-2 0,2 0,-2 0,0 0,-1 1,-5 1,-1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C2CBBF-3174-EF49-AA72-213388DFB10C}" type="datetimeFigureOut">
              <a:rPr lang="en-US" smtClean="0"/>
              <a:t>11/16/23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4706D9-6065-AB48-827C-1687EB177311}" type="slidenum">
              <a:rPr lang="en-US" smtClean="0"/>
              <a:t>‹#›</a:t>
            </a:fld>
            <a:endParaRPr lang="en-US"/>
          </a:p>
        </p:txBody>
      </p:sp>
    </p:spTree>
    <p:extLst>
      <p:ext uri="{BB962C8B-B14F-4D97-AF65-F5344CB8AC3E}">
        <p14:creationId xmlns:p14="http://schemas.microsoft.com/office/powerpoint/2010/main" val="2880954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gpsych.bmj.com/content/34/1/e100424#ref-27"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gpsych.bmj.com/content/34/1/e100424#ref-4"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1" u="none" strike="noStrike" dirty="0">
                <a:solidFill>
                  <a:srgbClr val="333333"/>
                </a:solidFill>
                <a:effectLst/>
                <a:latin typeface="interfaceregular"/>
              </a:rPr>
              <a:t>New-onset mental health issues</a:t>
            </a:r>
            <a:r>
              <a:rPr lang="en-US" b="0" i="0" u="none" strike="noStrike" dirty="0">
                <a:solidFill>
                  <a:srgbClr val="333333"/>
                </a:solidFill>
                <a:effectLst/>
                <a:latin typeface="interfaceregular"/>
              </a:rPr>
              <a:t>: due to COVID-19-related stress, fear and loneliness; enduring neuropsychiatric symptoms or disorders (</a:t>
            </a:r>
            <a:r>
              <a:rPr lang="en-US" b="0" i="0" u="none" strike="noStrike" dirty="0" err="1">
                <a:solidFill>
                  <a:srgbClr val="333333"/>
                </a:solidFill>
                <a:effectLst/>
                <a:latin typeface="interfaceregular"/>
              </a:rPr>
              <a:t>eg</a:t>
            </a:r>
            <a:r>
              <a:rPr lang="en-US" b="0" i="0" u="none" strike="noStrike" dirty="0">
                <a:solidFill>
                  <a:srgbClr val="333333"/>
                </a:solidFill>
                <a:effectLst/>
                <a:latin typeface="interfaceregular"/>
              </a:rPr>
              <a:t>, acute </a:t>
            </a:r>
            <a:r>
              <a:rPr lang="en-US" b="0" i="0" u="none" strike="noStrike" dirty="0" err="1">
                <a:solidFill>
                  <a:srgbClr val="333333"/>
                </a:solidFill>
                <a:effectLst/>
                <a:latin typeface="interfaceregular"/>
              </a:rPr>
              <a:t>ischaemic</a:t>
            </a:r>
            <a:r>
              <a:rPr lang="en-US" b="0" i="0" u="none" strike="noStrike" dirty="0">
                <a:solidFill>
                  <a:srgbClr val="333333"/>
                </a:solidFill>
                <a:effectLst/>
                <a:latin typeface="interfaceregular"/>
              </a:rPr>
              <a:t> stroke, headache, dizziness, ataxia, delirium and seizures) of COVID-19 infection due to cytokine storms.</a:t>
            </a:r>
            <a:r>
              <a:rPr lang="en-US" b="0" i="0" u="none" strike="noStrike" baseline="30000" dirty="0">
                <a:solidFill>
                  <a:srgbClr val="2A6EBB"/>
                </a:solidFill>
                <a:effectLst/>
                <a:latin typeface="interfaceregular"/>
                <a:hlinkClick r:id="rId3"/>
              </a:rPr>
              <a:t>27</a:t>
            </a:r>
            <a:endParaRPr lang="en-US" b="0" i="0" u="none" strike="noStrike" dirty="0">
              <a:solidFill>
                <a:srgbClr val="333333"/>
              </a:solidFill>
              <a:effectLst/>
              <a:latin typeface="interfaceregular"/>
            </a:endParaRPr>
          </a:p>
          <a:p>
            <a:pPr algn="l">
              <a:buFont typeface="Arial" panose="020B0604020202020204" pitchFamily="34" charset="0"/>
              <a:buChar char="•"/>
            </a:pPr>
            <a:r>
              <a:rPr lang="en-US" b="0" i="1" u="none" strike="noStrike" dirty="0">
                <a:solidFill>
                  <a:srgbClr val="333333"/>
                </a:solidFill>
                <a:effectLst/>
                <a:latin typeface="interfaceregular"/>
              </a:rPr>
              <a:t>Relapse of pre-existing mental illness</a:t>
            </a:r>
            <a:r>
              <a:rPr lang="en-US" b="0" i="0" u="none" strike="noStrike" dirty="0">
                <a:solidFill>
                  <a:srgbClr val="333333"/>
                </a:solidFill>
                <a:effectLst/>
                <a:latin typeface="interfaceregular"/>
              </a:rPr>
              <a:t>: due to reduced access to therapeutic resources, disruption of therapies, service provision and social support.</a:t>
            </a:r>
            <a:r>
              <a:rPr lang="en-US" b="0" i="0" u="none" strike="noStrike" baseline="30000" dirty="0">
                <a:solidFill>
                  <a:srgbClr val="2A6EBB"/>
                </a:solidFill>
                <a:effectLst/>
                <a:latin typeface="interfaceregular"/>
                <a:hlinkClick r:id="rId4"/>
              </a:rPr>
              <a:t>4 10</a:t>
            </a:r>
            <a:endParaRPr lang="en-US" b="0" i="0" u="none" strike="noStrike" dirty="0">
              <a:solidFill>
                <a:srgbClr val="333333"/>
              </a:solidFill>
              <a:effectLst/>
              <a:latin typeface="interfaceregular"/>
            </a:endParaRPr>
          </a:p>
          <a:p>
            <a:pPr algn="l">
              <a:buFont typeface="Arial" panose="020B0604020202020204" pitchFamily="34" charset="0"/>
              <a:buChar char="•"/>
            </a:pPr>
            <a:r>
              <a:rPr lang="en-US" b="0" i="1" u="none" strike="noStrike" dirty="0">
                <a:solidFill>
                  <a:srgbClr val="333333"/>
                </a:solidFill>
                <a:effectLst/>
                <a:latin typeface="interfaceregular"/>
              </a:rPr>
              <a:t>Suicides</a:t>
            </a:r>
            <a:r>
              <a:rPr lang="en-US" b="0" i="0" u="none" strike="noStrike" dirty="0">
                <a:solidFill>
                  <a:srgbClr val="333333"/>
                </a:solidFill>
                <a:effectLst/>
                <a:latin typeface="interfaceregular"/>
              </a:rPr>
              <a:t>: due to </a:t>
            </a:r>
            <a:r>
              <a:rPr lang="en-US" b="0" i="0" u="none" strike="noStrike" dirty="0" err="1">
                <a:solidFill>
                  <a:srgbClr val="333333"/>
                </a:solidFill>
                <a:effectLst/>
                <a:latin typeface="interfaceregular"/>
              </a:rPr>
              <a:t>neuropsychiatryic</a:t>
            </a:r>
            <a:r>
              <a:rPr lang="en-US" b="0" i="0" u="none" strike="noStrike" dirty="0">
                <a:solidFill>
                  <a:srgbClr val="333333"/>
                </a:solidFill>
                <a:effectLst/>
                <a:latin typeface="interfaceregular"/>
              </a:rPr>
              <a:t> manifestations and the socioeconomic impact of COVID-19.</a:t>
            </a:r>
            <a:r>
              <a:rPr lang="en-US" b="0" i="0" u="none" strike="noStrike" baseline="30000" dirty="0">
                <a:solidFill>
                  <a:srgbClr val="2A6EBB"/>
                </a:solidFill>
                <a:effectLst/>
                <a:latin typeface="interfaceregular"/>
                <a:hlinkClick r:id="rId4"/>
              </a:rPr>
              <a:t>4</a:t>
            </a:r>
            <a:endParaRPr lang="en-US" b="0" i="0" u="none" strike="noStrike" baseline="30000" dirty="0">
              <a:solidFill>
                <a:srgbClr val="2A6EBB"/>
              </a:solidFill>
              <a:effectLst/>
              <a:latin typeface="interfaceregular"/>
            </a:endParaRPr>
          </a:p>
          <a:p>
            <a:pPr algn="l">
              <a:buFont typeface="Arial" panose="020B0604020202020204" pitchFamily="34" charset="0"/>
              <a:buChar char="•"/>
            </a:pPr>
            <a:r>
              <a:rPr lang="en-US" b="0" i="0" u="none" strike="noStrike" dirty="0">
                <a:solidFill>
                  <a:srgbClr val="333333"/>
                </a:solidFill>
                <a:effectLst/>
                <a:latin typeface="interfaceregular"/>
              </a:rPr>
              <a:t>The surge in mental health issues may remain untreated or undiagnosed due to interrupted mental health services</a:t>
            </a:r>
          </a:p>
          <a:p>
            <a:pPr algn="l">
              <a:buFont typeface="Arial" panose="020B0604020202020204" pitchFamily="34" charset="0"/>
              <a:buChar char="•"/>
            </a:pPr>
            <a:r>
              <a:rPr lang="en-US" b="0" i="0" u="none" strike="noStrike" dirty="0">
                <a:solidFill>
                  <a:srgbClr val="333333"/>
                </a:solidFill>
                <a:effectLst/>
                <a:latin typeface="interfaceregular"/>
              </a:rPr>
              <a:t>Children and adolescents have especially been affected: research has shown elevated depressive </a:t>
            </a:r>
            <a:r>
              <a:rPr lang="en-US" b="0" i="0" u="none" strike="noStrike" dirty="0" err="1">
                <a:solidFill>
                  <a:srgbClr val="333333"/>
                </a:solidFill>
                <a:effectLst/>
                <a:latin typeface="interfaceregular"/>
              </a:rPr>
              <a:t>sx</a:t>
            </a:r>
            <a:r>
              <a:rPr lang="en-US" b="0" i="0" u="none" strike="noStrike" dirty="0">
                <a:solidFill>
                  <a:srgbClr val="333333"/>
                </a:solidFill>
                <a:effectLst/>
                <a:latin typeface="interfaceregular"/>
              </a:rPr>
              <a:t>, increase in substance use </a:t>
            </a:r>
            <a:r>
              <a:rPr lang="en-US" b="0" i="0" u="none" strike="noStrike" dirty="0" err="1">
                <a:solidFill>
                  <a:srgbClr val="333333"/>
                </a:solidFill>
                <a:effectLst/>
                <a:latin typeface="interfaceregular"/>
              </a:rPr>
              <a:t>esp</a:t>
            </a:r>
            <a:r>
              <a:rPr lang="en-US" b="0" i="0" u="none" strike="noStrike" dirty="0">
                <a:solidFill>
                  <a:srgbClr val="333333"/>
                </a:solidFill>
                <a:effectLst/>
                <a:latin typeface="interfaceregular"/>
              </a:rPr>
              <a:t> alcohol, and increase in social media use (negative impact on girls in terms of depressive </a:t>
            </a:r>
            <a:r>
              <a:rPr lang="en-US" b="0" i="0" u="none" strike="noStrike" dirty="0" err="1">
                <a:solidFill>
                  <a:srgbClr val="333333"/>
                </a:solidFill>
                <a:effectLst/>
                <a:latin typeface="interfaceregular"/>
              </a:rPr>
              <a:t>sx</a:t>
            </a:r>
            <a:r>
              <a:rPr lang="en-US" b="0" i="0" u="none" strike="noStrike" dirty="0">
                <a:solidFill>
                  <a:srgbClr val="333333"/>
                </a:solidFill>
                <a:effectLst/>
                <a:latin typeface="interfaceregular"/>
              </a:rPr>
              <a:t>, negative perceptions of body image</a:t>
            </a:r>
          </a:p>
          <a:p>
            <a:endParaRPr lang="en-US" dirty="0"/>
          </a:p>
        </p:txBody>
      </p:sp>
      <p:sp>
        <p:nvSpPr>
          <p:cNvPr id="4" name="Slide Number Placeholder 3"/>
          <p:cNvSpPr>
            <a:spLocks noGrp="1"/>
          </p:cNvSpPr>
          <p:nvPr>
            <p:ph type="sldNum" sz="quarter" idx="5"/>
          </p:nvPr>
        </p:nvSpPr>
        <p:spPr/>
        <p:txBody>
          <a:bodyPr/>
          <a:lstStyle/>
          <a:p>
            <a:fld id="{1B4706D9-6065-AB48-827C-1687EB177311}" type="slidenum">
              <a:rPr lang="en-US" smtClean="0"/>
              <a:t>3</a:t>
            </a:fld>
            <a:endParaRPr lang="en-US"/>
          </a:p>
        </p:txBody>
      </p:sp>
    </p:spTree>
    <p:extLst>
      <p:ext uri="{BB962C8B-B14F-4D97-AF65-F5344CB8AC3E}">
        <p14:creationId xmlns:p14="http://schemas.microsoft.com/office/powerpoint/2010/main" val="630314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 up rates do not meet goals</a:t>
            </a:r>
          </a:p>
        </p:txBody>
      </p:sp>
      <p:sp>
        <p:nvSpPr>
          <p:cNvPr id="4" name="Slide Number Placeholder 3"/>
          <p:cNvSpPr>
            <a:spLocks noGrp="1"/>
          </p:cNvSpPr>
          <p:nvPr>
            <p:ph type="sldNum" sz="quarter" idx="5"/>
          </p:nvPr>
        </p:nvSpPr>
        <p:spPr/>
        <p:txBody>
          <a:bodyPr/>
          <a:lstStyle/>
          <a:p>
            <a:fld id="{1B4706D9-6065-AB48-827C-1687EB177311}" type="slidenum">
              <a:rPr lang="en-US" smtClean="0"/>
              <a:t>4</a:t>
            </a:fld>
            <a:endParaRPr lang="en-US"/>
          </a:p>
        </p:txBody>
      </p:sp>
    </p:spTree>
    <p:extLst>
      <p:ext uri="{BB962C8B-B14F-4D97-AF65-F5344CB8AC3E}">
        <p14:creationId xmlns:p14="http://schemas.microsoft.com/office/powerpoint/2010/main" val="862609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comparing 2021 and 2022, we can see that the ratio of females to males presenting for follow-ups were about the same: 59 to 41 vs 58 to 42 in 2022. More females presenting for follow up in both years.</a:t>
            </a:r>
          </a:p>
          <a:p>
            <a:endParaRPr lang="en-US" dirty="0"/>
          </a:p>
          <a:p>
            <a:r>
              <a:rPr lang="en-US" dirty="0"/>
              <a:t>The largest age group following up fell in the 13 to 17 year category in both 2021 and 2022. In 2021, we see that many adolescents presented for follow up compared to adults and older age groups. We can see a sharp uptick in the older age groups following up in 2022, especially in 18-29, 30-39, and 40-49 when comparing their follow ups in 2021.</a:t>
            </a:r>
          </a:p>
        </p:txBody>
      </p:sp>
      <p:sp>
        <p:nvSpPr>
          <p:cNvPr id="4" name="Slide Number Placeholder 3"/>
          <p:cNvSpPr>
            <a:spLocks noGrp="1"/>
          </p:cNvSpPr>
          <p:nvPr>
            <p:ph type="sldNum" sz="quarter" idx="5"/>
          </p:nvPr>
        </p:nvSpPr>
        <p:spPr/>
        <p:txBody>
          <a:bodyPr/>
          <a:lstStyle/>
          <a:p>
            <a:fld id="{1B4706D9-6065-AB48-827C-1687EB177311}" type="slidenum">
              <a:rPr lang="en-US" smtClean="0"/>
              <a:t>5</a:t>
            </a:fld>
            <a:endParaRPr lang="en-US"/>
          </a:p>
        </p:txBody>
      </p:sp>
    </p:spTree>
    <p:extLst>
      <p:ext uri="{BB962C8B-B14F-4D97-AF65-F5344CB8AC3E}">
        <p14:creationId xmlns:p14="http://schemas.microsoft.com/office/powerpoint/2010/main" val="2374065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different regions 1-9 as defined by the Louisiana department of health. The table shows the number of members that followed up in each region. The highest follow ups were in region 2 and in region 7 in both 2021 and 2022. Lowest numbers in regions 4, 5, 9. Big increase in region 8. More follow ups in all regions in 2022 compared to 2021. The rural parishes map shows which regions in LA are rural vs urban. You can see that a lot of these regions are a mix of rural and urban such as region 2, 7. Region 8 is largely urban. </a:t>
            </a:r>
          </a:p>
        </p:txBody>
      </p:sp>
      <p:sp>
        <p:nvSpPr>
          <p:cNvPr id="4" name="Slide Number Placeholder 3"/>
          <p:cNvSpPr>
            <a:spLocks noGrp="1"/>
          </p:cNvSpPr>
          <p:nvPr>
            <p:ph type="sldNum" sz="quarter" idx="5"/>
          </p:nvPr>
        </p:nvSpPr>
        <p:spPr/>
        <p:txBody>
          <a:bodyPr/>
          <a:lstStyle/>
          <a:p>
            <a:fld id="{1B4706D9-6065-AB48-827C-1687EB177311}" type="slidenum">
              <a:rPr lang="en-US" smtClean="0"/>
              <a:t>6</a:t>
            </a:fld>
            <a:endParaRPr lang="en-US"/>
          </a:p>
        </p:txBody>
      </p:sp>
    </p:spTree>
    <p:extLst>
      <p:ext uri="{BB962C8B-B14F-4D97-AF65-F5344CB8AC3E}">
        <p14:creationId xmlns:p14="http://schemas.microsoft.com/office/powerpoint/2010/main" val="733531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black in 2021 and 2022 compared to white, but big jump in white from 2021 to 2022 and slight decrease in black from 2021 to 2022</a:t>
            </a:r>
          </a:p>
          <a:p>
            <a:r>
              <a:rPr lang="en-US" dirty="0"/>
              <a:t>Majority not Hispanic or </a:t>
            </a:r>
            <a:r>
              <a:rPr lang="en-US" dirty="0" err="1"/>
              <a:t>latino</a:t>
            </a:r>
            <a:r>
              <a:rPr lang="en-US" dirty="0"/>
              <a:t> but lot of people reported unknown ethnicity</a:t>
            </a:r>
          </a:p>
          <a:p>
            <a:endParaRPr lang="en-US" dirty="0"/>
          </a:p>
          <a:p>
            <a:r>
              <a:rPr lang="en-US" dirty="0"/>
              <a:t>This slide shows the number of members belonging to different races and ethnicities that followed up 30 days after hospitalization. In 2021, white and black were approximately equal and there was an increase in both populations in 2022, but more white than black. Very few Asians, American Indians, native Hawaiians. In both years, those who did not identify with a Hispanic or </a:t>
            </a:r>
            <a:r>
              <a:rPr lang="en-US" dirty="0" err="1"/>
              <a:t>latino</a:t>
            </a:r>
            <a:r>
              <a:rPr lang="en-US" dirty="0"/>
              <a:t> ethnicity were the majority. Rise in Hispanic or </a:t>
            </a:r>
            <a:r>
              <a:rPr lang="en-US" dirty="0" err="1"/>
              <a:t>latino</a:t>
            </a:r>
            <a:r>
              <a:rPr lang="en-US" dirty="0"/>
              <a:t> ethnicity in 2022. but a large group did not report their ethnicity or said they weren’t sure of their ethnicity. </a:t>
            </a:r>
          </a:p>
        </p:txBody>
      </p:sp>
      <p:sp>
        <p:nvSpPr>
          <p:cNvPr id="4" name="Slide Number Placeholder 3"/>
          <p:cNvSpPr>
            <a:spLocks noGrp="1"/>
          </p:cNvSpPr>
          <p:nvPr>
            <p:ph type="sldNum" sz="quarter" idx="5"/>
          </p:nvPr>
        </p:nvSpPr>
        <p:spPr/>
        <p:txBody>
          <a:bodyPr/>
          <a:lstStyle/>
          <a:p>
            <a:fld id="{1B4706D9-6065-AB48-827C-1687EB177311}" type="slidenum">
              <a:rPr lang="en-US" smtClean="0"/>
              <a:t>7</a:t>
            </a:fld>
            <a:endParaRPr lang="en-US"/>
          </a:p>
        </p:txBody>
      </p:sp>
    </p:spTree>
    <p:extLst>
      <p:ext uri="{BB962C8B-B14F-4D97-AF65-F5344CB8AC3E}">
        <p14:creationId xmlns:p14="http://schemas.microsoft.com/office/powerpoint/2010/main" val="918751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diagnoses of the members who followed up 30 days after hospitalization. I grouped diagnoses together under some big umbrellas: MDD single episode, MDD recurrent episodes; MDD with psychosis; primary psychosis disorders including schizophrenia, schizophrenia, unspecified psychosis, delusional disorders, paranoia; other affective disorders; postpartum depression; disruptive mood dysregulation disorder which is primarily in adolescents; dysthymic disorder; bipolar disorder and or manic/depressive episodes with and then without psychotic features, bipolar disorder in remission; and schizoaffective disorder.; </a:t>
            </a:r>
          </a:p>
          <a:p>
            <a:endParaRPr lang="en-US" dirty="0"/>
          </a:p>
          <a:p>
            <a:r>
              <a:rPr lang="en-US" dirty="0"/>
              <a:t>In 2021, the largest group of follow ups were those with MDD either single </a:t>
            </a:r>
            <a:r>
              <a:rPr lang="en-US" dirty="0" err="1"/>
              <a:t>epiode</a:t>
            </a:r>
            <a:r>
              <a:rPr lang="en-US" dirty="0"/>
              <a:t> or recurrent, as well as those with primary psychosis-related diagnoses.</a:t>
            </a:r>
          </a:p>
          <a:p>
            <a:r>
              <a:rPr lang="en-US" dirty="0"/>
              <a:t>In 2022, there seems to be a larger uptick in bipolar disorder without psychotic features and primary psychosis and schizoaffective disorder when compared to their rates in 2021. MDD seems to have leveled off more in 2022 compared to these, but MDD with psychosis was higher in 2022 than in 2021.</a:t>
            </a:r>
          </a:p>
          <a:p>
            <a:r>
              <a:rPr lang="en-US" dirty="0"/>
              <a:t>Disruptive mood dysregulation disorder was more common in 2021 which matched up with the large group of adolescents following up in 2021..</a:t>
            </a:r>
          </a:p>
        </p:txBody>
      </p:sp>
      <p:sp>
        <p:nvSpPr>
          <p:cNvPr id="4" name="Slide Number Placeholder 3"/>
          <p:cNvSpPr>
            <a:spLocks noGrp="1"/>
          </p:cNvSpPr>
          <p:nvPr>
            <p:ph type="sldNum" sz="quarter" idx="5"/>
          </p:nvPr>
        </p:nvSpPr>
        <p:spPr/>
        <p:txBody>
          <a:bodyPr/>
          <a:lstStyle/>
          <a:p>
            <a:fld id="{1B4706D9-6065-AB48-827C-1687EB177311}" type="slidenum">
              <a:rPr lang="en-US" smtClean="0"/>
              <a:t>8</a:t>
            </a:fld>
            <a:endParaRPr lang="en-US"/>
          </a:p>
        </p:txBody>
      </p:sp>
    </p:spTree>
    <p:extLst>
      <p:ext uri="{BB962C8B-B14F-4D97-AF65-F5344CB8AC3E}">
        <p14:creationId xmlns:p14="http://schemas.microsoft.com/office/powerpoint/2010/main" val="2539847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r>
              <a:rPr lang="en-US" dirty="0">
                <a:effectLst/>
                <a:latin typeface="Arial" panose="020B0604020202020204" pitchFamily="34" charset="0"/>
              </a:rPr>
              <a:t>. Enhance hospital-to-MCO workflow for notification of hospital and emergency department admissions, discharges, and transfers:</a:t>
            </a:r>
          </a:p>
          <a:p>
            <a:pPr marL="0" indent="0" algn="just">
              <a:buNone/>
            </a:pPr>
            <a:r>
              <a:rPr lang="en-US" dirty="0">
                <a:effectLst/>
                <a:latin typeface="Arial" panose="020B0604020202020204" pitchFamily="34" charset="0"/>
              </a:rPr>
              <a:t>a. Develop or enhance real-time/near-real-time admit, discharge, transfer (ADT) data exchange for behavioral health-related emergency department visits and hospital stays.</a:t>
            </a:r>
          </a:p>
          <a:p>
            <a:pPr marL="0" indent="0" algn="just">
              <a:buNone/>
            </a:pPr>
            <a:r>
              <a:rPr lang="en-US" dirty="0">
                <a:effectLst/>
                <a:latin typeface="Arial" panose="020B0604020202020204" pitchFamily="34" charset="0"/>
              </a:rPr>
              <a:t>b. Streamline and improve processes for obtaining and documenting member’s consent to share information with aftercare providers.</a:t>
            </a:r>
          </a:p>
          <a:p>
            <a:pPr marL="0" indent="0" algn="just">
              <a:buNone/>
            </a:pPr>
            <a:r>
              <a:rPr lang="en-US" dirty="0">
                <a:effectLst/>
                <a:latin typeface="Arial" panose="020B0604020202020204" pitchFamily="34" charset="0"/>
              </a:rPr>
              <a:t>c. Ensure hospitals and emergency departments have user-friendly, accessible provider directories, which indicate BH providers with availability for urgent aftercare appointments.</a:t>
            </a:r>
          </a:p>
          <a:p>
            <a:pPr marL="0" indent="0" algn="just">
              <a:buNone/>
            </a:pPr>
            <a:r>
              <a:rPr lang="en-US" dirty="0">
                <a:effectLst/>
                <a:latin typeface="Arial" panose="020B0604020202020204" pitchFamily="34" charset="0"/>
              </a:rPr>
              <a:t>d. Perform medication reconciliation to ensure medication is on approved formulary and member has access to medication.</a:t>
            </a:r>
          </a:p>
          <a:p>
            <a:pPr marL="0" indent="0" algn="just">
              <a:buNone/>
            </a:pPr>
            <a:r>
              <a:rPr lang="en-US" dirty="0">
                <a:solidFill>
                  <a:srgbClr val="4472C4"/>
                </a:solidFill>
                <a:effectLst/>
                <a:latin typeface="Arial" panose="020B0604020202020204" pitchFamily="34" charset="0"/>
              </a:rPr>
              <a:t>e. UM performs review of all FUH discharges to ensure member has a scheduled follow-up appointment and document appointment date/time in easily visible location for CM/member facing teams.</a:t>
            </a:r>
          </a:p>
          <a:p>
            <a:pPr marL="0" indent="0" algn="just">
              <a:buNone/>
            </a:pPr>
            <a:endParaRPr lang="en-US" dirty="0">
              <a:solidFill>
                <a:srgbClr val="4472C4"/>
              </a:solidFill>
              <a:effectLst/>
              <a:latin typeface="Arial" panose="020B0604020202020204" pitchFamily="34" charset="0"/>
            </a:endParaRPr>
          </a:p>
          <a:p>
            <a:pPr algn="just"/>
            <a:r>
              <a:rPr lang="en-US" sz="800" dirty="0">
                <a:latin typeface="Arial" panose="020B0604020202020204" pitchFamily="34" charset="0"/>
                <a:cs typeface="Arial" panose="020B0604020202020204" pitchFamily="34" charset="0"/>
              </a:rPr>
              <a:t>2</a:t>
            </a:r>
            <a:r>
              <a:rPr lang="en-US" sz="800" dirty="0">
                <a:effectLst/>
                <a:latin typeface="Arial" panose="020B0604020202020204" pitchFamily="34" charset="0"/>
                <a:cs typeface="Arial" panose="020B0604020202020204" pitchFamily="34" charset="0"/>
              </a:rPr>
              <a:t>. Link members to aftercare with BH providers prior to discharge from hospital or emergency department</a:t>
            </a:r>
          </a:p>
          <a:p>
            <a:r>
              <a:rPr lang="en-US" sz="800" dirty="0">
                <a:effectLst/>
                <a:latin typeface="Arial" panose="020B0604020202020204" pitchFamily="34" charset="0"/>
                <a:cs typeface="Arial" panose="020B0604020202020204" pitchFamily="34" charset="0"/>
              </a:rPr>
              <a:t>Develop and implement at least three (3) strategies to:</a:t>
            </a:r>
          </a:p>
          <a:p>
            <a:endParaRPr lang="en-US" sz="800" dirty="0">
              <a:effectLst/>
              <a:latin typeface="Arial" panose="020B0604020202020204" pitchFamily="34" charset="0"/>
              <a:cs typeface="Arial" panose="020B0604020202020204" pitchFamily="34" charset="0"/>
            </a:endParaRPr>
          </a:p>
          <a:p>
            <a:pPr marL="742950" lvl="1" indent="-285750" algn="just">
              <a:buFont typeface="+mj-lt"/>
              <a:buAutoNum type="arabicPeriod"/>
            </a:pPr>
            <a:r>
              <a:rPr lang="en-US" sz="800" dirty="0">
                <a:effectLst/>
                <a:latin typeface="Arial" panose="020B0604020202020204" pitchFamily="34" charset="0"/>
                <a:cs typeface="Arial" panose="020B0604020202020204" pitchFamily="34" charset="0"/>
              </a:rPr>
              <a:t>a. increase warm hand-offs to BH providers to ensure member continuity of care. At least, one (1) strategy must relate to increasing warm hand-offs to residential substance use providers. To start, consider partnering with a large volume ID with whom you have an established relationship, then spread successes over the course of the PIP.</a:t>
            </a:r>
          </a:p>
          <a:p>
            <a:pPr marL="1143000" lvl="2" indent="-228600" algn="just">
              <a:buFont typeface="+mj-lt"/>
              <a:buAutoNum type="arabicPeriod"/>
            </a:pPr>
            <a:r>
              <a:rPr lang="en-US" sz="800" dirty="0" err="1">
                <a:effectLst/>
                <a:latin typeface="Arial" panose="020B0604020202020204" pitchFamily="34" charset="0"/>
                <a:cs typeface="Arial" panose="020B0604020202020204" pitchFamily="34" charset="0"/>
              </a:rPr>
              <a:t>i</a:t>
            </a:r>
            <a:r>
              <a:rPr lang="en-US" sz="800" dirty="0">
                <a:effectLst/>
                <a:latin typeface="Arial" panose="020B0604020202020204" pitchFamily="34" charset="0"/>
                <a:cs typeface="Arial" panose="020B0604020202020204" pitchFamily="34" charset="0"/>
              </a:rPr>
              <a:t>. Warm transfer from MCO to high volume provider to complete follow-up</a:t>
            </a:r>
            <a:r>
              <a:rPr lang="en-US" sz="800" dirty="0">
                <a:latin typeface="Arial" panose="020B0604020202020204" pitchFamily="34" charset="0"/>
                <a:cs typeface="Arial" panose="020B0604020202020204" pitchFamily="34" charset="0"/>
              </a:rPr>
              <a:t>, within 7 days of discharge</a:t>
            </a:r>
            <a:endParaRPr lang="en-US" sz="800" dirty="0">
              <a:effectLst/>
              <a:latin typeface="Arial" panose="020B0604020202020204" pitchFamily="34" charset="0"/>
              <a:cs typeface="Arial" panose="020B0604020202020204" pitchFamily="34" charset="0"/>
            </a:endParaRPr>
          </a:p>
          <a:p>
            <a:pPr marL="1143000" lvl="2" indent="-228600" algn="just">
              <a:buFont typeface="+mj-lt"/>
              <a:buAutoNum type="arabicPeriod"/>
            </a:pPr>
            <a:r>
              <a:rPr lang="en-US" sz="800" dirty="0">
                <a:effectLst/>
                <a:latin typeface="Arial" panose="020B0604020202020204" pitchFamily="34" charset="0"/>
                <a:cs typeface="Arial" panose="020B0604020202020204" pitchFamily="34" charset="0"/>
              </a:rPr>
              <a:t>ii. Partner with high volume provider to schedule MH/SUD follow-up visits within 7 days of discharge. </a:t>
            </a:r>
          </a:p>
          <a:p>
            <a:pPr marL="1143000" lvl="2" indent="-228600" algn="just">
              <a:buFont typeface="+mj-lt"/>
              <a:buAutoNum type="arabicPeriod"/>
            </a:pPr>
            <a:r>
              <a:rPr lang="en-US" sz="800" dirty="0">
                <a:effectLst/>
                <a:latin typeface="Arial" panose="020B0604020202020204" pitchFamily="34" charset="0"/>
                <a:cs typeface="Arial" panose="020B0604020202020204" pitchFamily="34" charset="0"/>
              </a:rPr>
              <a:t>iii. Face-to-Face visits with members in MH Hospital while IP. Community Health Navigator to complete on-site assessment including discharge needs and barriers.</a:t>
            </a:r>
          </a:p>
          <a:p>
            <a:pPr marL="742950" lvl="1" indent="-285750" algn="just">
              <a:buFont typeface="+mj-lt"/>
              <a:buAutoNum type="arabicPeriod"/>
            </a:pPr>
            <a:r>
              <a:rPr lang="en-US" sz="800" dirty="0">
                <a:effectLst/>
                <a:latin typeface="Arial" panose="020B0604020202020204" pitchFamily="34" charset="0"/>
                <a:cs typeface="Arial" panose="020B0604020202020204" pitchFamily="34" charset="0"/>
              </a:rPr>
              <a:t>b. Develop and implement strategies for reminding members regarding upcoming behavioral health appointments.</a:t>
            </a:r>
          </a:p>
          <a:p>
            <a:pPr marL="1143000" lvl="2" indent="-228600" algn="just">
              <a:buFont typeface="+mj-lt"/>
              <a:buAutoNum type="arabicPeriod"/>
            </a:pPr>
            <a:r>
              <a:rPr lang="en-US" sz="800" dirty="0" err="1">
                <a:effectLst/>
                <a:latin typeface="Arial" panose="020B0604020202020204" pitchFamily="34" charset="0"/>
                <a:cs typeface="Arial" panose="020B0604020202020204" pitchFamily="34" charset="0"/>
              </a:rPr>
              <a:t>i</a:t>
            </a:r>
            <a:r>
              <a:rPr lang="en-US" sz="800" dirty="0">
                <a:effectLst/>
                <a:latin typeface="Arial" panose="020B0604020202020204" pitchFamily="34" charset="0"/>
                <a:cs typeface="Arial" panose="020B0604020202020204" pitchFamily="34" charset="0"/>
              </a:rPr>
              <a:t>. Follow-Up appointment reminder call 1-2 days prior to the scheduled appointment by MCO Case Managers. Assist member with transportation as needed.</a:t>
            </a:r>
          </a:p>
          <a:p>
            <a:r>
              <a:rPr lang="en-US" sz="800" dirty="0">
                <a:effectLst/>
                <a:latin typeface="Arial" panose="020B0604020202020204" pitchFamily="34" charset="0"/>
                <a:cs typeface="Arial" panose="020B0604020202020204" pitchFamily="34" charset="0"/>
              </a:rPr>
              <a:t>Share critical member information which is necessary for patient care (including but not limited to MCO plan of care if applicable, discharge plan, and current medication listing) with aftercare BH providers within 3 days following member’s discharge from the </a:t>
            </a:r>
          </a:p>
          <a:p>
            <a:endParaRPr lang="en-US" sz="800" dirty="0">
              <a:effectLst/>
              <a:latin typeface="Arial" panose="020B0604020202020204" pitchFamily="34" charset="0"/>
              <a:cs typeface="Arial" panose="020B0604020202020204" pitchFamily="34" charset="0"/>
            </a:endParaRPr>
          </a:p>
          <a:p>
            <a:pPr marL="742950" lvl="1" indent="-285750" algn="just">
              <a:buFont typeface="+mj-lt"/>
              <a:buAutoNum type="arabicPeriod"/>
            </a:pPr>
            <a:r>
              <a:rPr lang="en-US" sz="800" dirty="0">
                <a:effectLst/>
                <a:latin typeface="Arial" panose="020B0604020202020204" pitchFamily="34" charset="0"/>
                <a:cs typeface="Arial" panose="020B0604020202020204" pitchFamily="34" charset="0"/>
              </a:rPr>
              <a:t>a. hospital or emergency department through provider-friendly, automated processes (e.g., provider portal) in accordance with the privacy requirements at 45 CFR Parts 160 and 164, 42 CFR Part 2, and other applicable state and federal laws.</a:t>
            </a:r>
          </a:p>
          <a:p>
            <a:r>
              <a:rPr lang="en-US" sz="800" dirty="0">
                <a:effectLst/>
                <a:latin typeface="Arial" panose="020B0604020202020204" pitchFamily="34" charset="0"/>
                <a:cs typeface="Arial" panose="020B0604020202020204" pitchFamily="34" charset="0"/>
              </a:rPr>
              <a:t>Attribute members to the most appropriate BH providers (BH provider most seen; one or more visits to provider within the previous 12 months)</a:t>
            </a:r>
          </a:p>
          <a:p>
            <a:endParaRPr lang="en-US" sz="800" dirty="0">
              <a:effectLst/>
              <a:latin typeface="Arial" panose="020B0604020202020204" pitchFamily="34" charset="0"/>
              <a:cs typeface="Arial" panose="020B0604020202020204" pitchFamily="34" charset="0"/>
            </a:endParaRPr>
          </a:p>
          <a:p>
            <a:pPr algn="just"/>
            <a:r>
              <a:rPr lang="en-US" sz="800" dirty="0">
                <a:latin typeface="Arial" panose="020B0604020202020204" pitchFamily="34" charset="0"/>
                <a:cs typeface="Arial" panose="020B0604020202020204" pitchFamily="34" charset="0"/>
              </a:rPr>
              <a:t>3. </a:t>
            </a:r>
            <a:r>
              <a:rPr lang="en-US" sz="800" dirty="0">
                <a:effectLst/>
                <a:latin typeface="Arial" panose="020B0604020202020204" pitchFamily="34" charset="0"/>
              </a:rPr>
              <a:t>Identify and address needs of sub-populations by stratifying data by member race/ethnicity, member region of residence, gender, high-utilizers, SMI diagnosis, co-occurring disorders, age, and if available LGBTQ.</a:t>
            </a:r>
          </a:p>
          <a:p>
            <a:pPr marL="742950" lvl="1" indent="-285750" algn="just">
              <a:buFont typeface="+mj-lt"/>
              <a:buAutoNum type="arabicPeriod"/>
            </a:pPr>
            <a:r>
              <a:rPr lang="en-US" sz="800" dirty="0">
                <a:effectLst/>
                <a:latin typeface="Arial" panose="020B0604020202020204" pitchFamily="34" charset="0"/>
              </a:rPr>
              <a:t>a. Initiate care coordination services for FUH members with a diagnosis of Homelessness/Housing Insecurities.</a:t>
            </a:r>
          </a:p>
          <a:p>
            <a:r>
              <a:rPr lang="en-US" sz="800" dirty="0">
                <a:effectLst/>
                <a:latin typeface="Arial" panose="020B0604020202020204" pitchFamily="34" charset="0"/>
              </a:rPr>
              <a:t> Initiate care coordination services for FUH members with a dual diagnosis of SUD.</a:t>
            </a:r>
          </a:p>
          <a:p>
            <a:endParaRPr lang="en-US" sz="800" dirty="0">
              <a:latin typeface="Arial" panose="020B0604020202020204" pitchFamily="34" charset="0"/>
            </a:endParaRPr>
          </a:p>
          <a:p>
            <a:pPr algn="just"/>
            <a:r>
              <a:rPr lang="en-US" sz="800" dirty="0">
                <a:effectLst/>
                <a:latin typeface="Arial" panose="020B0604020202020204" pitchFamily="34" charset="0"/>
              </a:rPr>
              <a:t>4. Initiate a broader intervention to facilitate follow-up with members with an appropriate mental health provider (per NCQA Appendix 3) e.g., text messaging, letter to member and member’s PCP with list of follow-up providers in member’s location).</a:t>
            </a:r>
          </a:p>
          <a:p>
            <a:r>
              <a:rPr lang="en-US" sz="800" dirty="0">
                <a:effectLst/>
                <a:latin typeface="Arial" panose="020B0604020202020204" pitchFamily="34" charset="0"/>
              </a:rPr>
              <a:t>Behavioral Health Texting Campaign to members recently discharged from emergency department or inpatient hospital with a diagnosis of mental illness or intentional self-harm</a:t>
            </a:r>
          </a:p>
          <a:p>
            <a:endParaRPr lang="en-US" sz="800" dirty="0">
              <a:latin typeface="Arial" panose="020B0604020202020204" pitchFamily="34" charset="0"/>
            </a:endParaRPr>
          </a:p>
          <a:p>
            <a:pPr algn="just"/>
            <a:r>
              <a:rPr lang="en-US" sz="800" dirty="0">
                <a:effectLst/>
                <a:latin typeface="Arial" panose="020B0604020202020204" pitchFamily="34" charset="0"/>
              </a:rPr>
              <a:t>5. Assistance with care coordination services when BH member chooses to “opt out” of participation in Care Management Program (1.2% of total population engaged in CM).</a:t>
            </a:r>
          </a:p>
          <a:p>
            <a:pPr marL="742950" lvl="1" indent="-285750" algn="just">
              <a:buFont typeface="+mj-lt"/>
              <a:buAutoNum type="arabicPeriod"/>
            </a:pPr>
            <a:r>
              <a:rPr lang="en-US" sz="800" dirty="0">
                <a:effectLst/>
                <a:latin typeface="Arial" panose="020B0604020202020204" pitchFamily="34" charset="0"/>
              </a:rPr>
              <a:t>a. To “opt out” members must be successfully contacted via telephone</a:t>
            </a:r>
          </a:p>
          <a:p>
            <a:r>
              <a:rPr lang="en-US" sz="800" dirty="0">
                <a:effectLst/>
                <a:latin typeface="Arial" panose="020B0604020202020204" pitchFamily="34" charset="0"/>
              </a:rPr>
              <a:t>To be engaged in CM, members must complete an assessment and have an established Plan of Care</a:t>
            </a:r>
          </a:p>
          <a:p>
            <a:endParaRPr lang="en-US" sz="800" dirty="0">
              <a:latin typeface="Arial" panose="020B0604020202020204" pitchFamily="34" charset="0"/>
            </a:endParaRPr>
          </a:p>
          <a:p>
            <a:r>
              <a:rPr lang="en-US" sz="800" dirty="0">
                <a:effectLst/>
                <a:latin typeface="Arial" panose="020B0604020202020204" pitchFamily="34" charset="0"/>
              </a:rPr>
              <a:t>6. Offer provider incentive for members discharged who complete 30-day f/u appointments with the appropriate provider type.</a:t>
            </a:r>
          </a:p>
          <a:p>
            <a:endParaRPr lang="en-US" sz="800" dirty="0">
              <a:latin typeface="Arial" panose="020B0604020202020204" pitchFamily="34" charset="0"/>
            </a:endParaRPr>
          </a:p>
          <a:p>
            <a:r>
              <a:rPr lang="en-US" sz="800" dirty="0">
                <a:effectLst/>
                <a:latin typeface="Arial" panose="020B0604020202020204" pitchFamily="34" charset="0"/>
              </a:rPr>
              <a:t>7. October 2023: </a:t>
            </a:r>
            <a:r>
              <a:rPr lang="en-US" sz="800" dirty="0">
                <a:solidFill>
                  <a:srgbClr val="4472C4"/>
                </a:solidFill>
                <a:effectLst/>
                <a:latin typeface="Arial" panose="020B0604020202020204" pitchFamily="34" charset="0"/>
              </a:rPr>
              <a:t>Offer member reward for FUM members discharged from emergency departments who complete 30-day follow-up appointments with the appropriate provider type.</a:t>
            </a:r>
          </a:p>
          <a:p>
            <a:endParaRPr lang="en-US" sz="800" dirty="0">
              <a:effectLst/>
              <a:latin typeface="Arial" panose="020B0604020202020204" pitchFamily="34" charset="0"/>
            </a:endParaRPr>
          </a:p>
          <a:p>
            <a:r>
              <a:rPr lang="en-US" sz="800" dirty="0">
                <a:latin typeface="Arial" panose="020B0604020202020204" pitchFamily="34" charset="0"/>
              </a:rPr>
              <a:t>8. In January 2024: </a:t>
            </a:r>
            <a:r>
              <a:rPr lang="en-US" sz="800" dirty="0">
                <a:solidFill>
                  <a:srgbClr val="4472C4"/>
                </a:solidFill>
                <a:effectLst/>
                <a:latin typeface="Arial" panose="020B0604020202020204" pitchFamily="34" charset="0"/>
              </a:rPr>
              <a:t>Pilot program with a high-volume hospital to offer outpatient/telehealth bridge follow-up appointments following inpatient discharge</a:t>
            </a:r>
          </a:p>
          <a:p>
            <a:endParaRPr lang="en-US" sz="800" dirty="0">
              <a:effectLst/>
              <a:latin typeface="Arial" panose="020B0604020202020204" pitchFamily="34" charset="0"/>
            </a:endParaRPr>
          </a:p>
          <a:p>
            <a:endParaRPr lang="en-US" sz="800" dirty="0">
              <a:effectLst/>
              <a:latin typeface="Arial" panose="020B0604020202020204" pitchFamily="34" charset="0"/>
            </a:endParaRPr>
          </a:p>
          <a:p>
            <a:endParaRPr lang="en-US" sz="800" dirty="0">
              <a:effectLst/>
              <a:latin typeface="Arial" panose="020B0604020202020204" pitchFamily="34" charset="0"/>
            </a:endParaRPr>
          </a:p>
          <a:p>
            <a:endParaRPr lang="en-US" sz="800" dirty="0">
              <a:effectLst/>
              <a:latin typeface="Arial" panose="020B0604020202020204" pitchFamily="34" charset="0"/>
            </a:endParaRPr>
          </a:p>
          <a:p>
            <a:pPr marL="0" indent="0" algn="just">
              <a:buNone/>
            </a:pPr>
            <a:endParaRPr lang="en-US" dirty="0">
              <a:solidFill>
                <a:srgbClr val="4472C4"/>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B4706D9-6065-AB48-827C-1687EB177311}" type="slidenum">
              <a:rPr lang="en-US" smtClean="0"/>
              <a:t>9</a:t>
            </a:fld>
            <a:endParaRPr lang="en-US"/>
          </a:p>
        </p:txBody>
      </p:sp>
    </p:spTree>
    <p:extLst>
      <p:ext uri="{BB962C8B-B14F-4D97-AF65-F5344CB8AC3E}">
        <p14:creationId xmlns:p14="http://schemas.microsoft.com/office/powerpoint/2010/main" val="51859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saw that follow up rates from 2022-2023 are pretty low, the increased burden of mental illness after the pandemic requires extensive interventions to improve follow up rates and improve treatment. We saw that more females than males followed up,, and that there were a lot of adolescents following up, which says that this population is likely at increased need of services. Can see low follow up in Hispanic/</a:t>
            </a:r>
            <a:r>
              <a:rPr lang="en-US" dirty="0" err="1"/>
              <a:t>latino</a:t>
            </a:r>
            <a:r>
              <a:rPr lang="en-US" dirty="0"/>
              <a:t> individuals, low follow up in rural areas due to poverty and reduced mental health providers in the area.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Need to fight against stigma – stigma against metal health contributes to less males following up, to cultural differences and beliefs about mental healthcare. also, </a:t>
            </a:r>
            <a:r>
              <a:rPr lang="en-US" dirty="0">
                <a:effectLst/>
                <a:latin typeface="Helvetica Neue" panose="02000503000000020004" pitchFamily="2" charset="0"/>
              </a:rPr>
              <a:t>Sometimes it’s difficult for members to understand the importance of follow up appointments and staying on medications. They may opt to discontinue meds if they feel better and that sets up a cycle. For this reason, it’s important to increase education about mental health and the importance of follow ups.</a:t>
            </a:r>
            <a:r>
              <a:rPr lang="en-US" dirty="0"/>
              <a:t>. - social media campaigns; take advantage of the ubiquity of smartphones and the uptick in social media use. Improve education and reduce misconceptions about mental healthcare and continued treatment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Rural areas – lack of providers in the area; encourage hospitalists to form discharge plans with follow up with psychiatrists or therapists who have provide telehealth services</a:t>
            </a:r>
          </a:p>
          <a:p>
            <a:endParaRPr lang="en-US" dirty="0">
              <a:effectLst/>
              <a:latin typeface="Helvetica Neue" panose="02000503000000020004" pitchFamily="2" charset="0"/>
            </a:endParaRPr>
          </a:p>
          <a:p>
            <a:r>
              <a:rPr lang="en-US" dirty="0">
                <a:effectLst/>
                <a:latin typeface="Helvetica Neue" panose="02000503000000020004" pitchFamily="2" charset="0"/>
              </a:rPr>
              <a:t>Although spending on </a:t>
            </a:r>
            <a:r>
              <a:rPr lang="en-US" dirty="0" err="1">
                <a:effectLst/>
                <a:latin typeface="Helvetica Neue" panose="02000503000000020004" pitchFamily="2" charset="0"/>
              </a:rPr>
              <a:t>medicaid</a:t>
            </a:r>
            <a:r>
              <a:rPr lang="en-US" dirty="0">
                <a:effectLst/>
                <a:latin typeface="Helvetica Neue" panose="02000503000000020004" pitchFamily="2" charset="0"/>
              </a:rPr>
              <a:t> has increased for the state, the percentage devoted to behavioral health has decreased (down from 11 to 8%). </a:t>
            </a:r>
          </a:p>
          <a:p>
            <a:r>
              <a:rPr lang="en-US" dirty="0">
                <a:effectLst/>
                <a:latin typeface="Helvetica Neue" panose="02000503000000020004" pitchFamily="2" charset="0"/>
              </a:rPr>
              <a:t>Reimbursement rates for psychiatrists from </a:t>
            </a:r>
            <a:r>
              <a:rPr lang="en-US" dirty="0" err="1">
                <a:effectLst/>
                <a:latin typeface="Helvetica Neue" panose="02000503000000020004" pitchFamily="2" charset="0"/>
              </a:rPr>
              <a:t>medicaid</a:t>
            </a:r>
            <a:r>
              <a:rPr lang="en-US" dirty="0">
                <a:effectLst/>
                <a:latin typeface="Helvetica Neue" panose="02000503000000020004" pitchFamily="2" charset="0"/>
              </a:rPr>
              <a:t> is really low, so a lot of them don’t take </a:t>
            </a:r>
            <a:r>
              <a:rPr lang="en-US" dirty="0" err="1">
                <a:effectLst/>
                <a:latin typeface="Helvetica Neue" panose="02000503000000020004" pitchFamily="2" charset="0"/>
              </a:rPr>
              <a:t>medicaid</a:t>
            </a:r>
            <a:endParaRPr lang="en-US" dirty="0">
              <a:effectLst/>
              <a:latin typeface="Helvetica Neue" panose="02000503000000020004" pitchFamily="2" charset="0"/>
            </a:endParaRPr>
          </a:p>
          <a:p>
            <a:r>
              <a:rPr lang="en-US" dirty="0">
                <a:effectLst/>
                <a:latin typeface="Helvetica Neue" panose="02000503000000020004" pitchFamily="2" charset="0"/>
              </a:rPr>
              <a:t>Community based services like ACT are great option since </a:t>
            </a:r>
            <a:r>
              <a:rPr lang="en-US" dirty="0" err="1">
                <a:effectLst/>
                <a:latin typeface="Helvetica Neue" panose="02000503000000020004" pitchFamily="2" charset="0"/>
              </a:rPr>
              <a:t>medicaid</a:t>
            </a:r>
            <a:r>
              <a:rPr lang="en-US" dirty="0">
                <a:effectLst/>
                <a:latin typeface="Helvetica Neue" panose="02000503000000020004" pitchFamily="2" charset="0"/>
              </a:rPr>
              <a:t> isn’t always accepted. In these, the providers go out to the community so like going out to schools and meeting kids, </a:t>
            </a:r>
            <a:r>
              <a:rPr lang="en-US" dirty="0" err="1">
                <a:effectLst/>
                <a:latin typeface="Helvetica Neue" panose="02000503000000020004" pitchFamily="2" charset="0"/>
              </a:rPr>
              <a:t>etc</a:t>
            </a:r>
            <a:endParaRPr lang="en-US" dirty="0">
              <a:effectLst/>
              <a:latin typeface="Helvetica Neue" panose="02000503000000020004" pitchFamily="2" charset="0"/>
            </a:endParaRPr>
          </a:p>
          <a:p>
            <a:endParaRPr lang="en-US" dirty="0">
              <a:effectLst/>
              <a:latin typeface="Helvetica Neue" panose="02000503000000020004" pitchFamily="2" charset="0"/>
            </a:endParaRPr>
          </a:p>
          <a:p>
            <a:r>
              <a:rPr lang="en-US" b="0" i="0" u="none" strike="noStrike" dirty="0">
                <a:solidFill>
                  <a:srgbClr val="333333"/>
                </a:solidFill>
                <a:effectLst/>
                <a:latin typeface="Noto Sans" panose="020B0502040504020204" pitchFamily="34" charset="0"/>
              </a:rPr>
              <a:t>Intensive outpatient encounters, partial hospitalizations, community mental health centers </a:t>
            </a:r>
            <a:r>
              <a:rPr lang="en-US" b="0" i="0" u="none" strike="noStrike" dirty="0">
                <a:solidFill>
                  <a:srgbClr val="333333"/>
                </a:solidFill>
                <a:effectLst/>
                <a:latin typeface="Helvetica Neue" panose="02000503000000020004" pitchFamily="2" charset="0"/>
              </a:rPr>
              <a:t>(ACT team)</a:t>
            </a:r>
          </a:p>
          <a:p>
            <a:endParaRPr lang="en-US" b="0" i="0" u="none" strike="noStrike" dirty="0">
              <a:solidFill>
                <a:srgbClr val="333333"/>
              </a:solidFill>
              <a:effectLst/>
              <a:latin typeface="Helvetica Neue" panose="02000503000000020004" pitchFamily="2" charset="0"/>
            </a:endParaRPr>
          </a:p>
          <a:p>
            <a:r>
              <a:rPr lang="en-US" b="0" i="0" u="none" strike="noStrike" dirty="0">
                <a:solidFill>
                  <a:srgbClr val="212529"/>
                </a:solidFill>
                <a:effectLst/>
                <a:latin typeface="Source Sans Pro" panose="020F0502020204030204" pitchFamily="34" charset="0"/>
              </a:rPr>
              <a:t>community-based group of medical, behavioral health and rehabilitation professionals who use a team approach to meet the needs of an individual with severe and persistent mental illness. An individual who is appropriate for ACT does not benefit from receiving services across multiple, disconnected providers and may become at greater risk of hospitalization, homelessness, substance use, victimization and incarceration. An ACT team provides person-centered services addressing the breadth of an individual’s needs</a:t>
            </a:r>
            <a:endParaRPr lang="en-US" dirty="0">
              <a:effectLst/>
              <a:latin typeface="Helvetica Neue" panose="02000503000000020004" pitchFamily="2" charset="0"/>
            </a:endParaRPr>
          </a:p>
          <a:p>
            <a:endParaRPr lang="en-US" dirty="0">
              <a:effectLst/>
              <a:latin typeface="Helvetica Neue" panose="02000503000000020004" pitchFamily="2" charset="0"/>
            </a:endParaRPr>
          </a:p>
          <a:p>
            <a:endParaRPr lang="en-US" dirty="0"/>
          </a:p>
        </p:txBody>
      </p:sp>
      <p:sp>
        <p:nvSpPr>
          <p:cNvPr id="4" name="Slide Number Placeholder 3"/>
          <p:cNvSpPr>
            <a:spLocks noGrp="1"/>
          </p:cNvSpPr>
          <p:nvPr>
            <p:ph type="sldNum" sz="quarter" idx="5"/>
          </p:nvPr>
        </p:nvSpPr>
        <p:spPr/>
        <p:txBody>
          <a:bodyPr/>
          <a:lstStyle/>
          <a:p>
            <a:fld id="{1B4706D9-6065-AB48-827C-1687EB177311}" type="slidenum">
              <a:rPr lang="en-US" smtClean="0"/>
              <a:t>10</a:t>
            </a:fld>
            <a:endParaRPr lang="en-US"/>
          </a:p>
        </p:txBody>
      </p:sp>
    </p:spTree>
    <p:extLst>
      <p:ext uri="{BB962C8B-B14F-4D97-AF65-F5344CB8AC3E}">
        <p14:creationId xmlns:p14="http://schemas.microsoft.com/office/powerpoint/2010/main" val="138234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4706D9-6065-AB48-827C-1687EB177311}" type="slidenum">
              <a:rPr lang="en-US" smtClean="0"/>
              <a:t>11</a:t>
            </a:fld>
            <a:endParaRPr lang="en-US"/>
          </a:p>
        </p:txBody>
      </p:sp>
    </p:spTree>
    <p:extLst>
      <p:ext uri="{BB962C8B-B14F-4D97-AF65-F5344CB8AC3E}">
        <p14:creationId xmlns:p14="http://schemas.microsoft.com/office/powerpoint/2010/main" val="1943365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F07CD3FD-BE54-4400-942B-C6C15AA73DFD}" type="datetimeFigureOut">
              <a:rPr lang="en-US" smtClean="0"/>
              <a:t>11/16/23</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271104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F07CD3FD-BE54-4400-942B-C6C15AA73DFD}" type="datetimeFigureOut">
              <a:rPr lang="en-US" smtClean="0"/>
              <a:t>11/16/23</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139575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198077" y="1401097"/>
            <a:ext cx="2155722" cy="477586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838200" y="1401097"/>
            <a:ext cx="8232058" cy="47758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F07CD3FD-BE54-4400-942B-C6C15AA73DFD}" type="datetimeFigureOut">
              <a:rPr lang="en-US" smtClean="0"/>
              <a:t>11/16/23</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769034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F07CD3FD-BE54-4400-942B-C6C15AA73DFD}" type="datetimeFigureOut">
              <a:rPr lang="en-US" smtClean="0"/>
              <a:t>11/16/23</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355372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07CD3FD-BE54-4400-942B-C6C15AA73DFD}" type="datetimeFigureOut">
              <a:rPr lang="en-US" smtClean="0"/>
              <a:t>11/16/23</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413405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914400" y="2849526"/>
            <a:ext cx="5105400" cy="3210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F07CD3FD-BE54-4400-942B-C6C15AA73DFD}" type="datetimeFigureOut">
              <a:rPr lang="en-US" smtClean="0"/>
              <a:t>11/16/23</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831488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912628" y="1371599"/>
            <a:ext cx="10442760"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912628" y="3006725"/>
            <a:ext cx="5084947"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172200" y="3006725"/>
            <a:ext cx="5183188"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F07CD3FD-BE54-4400-942B-C6C15AA73DFD}" type="datetimeFigureOut">
              <a:rPr lang="en-US" smtClean="0"/>
              <a:t>11/16/23</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934063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F07CD3FD-BE54-4400-942B-C6C15AA73DFD}" type="datetimeFigureOut">
              <a:rPr lang="en-US" smtClean="0"/>
              <a:t>11/16/23</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780715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F07CD3FD-BE54-4400-942B-C6C15AA73DFD}" type="datetimeFigureOut">
              <a:rPr lang="en-US" smtClean="0"/>
              <a:t>11/16/23</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817070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F07CD3FD-BE54-4400-942B-C6C15AA73DFD}" type="datetimeFigureOut">
              <a:rPr lang="en-US" smtClean="0"/>
              <a:t>11/16/23</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246524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F07CD3FD-BE54-4400-942B-C6C15AA73DFD}" type="datetimeFigureOut">
              <a:rPr lang="en-US" smtClean="0"/>
              <a:t>11/16/23</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920371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914400" y="1371601"/>
            <a:ext cx="10363200" cy="118757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914399" y="2559171"/>
            <a:ext cx="10363200" cy="33826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F07CD3FD-BE54-4400-942B-C6C15AA73DFD}" type="datetimeFigureOut">
              <a:rPr lang="en-US" smtClean="0"/>
              <a:t>11/16/23</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A4C0CD32-A6C8-4BA5-B3DF-D8325E32CAA4}" type="slidenum">
              <a:rPr lang="en-US" smtClean="0"/>
              <a:t>‹#›</a:t>
            </a:fld>
            <a:endParaRPr lang="en-US"/>
          </a:p>
        </p:txBody>
      </p:sp>
      <p:cxnSp>
        <p:nvCxnSpPr>
          <p:cNvPr id="7" name="Straight Connector 6">
            <a:extLst>
              <a:ext uri="{FF2B5EF4-FFF2-40B4-BE49-F238E27FC236}">
                <a16:creationId xmlns:a16="http://schemas.microsoft.com/office/drawing/2014/main" id="{F209B62C-3402-4623-9A7C-AA048B56F8C3}"/>
              </a:ext>
            </a:extLst>
          </p:cNvPr>
          <p:cNvCxnSpPr>
            <a:cxnSpLocks/>
          </p:cNvCxnSpPr>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606961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50" r:id="rId6"/>
    <p:sldLayoutId id="2147483745" r:id="rId7"/>
    <p:sldLayoutId id="2147483746" r:id="rId8"/>
    <p:sldLayoutId id="2147483747" r:id="rId9"/>
    <p:sldLayoutId id="2147483749" r:id="rId10"/>
    <p:sldLayoutId id="2147483748"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apa.org/health/behavioral-integration-fact-sheet" TargetMode="External"/><Relationship Id="rId3" Type="http://schemas.openxmlformats.org/officeDocument/2006/relationships/hyperlink" Target="file:///Amerihealth_LA2023_PIP-Val_BH_TOC_Quarter%203" TargetMode="External"/><Relationship Id="rId7" Type="http://schemas.openxmlformats.org/officeDocument/2006/relationships/hyperlink" Target="https://www.thecommunityguide.org/media/pdf/healthcomm-AJPM-recs-campaigns.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kff.org/mental-health/issue-brief/the-implications-of-covid-19-for-mental-health-and-substance-use/" TargetMode="External"/><Relationship Id="rId5" Type="http://schemas.openxmlformats.org/officeDocument/2006/relationships/hyperlink" Target="https://www.tc.columbia.edu/articles/2023/april/need-to-know-about-the-pandemics-lasting-effects-on-youth-mental-health-/" TargetMode="External"/><Relationship Id="rId4" Type="http://schemas.openxmlformats.org/officeDocument/2006/relationships/hyperlink" Target="https://gpsych.bmj.com/content/34/1/e10042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customXml" Target="../ink/ink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5.png"/><Relationship Id="rId14" Type="http://schemas.openxmlformats.org/officeDocument/2006/relationships/customXml" Target="../ink/ink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3">
            <a:extLst>
              <a:ext uri="{FF2B5EF4-FFF2-40B4-BE49-F238E27FC236}">
                <a16:creationId xmlns:a16="http://schemas.microsoft.com/office/drawing/2014/main" id="{6FD6155F-3453-A181-5D36-F9BD3E13D6A7}"/>
              </a:ext>
            </a:extLst>
          </p:cNvPr>
          <p:cNvPicPr>
            <a:picLocks noChangeAspect="1"/>
          </p:cNvPicPr>
          <p:nvPr/>
        </p:nvPicPr>
        <p:blipFill rotWithShape="1">
          <a:blip r:embed="rId2"/>
          <a:srcRect t="6814" b="18186"/>
          <a:stretch/>
        </p:blipFill>
        <p:spPr>
          <a:xfrm>
            <a:off x="20" y="10"/>
            <a:ext cx="12191979" cy="6857989"/>
          </a:xfrm>
          <a:prstGeom prst="rect">
            <a:avLst/>
          </a:prstGeom>
        </p:spPr>
      </p:pic>
      <p:sp>
        <p:nvSpPr>
          <p:cNvPr id="16" name="Rectangle 10">
            <a:extLst>
              <a:ext uri="{FF2B5EF4-FFF2-40B4-BE49-F238E27FC236}">
                <a16:creationId xmlns:a16="http://schemas.microsoft.com/office/drawing/2014/main" id="{9BD78BA5-2579-4D62-B68F-2289D39BF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 y="0"/>
            <a:ext cx="8543515"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DDDED2-9972-3FC4-AF2B-826C50373B1E}"/>
              </a:ext>
            </a:extLst>
          </p:cNvPr>
          <p:cNvSpPr>
            <a:spLocks noGrp="1"/>
          </p:cNvSpPr>
          <p:nvPr>
            <p:ph type="ctrTitle"/>
          </p:nvPr>
        </p:nvSpPr>
        <p:spPr>
          <a:xfrm>
            <a:off x="914400" y="914400"/>
            <a:ext cx="4892948" cy="3427867"/>
          </a:xfrm>
        </p:spPr>
        <p:txBody>
          <a:bodyPr anchor="t">
            <a:normAutofit/>
          </a:bodyPr>
          <a:lstStyle/>
          <a:p>
            <a:r>
              <a:rPr lang="en-US" dirty="0">
                <a:solidFill>
                  <a:srgbClr val="FFFFFF"/>
                </a:solidFill>
              </a:rPr>
              <a:t>ACLA Behavioral Health Measures: a Post-Pandemic World</a:t>
            </a:r>
          </a:p>
        </p:txBody>
      </p:sp>
      <p:sp>
        <p:nvSpPr>
          <p:cNvPr id="3" name="Subtitle 2">
            <a:extLst>
              <a:ext uri="{FF2B5EF4-FFF2-40B4-BE49-F238E27FC236}">
                <a16:creationId xmlns:a16="http://schemas.microsoft.com/office/drawing/2014/main" id="{46682E9C-4662-CC12-7751-93E84E0DE88D}"/>
              </a:ext>
            </a:extLst>
          </p:cNvPr>
          <p:cNvSpPr>
            <a:spLocks noGrp="1"/>
          </p:cNvSpPr>
          <p:nvPr>
            <p:ph type="subTitle" idx="1"/>
          </p:nvPr>
        </p:nvSpPr>
        <p:spPr>
          <a:xfrm>
            <a:off x="925290" y="5253051"/>
            <a:ext cx="4892948" cy="812923"/>
          </a:xfrm>
        </p:spPr>
        <p:txBody>
          <a:bodyPr anchor="t">
            <a:normAutofit/>
          </a:bodyPr>
          <a:lstStyle/>
          <a:p>
            <a:pPr>
              <a:lnSpc>
                <a:spcPct val="120000"/>
              </a:lnSpc>
            </a:pPr>
            <a:r>
              <a:rPr lang="en-US" sz="600">
                <a:solidFill>
                  <a:srgbClr val="FFFFFF"/>
                </a:solidFill>
              </a:rPr>
              <a:t>Sanjana Easwar</a:t>
            </a:r>
          </a:p>
          <a:p>
            <a:pPr>
              <a:lnSpc>
                <a:spcPct val="120000"/>
              </a:lnSpc>
            </a:pPr>
            <a:r>
              <a:rPr lang="en-US" sz="600">
                <a:solidFill>
                  <a:srgbClr val="FFFFFF"/>
                </a:solidFill>
              </a:rPr>
              <a:t>LSUHSC School of Medicine – Population Health Management</a:t>
            </a:r>
          </a:p>
          <a:p>
            <a:pPr>
              <a:lnSpc>
                <a:spcPct val="120000"/>
              </a:lnSpc>
            </a:pPr>
            <a:r>
              <a:rPr lang="en-US" sz="600">
                <a:solidFill>
                  <a:srgbClr val="FFFFFF"/>
                </a:solidFill>
              </a:rPr>
              <a:t>11/16/23</a:t>
            </a:r>
          </a:p>
        </p:txBody>
      </p:sp>
      <p:cxnSp>
        <p:nvCxnSpPr>
          <p:cNvPr id="13" name="Straight Connector 12">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7529"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086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2059A-41B7-F21C-3574-1E8CB048E024}"/>
              </a:ext>
            </a:extLst>
          </p:cNvPr>
          <p:cNvSpPr>
            <a:spLocks noGrp="1"/>
          </p:cNvSpPr>
          <p:nvPr>
            <p:ph type="title"/>
          </p:nvPr>
        </p:nvSpPr>
        <p:spPr/>
        <p:txBody>
          <a:bodyPr/>
          <a:lstStyle/>
          <a:p>
            <a:r>
              <a:rPr lang="en-US" dirty="0"/>
              <a:t>Summary/Additional Recommendations</a:t>
            </a:r>
          </a:p>
        </p:txBody>
      </p:sp>
      <p:sp>
        <p:nvSpPr>
          <p:cNvPr id="3" name="Content Placeholder 2">
            <a:extLst>
              <a:ext uri="{FF2B5EF4-FFF2-40B4-BE49-F238E27FC236}">
                <a16:creationId xmlns:a16="http://schemas.microsoft.com/office/drawing/2014/main" id="{B02BE373-0258-D39E-7684-B763F15FF21C}"/>
              </a:ext>
            </a:extLst>
          </p:cNvPr>
          <p:cNvSpPr>
            <a:spLocks noGrp="1"/>
          </p:cNvSpPr>
          <p:nvPr>
            <p:ph idx="1"/>
          </p:nvPr>
        </p:nvSpPr>
        <p:spPr/>
        <p:txBody>
          <a:bodyPr/>
          <a:lstStyle/>
          <a:p>
            <a:r>
              <a:rPr lang="en-US" dirty="0"/>
              <a:t>Continue to formulate clear discharge plans</a:t>
            </a:r>
          </a:p>
          <a:p>
            <a:r>
              <a:rPr lang="en-US" dirty="0"/>
              <a:t>Continue text reminders for following up</a:t>
            </a:r>
          </a:p>
          <a:p>
            <a:r>
              <a:rPr lang="en-US" dirty="0"/>
              <a:t>Social media campaigns</a:t>
            </a:r>
          </a:p>
          <a:p>
            <a:r>
              <a:rPr lang="en-US" dirty="0"/>
              <a:t>Telepsychiatry </a:t>
            </a:r>
          </a:p>
          <a:p>
            <a:r>
              <a:rPr lang="en-US" dirty="0"/>
              <a:t>Alternative outpatient services – partial hospitalizations, community mental health centers (ACT teams)</a:t>
            </a:r>
          </a:p>
        </p:txBody>
      </p:sp>
    </p:spTree>
    <p:extLst>
      <p:ext uri="{BB962C8B-B14F-4D97-AF65-F5344CB8AC3E}">
        <p14:creationId xmlns:p14="http://schemas.microsoft.com/office/powerpoint/2010/main" val="1081460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30ADA-E36C-4D4D-56B1-0FD7608E1C0A}"/>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2D6D986D-D235-310F-4703-4452F1A2F3C8}"/>
              </a:ext>
            </a:extLst>
          </p:cNvPr>
          <p:cNvSpPr>
            <a:spLocks noGrp="1"/>
          </p:cNvSpPr>
          <p:nvPr>
            <p:ph idx="1"/>
          </p:nvPr>
        </p:nvSpPr>
        <p:spPr/>
        <p:txBody>
          <a:bodyPr>
            <a:normAutofit fontScale="92500" lnSpcReduction="10000"/>
          </a:bodyPr>
          <a:lstStyle/>
          <a:p>
            <a:r>
              <a:rPr lang="en-US" dirty="0">
                <a:hlinkClick r:id="rId3"/>
              </a:rPr>
              <a:t>file://Amerihealth_LA2023_PIP-Val_BH_TOC_Quarter 3 Submission.doc</a:t>
            </a:r>
            <a:endParaRPr lang="en-US" dirty="0"/>
          </a:p>
          <a:p>
            <a:r>
              <a:rPr lang="en-US" dirty="0">
                <a:hlinkClick r:id="rId4"/>
              </a:rPr>
              <a:t>https://gpsych.bmj.com/content/34/1/e100424</a:t>
            </a:r>
            <a:endParaRPr lang="en-US" dirty="0"/>
          </a:p>
          <a:p>
            <a:r>
              <a:rPr lang="en-US" dirty="0">
                <a:hlinkClick r:id="rId5"/>
              </a:rPr>
              <a:t>https://www.tc.columbia.edu/articles/2023/april/need-to-know-about-the-pandemics-lasting-effects-on-youth-mental-health-/</a:t>
            </a:r>
            <a:endParaRPr lang="en-US" dirty="0"/>
          </a:p>
          <a:p>
            <a:r>
              <a:rPr lang="en-US" dirty="0">
                <a:hlinkClick r:id="rId6"/>
              </a:rPr>
              <a:t>https://www.kff.org/mental-health/issue-brief/the-implications-of-covid-19-for-mental-health-and-substance-use/</a:t>
            </a:r>
            <a:endParaRPr lang="en-US" dirty="0"/>
          </a:p>
          <a:p>
            <a:r>
              <a:rPr lang="en-US" dirty="0">
                <a:hlinkClick r:id="rId7"/>
              </a:rPr>
              <a:t>https://www.thecommunityguide.org/media/pdf/healthcomm-AJPM-recs-campaigns.pdf</a:t>
            </a:r>
            <a:endParaRPr lang="en-US" dirty="0"/>
          </a:p>
          <a:p>
            <a:r>
              <a:rPr lang="en-US" dirty="0">
                <a:hlinkClick r:id="rId8"/>
              </a:rPr>
              <a:t>https://www.apa.org/health/behavioral-integration-fact-sheet</a:t>
            </a:r>
            <a:endParaRPr lang="en-US" dirty="0"/>
          </a:p>
          <a:p>
            <a:pPr marL="0" indent="0">
              <a:buNone/>
            </a:pPr>
            <a:endParaRPr lang="en-US" dirty="0"/>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2448206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38553-1249-ADD3-2A97-7B88AFB43754}"/>
              </a:ext>
            </a:extLst>
          </p:cNvPr>
          <p:cNvSpPr>
            <a:spLocks noGrp="1"/>
          </p:cNvSpPr>
          <p:nvPr>
            <p:ph type="title"/>
          </p:nvPr>
        </p:nvSpPr>
        <p:spPr/>
        <p:txBody>
          <a:bodyPr/>
          <a:lstStyle/>
          <a:p>
            <a:pPr algn="ctr"/>
            <a:r>
              <a:rPr lang="en-US" dirty="0"/>
              <a:t>Overview</a:t>
            </a:r>
          </a:p>
        </p:txBody>
      </p:sp>
      <p:sp>
        <p:nvSpPr>
          <p:cNvPr id="3" name="Content Placeholder 2">
            <a:extLst>
              <a:ext uri="{FF2B5EF4-FFF2-40B4-BE49-F238E27FC236}">
                <a16:creationId xmlns:a16="http://schemas.microsoft.com/office/drawing/2014/main" id="{B8003B13-660F-DCE3-80E3-A8D103B9F413}"/>
              </a:ext>
            </a:extLst>
          </p:cNvPr>
          <p:cNvSpPr>
            <a:spLocks noGrp="1"/>
          </p:cNvSpPr>
          <p:nvPr>
            <p:ph idx="1"/>
          </p:nvPr>
        </p:nvSpPr>
        <p:spPr/>
        <p:txBody>
          <a:bodyPr/>
          <a:lstStyle/>
          <a:p>
            <a:r>
              <a:rPr lang="en-US" dirty="0"/>
              <a:t>Background </a:t>
            </a:r>
          </a:p>
          <a:p>
            <a:r>
              <a:rPr lang="en-US" dirty="0"/>
              <a:t>Definitions</a:t>
            </a:r>
          </a:p>
          <a:p>
            <a:r>
              <a:rPr lang="en-US" dirty="0"/>
              <a:t>Findings and pertinent data</a:t>
            </a:r>
          </a:p>
          <a:p>
            <a:r>
              <a:rPr lang="en-US" dirty="0"/>
              <a:t>Current interventions</a:t>
            </a:r>
          </a:p>
          <a:p>
            <a:r>
              <a:rPr lang="en-US" dirty="0"/>
              <a:t>Future interventions</a:t>
            </a:r>
          </a:p>
        </p:txBody>
      </p:sp>
    </p:spTree>
    <p:extLst>
      <p:ext uri="{BB962C8B-B14F-4D97-AF65-F5344CB8AC3E}">
        <p14:creationId xmlns:p14="http://schemas.microsoft.com/office/powerpoint/2010/main" val="1979149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6E08D-7823-131A-DCA9-D0854CC79A50}"/>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9A8D7B43-FAA0-6F5E-CE15-9AE3359942CA}"/>
              </a:ext>
            </a:extLst>
          </p:cNvPr>
          <p:cNvSpPr>
            <a:spLocks noGrp="1"/>
          </p:cNvSpPr>
          <p:nvPr>
            <p:ph idx="1"/>
          </p:nvPr>
        </p:nvSpPr>
        <p:spPr/>
        <p:txBody>
          <a:bodyPr>
            <a:normAutofit fontScale="92500" lnSpcReduction="20000"/>
          </a:bodyPr>
          <a:lstStyle/>
          <a:p>
            <a:r>
              <a:rPr lang="en-US" dirty="0"/>
              <a:t>Declaration of the pandemic by the WHO: 3/11/2020</a:t>
            </a:r>
          </a:p>
          <a:p>
            <a:r>
              <a:rPr lang="en-US" dirty="0"/>
              <a:t>Uptick of symptoms of anxiety and depressive disorder</a:t>
            </a:r>
          </a:p>
          <a:p>
            <a:r>
              <a:rPr lang="en-US" dirty="0"/>
              <a:t>Increased burden of mental health issues post-COVID:</a:t>
            </a:r>
          </a:p>
          <a:p>
            <a:pPr lvl="1"/>
            <a:r>
              <a:rPr lang="en-US" dirty="0"/>
              <a:t>New-onset mental health issues</a:t>
            </a:r>
          </a:p>
          <a:p>
            <a:pPr lvl="1"/>
            <a:r>
              <a:rPr lang="en-US" dirty="0"/>
              <a:t>Relapse of pre-existing mental illnesses</a:t>
            </a:r>
          </a:p>
          <a:p>
            <a:pPr lvl="1"/>
            <a:r>
              <a:rPr lang="en-US" dirty="0"/>
              <a:t>Suicidal behaviors</a:t>
            </a:r>
          </a:p>
          <a:p>
            <a:r>
              <a:rPr lang="en-US" dirty="0"/>
              <a:t>Vulnerable populations: children and adolescents, elderly, homeless persons, healthcare workers, individuals with prior psychiatric illnesses, pregnant women, migrants/refugees, LGBTQ+ individuals, racial and ethnic minorities</a:t>
            </a:r>
          </a:p>
          <a:p>
            <a:pPr lvl="1"/>
            <a:endParaRPr lang="en-US" dirty="0"/>
          </a:p>
          <a:p>
            <a:endParaRPr lang="en-US" dirty="0"/>
          </a:p>
        </p:txBody>
      </p:sp>
    </p:spTree>
    <p:extLst>
      <p:ext uri="{BB962C8B-B14F-4D97-AF65-F5344CB8AC3E}">
        <p14:creationId xmlns:p14="http://schemas.microsoft.com/office/powerpoint/2010/main" val="2796493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B1F87-7947-DDDB-7B91-B0D89EAE5720}"/>
              </a:ext>
            </a:extLst>
          </p:cNvPr>
          <p:cNvSpPr>
            <a:spLocks noGrp="1"/>
          </p:cNvSpPr>
          <p:nvPr>
            <p:ph type="title"/>
          </p:nvPr>
        </p:nvSpPr>
        <p:spPr/>
        <p:txBody>
          <a:bodyPr/>
          <a:lstStyle/>
          <a:p>
            <a:r>
              <a:rPr lang="en-US" dirty="0"/>
              <a:t>Behavioral Focus Measures</a:t>
            </a:r>
          </a:p>
        </p:txBody>
      </p:sp>
      <p:sp>
        <p:nvSpPr>
          <p:cNvPr id="3" name="Content Placeholder 2">
            <a:extLst>
              <a:ext uri="{FF2B5EF4-FFF2-40B4-BE49-F238E27FC236}">
                <a16:creationId xmlns:a16="http://schemas.microsoft.com/office/drawing/2014/main" id="{47E27B9B-1674-632A-E191-2776B6B64AEF}"/>
              </a:ext>
            </a:extLst>
          </p:cNvPr>
          <p:cNvSpPr>
            <a:spLocks noGrp="1"/>
          </p:cNvSpPr>
          <p:nvPr>
            <p:ph idx="1"/>
          </p:nvPr>
        </p:nvSpPr>
        <p:spPr>
          <a:xfrm>
            <a:off x="582930" y="2171700"/>
            <a:ext cx="11235690" cy="4366260"/>
          </a:xfrm>
        </p:spPr>
        <p:txBody>
          <a:bodyPr>
            <a:normAutofit fontScale="85000" lnSpcReduction="10000"/>
          </a:bodyPr>
          <a:lstStyle/>
          <a:p>
            <a:r>
              <a:rPr lang="en-US" dirty="0"/>
              <a:t>FUH: Follow-up after hospitalization for mental illness (30 days after discharge)</a:t>
            </a:r>
          </a:p>
          <a:p>
            <a:pPr lvl="1"/>
            <a:r>
              <a:rPr lang="en-US" sz="1800" dirty="0"/>
              <a:t>The percentage </a:t>
            </a:r>
            <a:r>
              <a:rPr lang="en-US" dirty="0"/>
              <a:t>of discharges for members </a:t>
            </a:r>
            <a:r>
              <a:rPr lang="en-US" b="1" dirty="0"/>
              <a:t>6 years of age and older </a:t>
            </a:r>
            <a:r>
              <a:rPr lang="en-US" dirty="0"/>
              <a:t>who were hospitalized for treatment of selected mental illness or intentional self-harm diagnoses and who had a follow-up visit with a mental health provider. </a:t>
            </a:r>
          </a:p>
          <a:p>
            <a:pPr lvl="1"/>
            <a:r>
              <a:rPr lang="en-US" dirty="0"/>
              <a:t>Total: 6+ year old individuals who were hospitalized and discharged with a mental illness diagnosis or episode of self-harm</a:t>
            </a:r>
          </a:p>
          <a:p>
            <a:r>
              <a:rPr lang="en-US" dirty="0"/>
              <a:t>Factors focused on:</a:t>
            </a:r>
          </a:p>
          <a:p>
            <a:pPr lvl="1"/>
            <a:r>
              <a:rPr lang="en-US" dirty="0"/>
              <a:t>Age</a:t>
            </a:r>
          </a:p>
          <a:p>
            <a:pPr lvl="1"/>
            <a:r>
              <a:rPr lang="en-US" dirty="0"/>
              <a:t>Gender</a:t>
            </a:r>
          </a:p>
          <a:p>
            <a:pPr lvl="1"/>
            <a:r>
              <a:rPr lang="en-US" dirty="0"/>
              <a:t>Member region</a:t>
            </a:r>
          </a:p>
          <a:p>
            <a:pPr lvl="1"/>
            <a:r>
              <a:rPr lang="en-US" dirty="0"/>
              <a:t>Race</a:t>
            </a:r>
          </a:p>
          <a:p>
            <a:pPr lvl="1"/>
            <a:r>
              <a:rPr lang="en-US" dirty="0"/>
              <a:t>Ethnicity</a:t>
            </a:r>
          </a:p>
          <a:p>
            <a:pPr lvl="1"/>
            <a:r>
              <a:rPr lang="en-US" dirty="0"/>
              <a:t>Primary diagnosis</a:t>
            </a:r>
          </a:p>
          <a:p>
            <a:pPr lvl="1"/>
            <a:endParaRPr lang="en-US" dirty="0"/>
          </a:p>
          <a:p>
            <a:r>
              <a:rPr lang="en-US" dirty="0"/>
              <a:t>Data from 2021 and 2022</a:t>
            </a:r>
          </a:p>
          <a:p>
            <a:pPr lvl="1"/>
            <a:endParaRPr lang="en-US" dirty="0"/>
          </a:p>
        </p:txBody>
      </p:sp>
      <p:pic>
        <p:nvPicPr>
          <p:cNvPr id="5" name="Picture 4" descr="A table with numbers and letters&#10;&#10;Description automatically generated">
            <a:extLst>
              <a:ext uri="{FF2B5EF4-FFF2-40B4-BE49-F238E27FC236}">
                <a16:creationId xmlns:a16="http://schemas.microsoft.com/office/drawing/2014/main" id="{8DDBA543-2D10-A859-C687-A2100B1186AE}"/>
              </a:ext>
            </a:extLst>
          </p:cNvPr>
          <p:cNvPicPr>
            <a:picLocks noChangeAspect="1"/>
          </p:cNvPicPr>
          <p:nvPr/>
        </p:nvPicPr>
        <p:blipFill>
          <a:blip r:embed="rId3"/>
          <a:stretch>
            <a:fillRect/>
          </a:stretch>
        </p:blipFill>
        <p:spPr>
          <a:xfrm>
            <a:off x="3261466" y="3429000"/>
            <a:ext cx="8701934" cy="2386013"/>
          </a:xfrm>
          <a:prstGeom prst="rect">
            <a:avLst/>
          </a:prstGeom>
        </p:spPr>
      </p:pic>
      <p:sp>
        <p:nvSpPr>
          <p:cNvPr id="6" name="Rectangle 5">
            <a:extLst>
              <a:ext uri="{FF2B5EF4-FFF2-40B4-BE49-F238E27FC236}">
                <a16:creationId xmlns:a16="http://schemas.microsoft.com/office/drawing/2014/main" id="{54467720-D38B-E52C-8FDE-B4A13A5568F7}"/>
              </a:ext>
            </a:extLst>
          </p:cNvPr>
          <p:cNvSpPr/>
          <p:nvPr/>
        </p:nvSpPr>
        <p:spPr>
          <a:xfrm>
            <a:off x="3261466" y="5186363"/>
            <a:ext cx="8701934" cy="62865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58F77F43-1CB0-D108-DE2E-43674A0C646F}"/>
                  </a:ext>
                </a:extLst>
              </p14:cNvPr>
              <p14:cNvContentPartPr/>
              <p14:nvPr/>
            </p14:nvContentPartPr>
            <p14:xfrm>
              <a:off x="5239691" y="5651439"/>
              <a:ext cx="641880" cy="26280"/>
            </p14:xfrm>
          </p:contentPart>
        </mc:Choice>
        <mc:Fallback xmlns="">
          <p:pic>
            <p:nvPicPr>
              <p:cNvPr id="4" name="Ink 3">
                <a:extLst>
                  <a:ext uri="{FF2B5EF4-FFF2-40B4-BE49-F238E27FC236}">
                    <a16:creationId xmlns:a16="http://schemas.microsoft.com/office/drawing/2014/main" id="{58F77F43-1CB0-D108-DE2E-43674A0C646F}"/>
                  </a:ext>
                </a:extLst>
              </p:cNvPr>
              <p:cNvPicPr/>
              <p:nvPr/>
            </p:nvPicPr>
            <p:blipFill>
              <a:blip r:embed="rId5"/>
              <a:stretch>
                <a:fillRect/>
              </a:stretch>
            </p:blipFill>
            <p:spPr>
              <a:xfrm>
                <a:off x="5186051" y="5543439"/>
                <a:ext cx="74952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B024F993-8C3E-F92B-A09B-D04F833E3314}"/>
                  </a:ext>
                </a:extLst>
              </p14:cNvPr>
              <p14:cNvContentPartPr/>
              <p14:nvPr/>
            </p14:nvContentPartPr>
            <p14:xfrm>
              <a:off x="6291611" y="5651799"/>
              <a:ext cx="599760" cy="76320"/>
            </p14:xfrm>
          </p:contentPart>
        </mc:Choice>
        <mc:Fallback xmlns="">
          <p:pic>
            <p:nvPicPr>
              <p:cNvPr id="7" name="Ink 6">
                <a:extLst>
                  <a:ext uri="{FF2B5EF4-FFF2-40B4-BE49-F238E27FC236}">
                    <a16:creationId xmlns:a16="http://schemas.microsoft.com/office/drawing/2014/main" id="{B024F993-8C3E-F92B-A09B-D04F833E3314}"/>
                  </a:ext>
                </a:extLst>
              </p:cNvPr>
              <p:cNvPicPr/>
              <p:nvPr/>
            </p:nvPicPr>
            <p:blipFill>
              <a:blip r:embed="rId7"/>
              <a:stretch>
                <a:fillRect/>
              </a:stretch>
            </p:blipFill>
            <p:spPr>
              <a:xfrm>
                <a:off x="6237611" y="5544159"/>
                <a:ext cx="70740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B797574F-62E8-7979-404A-DE5BC3BB1E58}"/>
                  </a:ext>
                </a:extLst>
              </p14:cNvPr>
              <p14:cNvContentPartPr/>
              <p14:nvPr/>
            </p14:nvContentPartPr>
            <p14:xfrm>
              <a:off x="7251011" y="5665119"/>
              <a:ext cx="651600" cy="29160"/>
            </p14:xfrm>
          </p:contentPart>
        </mc:Choice>
        <mc:Fallback xmlns="">
          <p:pic>
            <p:nvPicPr>
              <p:cNvPr id="8" name="Ink 7">
                <a:extLst>
                  <a:ext uri="{FF2B5EF4-FFF2-40B4-BE49-F238E27FC236}">
                    <a16:creationId xmlns:a16="http://schemas.microsoft.com/office/drawing/2014/main" id="{B797574F-62E8-7979-404A-DE5BC3BB1E58}"/>
                  </a:ext>
                </a:extLst>
              </p:cNvPr>
              <p:cNvPicPr/>
              <p:nvPr/>
            </p:nvPicPr>
            <p:blipFill>
              <a:blip r:embed="rId9"/>
              <a:stretch>
                <a:fillRect/>
              </a:stretch>
            </p:blipFill>
            <p:spPr>
              <a:xfrm>
                <a:off x="7197371" y="5557479"/>
                <a:ext cx="7592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66951E1B-684D-2022-3AED-610DD3770233}"/>
                  </a:ext>
                </a:extLst>
              </p14:cNvPr>
              <p14:cNvContentPartPr/>
              <p14:nvPr/>
            </p14:nvContentPartPr>
            <p14:xfrm>
              <a:off x="8232011" y="5688159"/>
              <a:ext cx="663480" cy="3600"/>
            </p14:xfrm>
          </p:contentPart>
        </mc:Choice>
        <mc:Fallback xmlns="">
          <p:pic>
            <p:nvPicPr>
              <p:cNvPr id="9" name="Ink 8">
                <a:extLst>
                  <a:ext uri="{FF2B5EF4-FFF2-40B4-BE49-F238E27FC236}">
                    <a16:creationId xmlns:a16="http://schemas.microsoft.com/office/drawing/2014/main" id="{66951E1B-684D-2022-3AED-610DD3770233}"/>
                  </a:ext>
                </a:extLst>
              </p:cNvPr>
              <p:cNvPicPr/>
              <p:nvPr/>
            </p:nvPicPr>
            <p:blipFill>
              <a:blip r:embed="rId11"/>
              <a:stretch>
                <a:fillRect/>
              </a:stretch>
            </p:blipFill>
            <p:spPr>
              <a:xfrm>
                <a:off x="8178011" y="5580159"/>
                <a:ext cx="77112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6ADC5565-D9AC-912C-FC4A-902948B448B5}"/>
                  </a:ext>
                </a:extLst>
              </p14:cNvPr>
              <p14:cNvContentPartPr/>
              <p14:nvPr/>
            </p14:nvContentPartPr>
            <p14:xfrm>
              <a:off x="10193291" y="5655399"/>
              <a:ext cx="654120" cy="34200"/>
            </p14:xfrm>
          </p:contentPart>
        </mc:Choice>
        <mc:Fallback xmlns="">
          <p:pic>
            <p:nvPicPr>
              <p:cNvPr id="11" name="Ink 10">
                <a:extLst>
                  <a:ext uri="{FF2B5EF4-FFF2-40B4-BE49-F238E27FC236}">
                    <a16:creationId xmlns:a16="http://schemas.microsoft.com/office/drawing/2014/main" id="{6ADC5565-D9AC-912C-FC4A-902948B448B5}"/>
                  </a:ext>
                </a:extLst>
              </p:cNvPr>
              <p:cNvPicPr/>
              <p:nvPr/>
            </p:nvPicPr>
            <p:blipFill>
              <a:blip r:embed="rId13"/>
              <a:stretch>
                <a:fillRect/>
              </a:stretch>
            </p:blipFill>
            <p:spPr>
              <a:xfrm>
                <a:off x="10139291" y="5547399"/>
                <a:ext cx="76176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E67067FD-40FD-5B41-3D99-4BFCBE3BA754}"/>
                  </a:ext>
                </a:extLst>
              </p14:cNvPr>
              <p14:cNvContentPartPr/>
              <p14:nvPr/>
            </p14:nvContentPartPr>
            <p14:xfrm>
              <a:off x="9252971" y="5696799"/>
              <a:ext cx="728280" cy="18360"/>
            </p14:xfrm>
          </p:contentPart>
        </mc:Choice>
        <mc:Fallback xmlns="">
          <p:pic>
            <p:nvPicPr>
              <p:cNvPr id="12" name="Ink 11">
                <a:extLst>
                  <a:ext uri="{FF2B5EF4-FFF2-40B4-BE49-F238E27FC236}">
                    <a16:creationId xmlns:a16="http://schemas.microsoft.com/office/drawing/2014/main" id="{E67067FD-40FD-5B41-3D99-4BFCBE3BA754}"/>
                  </a:ext>
                </a:extLst>
              </p:cNvPr>
              <p:cNvPicPr/>
              <p:nvPr/>
            </p:nvPicPr>
            <p:blipFill>
              <a:blip r:embed="rId15"/>
              <a:stretch>
                <a:fillRect/>
              </a:stretch>
            </p:blipFill>
            <p:spPr>
              <a:xfrm>
                <a:off x="9198971" y="5588799"/>
                <a:ext cx="835920" cy="234000"/>
              </a:xfrm>
              <a:prstGeom prst="rect">
                <a:avLst/>
              </a:prstGeom>
            </p:spPr>
          </p:pic>
        </mc:Fallback>
      </mc:AlternateContent>
    </p:spTree>
    <p:extLst>
      <p:ext uri="{BB962C8B-B14F-4D97-AF65-F5344CB8AC3E}">
        <p14:creationId xmlns:p14="http://schemas.microsoft.com/office/powerpoint/2010/main" val="1870169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381E7-34BF-BB03-E7A2-4AE7B0A457B4}"/>
              </a:ext>
            </a:extLst>
          </p:cNvPr>
          <p:cNvSpPr>
            <a:spLocks noGrp="1"/>
          </p:cNvSpPr>
          <p:nvPr>
            <p:ph type="title"/>
          </p:nvPr>
        </p:nvSpPr>
        <p:spPr>
          <a:xfrm>
            <a:off x="914400" y="1368948"/>
            <a:ext cx="6357938" cy="1187570"/>
          </a:xfrm>
        </p:spPr>
        <p:txBody>
          <a:bodyPr>
            <a:normAutofit fontScale="90000"/>
          </a:bodyPr>
          <a:lstStyle/>
          <a:p>
            <a:r>
              <a:rPr lang="en-US" dirty="0"/>
              <a:t>Findings – Age and Gender of Follow-Ups</a:t>
            </a:r>
          </a:p>
        </p:txBody>
      </p:sp>
      <p:graphicFrame>
        <p:nvGraphicFramePr>
          <p:cNvPr id="7" name="Content Placeholder 6">
            <a:extLst>
              <a:ext uri="{FF2B5EF4-FFF2-40B4-BE49-F238E27FC236}">
                <a16:creationId xmlns:a16="http://schemas.microsoft.com/office/drawing/2014/main" id="{B6CC6F0F-5DAE-A04E-4D1A-2FC2F435DA67}"/>
              </a:ext>
            </a:extLst>
          </p:cNvPr>
          <p:cNvGraphicFramePr>
            <a:graphicFrameLocks noGrp="1"/>
          </p:cNvGraphicFramePr>
          <p:nvPr>
            <p:ph idx="1"/>
            <p:extLst>
              <p:ext uri="{D42A27DB-BD31-4B8C-83A1-F6EECF244321}">
                <p14:modId xmlns:p14="http://schemas.microsoft.com/office/powerpoint/2010/main" val="2684448527"/>
              </p:ext>
            </p:extLst>
          </p:nvPr>
        </p:nvGraphicFramePr>
        <p:xfrm>
          <a:off x="285750" y="2816225"/>
          <a:ext cx="10363200" cy="3382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88DC8EC4-F043-D2FF-340D-46AE328BA9D4}"/>
              </a:ext>
            </a:extLst>
          </p:cNvPr>
          <p:cNvGraphicFramePr/>
          <p:nvPr>
            <p:extLst>
              <p:ext uri="{D42A27DB-BD31-4B8C-83A1-F6EECF244321}">
                <p14:modId xmlns:p14="http://schemas.microsoft.com/office/powerpoint/2010/main" val="1641828720"/>
              </p:ext>
            </p:extLst>
          </p:nvPr>
        </p:nvGraphicFramePr>
        <p:xfrm>
          <a:off x="6950868" y="125875"/>
          <a:ext cx="2928939" cy="28273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BFA08C5C-45D0-C384-8FD8-3D68085E4C96}"/>
              </a:ext>
            </a:extLst>
          </p:cNvPr>
          <p:cNvGraphicFramePr/>
          <p:nvPr>
            <p:extLst>
              <p:ext uri="{D42A27DB-BD31-4B8C-83A1-F6EECF244321}">
                <p14:modId xmlns:p14="http://schemas.microsoft.com/office/powerpoint/2010/main" val="2735960766"/>
              </p:ext>
            </p:extLst>
          </p:nvPr>
        </p:nvGraphicFramePr>
        <p:xfrm>
          <a:off x="9567864" y="-2652"/>
          <a:ext cx="2471738" cy="308439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69096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DC593-91B0-578D-2ABA-8F9DA2C0D374}"/>
              </a:ext>
            </a:extLst>
          </p:cNvPr>
          <p:cNvSpPr>
            <a:spLocks noGrp="1"/>
          </p:cNvSpPr>
          <p:nvPr>
            <p:ph type="title"/>
          </p:nvPr>
        </p:nvSpPr>
        <p:spPr>
          <a:xfrm>
            <a:off x="914400" y="1109991"/>
            <a:ext cx="11277600" cy="1187570"/>
          </a:xfrm>
        </p:spPr>
        <p:txBody>
          <a:bodyPr>
            <a:normAutofit/>
          </a:bodyPr>
          <a:lstStyle/>
          <a:p>
            <a:r>
              <a:rPr lang="en-US" dirty="0"/>
              <a:t>Findings – Member Regions of Follow-Ups</a:t>
            </a:r>
          </a:p>
        </p:txBody>
      </p:sp>
      <p:pic>
        <p:nvPicPr>
          <p:cNvPr id="5" name="Content Placeholder 5">
            <a:extLst>
              <a:ext uri="{FF2B5EF4-FFF2-40B4-BE49-F238E27FC236}">
                <a16:creationId xmlns:a16="http://schemas.microsoft.com/office/drawing/2014/main" id="{37FF8DA5-4ED0-6639-75BD-A5C69149BCBA}"/>
              </a:ext>
            </a:extLst>
          </p:cNvPr>
          <p:cNvPicPr>
            <a:picLocks noChangeAspect="1"/>
          </p:cNvPicPr>
          <p:nvPr/>
        </p:nvPicPr>
        <p:blipFill>
          <a:blip r:embed="rId3"/>
          <a:stretch>
            <a:fillRect/>
          </a:stretch>
        </p:blipFill>
        <p:spPr>
          <a:xfrm>
            <a:off x="8963952" y="3026780"/>
            <a:ext cx="3228048" cy="3111499"/>
          </a:xfrm>
          <a:prstGeom prst="rect">
            <a:avLst/>
          </a:prstGeom>
        </p:spPr>
      </p:pic>
      <p:sp>
        <p:nvSpPr>
          <p:cNvPr id="7" name="TextBox 6">
            <a:extLst>
              <a:ext uri="{FF2B5EF4-FFF2-40B4-BE49-F238E27FC236}">
                <a16:creationId xmlns:a16="http://schemas.microsoft.com/office/drawing/2014/main" id="{5F901135-E2B8-0D26-9A30-0E6260415AB2}"/>
              </a:ext>
            </a:extLst>
          </p:cNvPr>
          <p:cNvSpPr txBox="1"/>
          <p:nvPr/>
        </p:nvSpPr>
        <p:spPr>
          <a:xfrm>
            <a:off x="1518655" y="6495823"/>
            <a:ext cx="2977097" cy="261610"/>
          </a:xfrm>
          <a:prstGeom prst="rect">
            <a:avLst/>
          </a:prstGeom>
          <a:noFill/>
        </p:spPr>
        <p:txBody>
          <a:bodyPr wrap="none" rtlCol="0">
            <a:spAutoFit/>
          </a:bodyPr>
          <a:lstStyle/>
          <a:p>
            <a:r>
              <a:rPr lang="en-US" sz="1100" dirty="0"/>
              <a:t>*89 members did not identify a region in 2022</a:t>
            </a:r>
          </a:p>
        </p:txBody>
      </p:sp>
      <p:pic>
        <p:nvPicPr>
          <p:cNvPr id="9" name="Picture 8" descr="A map of the state of louisiana&#10;&#10;Description automatically generated">
            <a:extLst>
              <a:ext uri="{FF2B5EF4-FFF2-40B4-BE49-F238E27FC236}">
                <a16:creationId xmlns:a16="http://schemas.microsoft.com/office/drawing/2014/main" id="{CBE0850B-3AC1-216A-3C18-E6D7CD2791C6}"/>
              </a:ext>
            </a:extLst>
          </p:cNvPr>
          <p:cNvPicPr>
            <a:picLocks noChangeAspect="1"/>
          </p:cNvPicPr>
          <p:nvPr/>
        </p:nvPicPr>
        <p:blipFill>
          <a:blip r:embed="rId4"/>
          <a:stretch>
            <a:fillRect/>
          </a:stretch>
        </p:blipFill>
        <p:spPr>
          <a:xfrm>
            <a:off x="5416253" y="2504748"/>
            <a:ext cx="3415520" cy="3633531"/>
          </a:xfrm>
          <a:prstGeom prst="rect">
            <a:avLst/>
          </a:prstGeom>
        </p:spPr>
      </p:pic>
      <p:graphicFrame>
        <p:nvGraphicFramePr>
          <p:cNvPr id="3" name="Table 6">
            <a:extLst>
              <a:ext uri="{FF2B5EF4-FFF2-40B4-BE49-F238E27FC236}">
                <a16:creationId xmlns:a16="http://schemas.microsoft.com/office/drawing/2014/main" id="{B8BF6E4F-67D3-E515-FA7B-6862A179D4A9}"/>
              </a:ext>
            </a:extLst>
          </p:cNvPr>
          <p:cNvGraphicFramePr>
            <a:graphicFrameLocks/>
          </p:cNvGraphicFramePr>
          <p:nvPr>
            <p:extLst>
              <p:ext uri="{D42A27DB-BD31-4B8C-83A1-F6EECF244321}">
                <p14:modId xmlns:p14="http://schemas.microsoft.com/office/powerpoint/2010/main" val="3859243177"/>
              </p:ext>
            </p:extLst>
          </p:nvPr>
        </p:nvGraphicFramePr>
        <p:xfrm>
          <a:off x="862510" y="2402923"/>
          <a:ext cx="4553743" cy="3987537"/>
        </p:xfrm>
        <a:graphic>
          <a:graphicData uri="http://schemas.openxmlformats.org/drawingml/2006/table">
            <a:tbl>
              <a:tblPr firstRow="1" bandRow="1">
                <a:tableStyleId>{5C22544A-7EE6-4342-B048-85BDC9FD1C3A}</a:tableStyleId>
              </a:tblPr>
              <a:tblGrid>
                <a:gridCol w="1970007">
                  <a:extLst>
                    <a:ext uri="{9D8B030D-6E8A-4147-A177-3AD203B41FA5}">
                      <a16:colId xmlns:a16="http://schemas.microsoft.com/office/drawing/2014/main" val="1320463103"/>
                    </a:ext>
                  </a:extLst>
                </a:gridCol>
                <a:gridCol w="1171575">
                  <a:extLst>
                    <a:ext uri="{9D8B030D-6E8A-4147-A177-3AD203B41FA5}">
                      <a16:colId xmlns:a16="http://schemas.microsoft.com/office/drawing/2014/main" val="3946585245"/>
                    </a:ext>
                  </a:extLst>
                </a:gridCol>
                <a:gridCol w="1412161">
                  <a:extLst>
                    <a:ext uri="{9D8B030D-6E8A-4147-A177-3AD203B41FA5}">
                      <a16:colId xmlns:a16="http://schemas.microsoft.com/office/drawing/2014/main" val="559636854"/>
                    </a:ext>
                  </a:extLst>
                </a:gridCol>
              </a:tblGrid>
              <a:tr h="436137">
                <a:tc>
                  <a:txBody>
                    <a:bodyPr/>
                    <a:lstStyle/>
                    <a:p>
                      <a:endParaRPr lang="en-US" dirty="0"/>
                    </a:p>
                  </a:txBody>
                  <a:tcPr/>
                </a:tc>
                <a:tc>
                  <a:txBody>
                    <a:bodyPr/>
                    <a:lstStyle/>
                    <a:p>
                      <a:r>
                        <a:rPr lang="en-US" dirty="0"/>
                        <a:t>2021</a:t>
                      </a:r>
                    </a:p>
                  </a:txBody>
                  <a:tcPr/>
                </a:tc>
                <a:tc>
                  <a:txBody>
                    <a:bodyPr/>
                    <a:lstStyle/>
                    <a:p>
                      <a:r>
                        <a:rPr lang="en-US" dirty="0"/>
                        <a:t>2022</a:t>
                      </a:r>
                    </a:p>
                  </a:txBody>
                  <a:tcPr/>
                </a:tc>
                <a:extLst>
                  <a:ext uri="{0D108BD9-81ED-4DB2-BD59-A6C34878D82A}">
                    <a16:rowId xmlns:a16="http://schemas.microsoft.com/office/drawing/2014/main" val="2272885463"/>
                  </a:ext>
                </a:extLst>
              </a:tr>
              <a:tr h="394600">
                <a:tc>
                  <a:txBody>
                    <a:bodyPr/>
                    <a:lstStyle/>
                    <a:p>
                      <a:r>
                        <a:rPr lang="en-US" dirty="0"/>
                        <a:t>Region 1</a:t>
                      </a:r>
                    </a:p>
                  </a:txBody>
                  <a:tcPr/>
                </a:tc>
                <a:tc>
                  <a:txBody>
                    <a:bodyPr/>
                    <a:lstStyle/>
                    <a:p>
                      <a:r>
                        <a:rPr lang="en-US" dirty="0"/>
                        <a:t>689</a:t>
                      </a:r>
                    </a:p>
                  </a:txBody>
                  <a:tcPr/>
                </a:tc>
                <a:tc>
                  <a:txBody>
                    <a:bodyPr/>
                    <a:lstStyle/>
                    <a:p>
                      <a:r>
                        <a:rPr lang="en-US" dirty="0"/>
                        <a:t>732</a:t>
                      </a:r>
                    </a:p>
                  </a:txBody>
                  <a:tcPr/>
                </a:tc>
                <a:extLst>
                  <a:ext uri="{0D108BD9-81ED-4DB2-BD59-A6C34878D82A}">
                    <a16:rowId xmlns:a16="http://schemas.microsoft.com/office/drawing/2014/main" val="1515273698"/>
                  </a:ext>
                </a:extLst>
              </a:tr>
              <a:tr h="394600">
                <a:tc>
                  <a:txBody>
                    <a:bodyPr/>
                    <a:lstStyle/>
                    <a:p>
                      <a:r>
                        <a:rPr lang="en-US" dirty="0"/>
                        <a:t>Region 2</a:t>
                      </a:r>
                    </a:p>
                  </a:txBody>
                  <a:tcPr/>
                </a:tc>
                <a:tc>
                  <a:txBody>
                    <a:bodyPr/>
                    <a:lstStyle/>
                    <a:p>
                      <a:r>
                        <a:rPr lang="en-US" dirty="0"/>
                        <a:t>1073</a:t>
                      </a:r>
                    </a:p>
                  </a:txBody>
                  <a:tcPr/>
                </a:tc>
                <a:tc>
                  <a:txBody>
                    <a:bodyPr/>
                    <a:lstStyle/>
                    <a:p>
                      <a:r>
                        <a:rPr lang="en-US" dirty="0"/>
                        <a:t>1650</a:t>
                      </a:r>
                    </a:p>
                  </a:txBody>
                  <a:tcPr/>
                </a:tc>
                <a:extLst>
                  <a:ext uri="{0D108BD9-81ED-4DB2-BD59-A6C34878D82A}">
                    <a16:rowId xmlns:a16="http://schemas.microsoft.com/office/drawing/2014/main" val="1511314376"/>
                  </a:ext>
                </a:extLst>
              </a:tr>
              <a:tr h="394600">
                <a:tc>
                  <a:txBody>
                    <a:bodyPr/>
                    <a:lstStyle/>
                    <a:p>
                      <a:r>
                        <a:rPr lang="en-US" dirty="0"/>
                        <a:t>Region 3</a:t>
                      </a:r>
                    </a:p>
                  </a:txBody>
                  <a:tcPr/>
                </a:tc>
                <a:tc>
                  <a:txBody>
                    <a:bodyPr/>
                    <a:lstStyle/>
                    <a:p>
                      <a:r>
                        <a:rPr lang="en-US" dirty="0"/>
                        <a:t>773</a:t>
                      </a:r>
                    </a:p>
                  </a:txBody>
                  <a:tcPr/>
                </a:tc>
                <a:tc>
                  <a:txBody>
                    <a:bodyPr/>
                    <a:lstStyle/>
                    <a:p>
                      <a:r>
                        <a:rPr lang="en-US" dirty="0"/>
                        <a:t>1594</a:t>
                      </a:r>
                    </a:p>
                  </a:txBody>
                  <a:tcPr/>
                </a:tc>
                <a:extLst>
                  <a:ext uri="{0D108BD9-81ED-4DB2-BD59-A6C34878D82A}">
                    <a16:rowId xmlns:a16="http://schemas.microsoft.com/office/drawing/2014/main" val="3270211089"/>
                  </a:ext>
                </a:extLst>
              </a:tr>
              <a:tr h="394600">
                <a:tc>
                  <a:txBody>
                    <a:bodyPr/>
                    <a:lstStyle/>
                    <a:p>
                      <a:r>
                        <a:rPr lang="en-US" dirty="0"/>
                        <a:t>Region 4</a:t>
                      </a:r>
                    </a:p>
                  </a:txBody>
                  <a:tcPr/>
                </a:tc>
                <a:tc>
                  <a:txBody>
                    <a:bodyPr/>
                    <a:lstStyle/>
                    <a:p>
                      <a:r>
                        <a:rPr lang="en-US" dirty="0"/>
                        <a:t>640</a:t>
                      </a:r>
                    </a:p>
                  </a:txBody>
                  <a:tcPr/>
                </a:tc>
                <a:tc>
                  <a:txBody>
                    <a:bodyPr/>
                    <a:lstStyle/>
                    <a:p>
                      <a:r>
                        <a:rPr lang="en-US" dirty="0"/>
                        <a:t>671</a:t>
                      </a:r>
                    </a:p>
                  </a:txBody>
                  <a:tcPr/>
                </a:tc>
                <a:extLst>
                  <a:ext uri="{0D108BD9-81ED-4DB2-BD59-A6C34878D82A}">
                    <a16:rowId xmlns:a16="http://schemas.microsoft.com/office/drawing/2014/main" val="103349260"/>
                  </a:ext>
                </a:extLst>
              </a:tr>
              <a:tr h="394600">
                <a:tc>
                  <a:txBody>
                    <a:bodyPr/>
                    <a:lstStyle/>
                    <a:p>
                      <a:r>
                        <a:rPr lang="en-US" dirty="0"/>
                        <a:t>Region 5</a:t>
                      </a:r>
                    </a:p>
                  </a:txBody>
                  <a:tcPr/>
                </a:tc>
                <a:tc>
                  <a:txBody>
                    <a:bodyPr/>
                    <a:lstStyle/>
                    <a:p>
                      <a:r>
                        <a:rPr lang="en-US" dirty="0"/>
                        <a:t>454</a:t>
                      </a:r>
                    </a:p>
                  </a:txBody>
                  <a:tcPr/>
                </a:tc>
                <a:tc>
                  <a:txBody>
                    <a:bodyPr/>
                    <a:lstStyle/>
                    <a:p>
                      <a:r>
                        <a:rPr lang="en-US" dirty="0"/>
                        <a:t>721</a:t>
                      </a:r>
                    </a:p>
                  </a:txBody>
                  <a:tcPr/>
                </a:tc>
                <a:extLst>
                  <a:ext uri="{0D108BD9-81ED-4DB2-BD59-A6C34878D82A}">
                    <a16:rowId xmlns:a16="http://schemas.microsoft.com/office/drawing/2014/main" val="787115381"/>
                  </a:ext>
                </a:extLst>
              </a:tr>
              <a:tr h="394600">
                <a:tc>
                  <a:txBody>
                    <a:bodyPr/>
                    <a:lstStyle/>
                    <a:p>
                      <a:r>
                        <a:rPr lang="en-US" dirty="0"/>
                        <a:t>Region 6</a:t>
                      </a:r>
                    </a:p>
                  </a:txBody>
                  <a:tcPr/>
                </a:tc>
                <a:tc>
                  <a:txBody>
                    <a:bodyPr/>
                    <a:lstStyle/>
                    <a:p>
                      <a:r>
                        <a:rPr lang="en-US" dirty="0"/>
                        <a:t>611</a:t>
                      </a:r>
                    </a:p>
                  </a:txBody>
                  <a:tcPr/>
                </a:tc>
                <a:tc>
                  <a:txBody>
                    <a:bodyPr/>
                    <a:lstStyle/>
                    <a:p>
                      <a:r>
                        <a:rPr lang="en-US" dirty="0"/>
                        <a:t>977</a:t>
                      </a:r>
                    </a:p>
                  </a:txBody>
                  <a:tcPr/>
                </a:tc>
                <a:extLst>
                  <a:ext uri="{0D108BD9-81ED-4DB2-BD59-A6C34878D82A}">
                    <a16:rowId xmlns:a16="http://schemas.microsoft.com/office/drawing/2014/main" val="1357653103"/>
                  </a:ext>
                </a:extLst>
              </a:tr>
              <a:tr h="394600">
                <a:tc>
                  <a:txBody>
                    <a:bodyPr/>
                    <a:lstStyle/>
                    <a:p>
                      <a:r>
                        <a:rPr lang="en-US" dirty="0"/>
                        <a:t>Region 7</a:t>
                      </a:r>
                    </a:p>
                  </a:txBody>
                  <a:tcPr/>
                </a:tc>
                <a:tc>
                  <a:txBody>
                    <a:bodyPr/>
                    <a:lstStyle/>
                    <a:p>
                      <a:r>
                        <a:rPr lang="en-US" dirty="0"/>
                        <a:t>1433</a:t>
                      </a:r>
                    </a:p>
                  </a:txBody>
                  <a:tcPr/>
                </a:tc>
                <a:tc>
                  <a:txBody>
                    <a:bodyPr/>
                    <a:lstStyle/>
                    <a:p>
                      <a:r>
                        <a:rPr lang="en-US" dirty="0"/>
                        <a:t>1779</a:t>
                      </a:r>
                    </a:p>
                  </a:txBody>
                  <a:tcPr/>
                </a:tc>
                <a:extLst>
                  <a:ext uri="{0D108BD9-81ED-4DB2-BD59-A6C34878D82A}">
                    <a16:rowId xmlns:a16="http://schemas.microsoft.com/office/drawing/2014/main" val="2241487383"/>
                  </a:ext>
                </a:extLst>
              </a:tr>
              <a:tr h="394600">
                <a:tc>
                  <a:txBody>
                    <a:bodyPr/>
                    <a:lstStyle/>
                    <a:p>
                      <a:r>
                        <a:rPr lang="en-US" dirty="0"/>
                        <a:t>Region 8</a:t>
                      </a:r>
                    </a:p>
                  </a:txBody>
                  <a:tcPr/>
                </a:tc>
                <a:tc>
                  <a:txBody>
                    <a:bodyPr/>
                    <a:lstStyle/>
                    <a:p>
                      <a:r>
                        <a:rPr lang="en-US" dirty="0"/>
                        <a:t>811</a:t>
                      </a:r>
                    </a:p>
                  </a:txBody>
                  <a:tcPr/>
                </a:tc>
                <a:tc>
                  <a:txBody>
                    <a:bodyPr/>
                    <a:lstStyle/>
                    <a:p>
                      <a:r>
                        <a:rPr lang="en-US" dirty="0"/>
                        <a:t>1534</a:t>
                      </a:r>
                    </a:p>
                  </a:txBody>
                  <a:tcPr/>
                </a:tc>
                <a:extLst>
                  <a:ext uri="{0D108BD9-81ED-4DB2-BD59-A6C34878D82A}">
                    <a16:rowId xmlns:a16="http://schemas.microsoft.com/office/drawing/2014/main" val="577085791"/>
                  </a:ext>
                </a:extLst>
              </a:tr>
              <a:tr h="394600">
                <a:tc>
                  <a:txBody>
                    <a:bodyPr/>
                    <a:lstStyle/>
                    <a:p>
                      <a:r>
                        <a:rPr lang="en-US" dirty="0"/>
                        <a:t>Region 9</a:t>
                      </a:r>
                    </a:p>
                  </a:txBody>
                  <a:tcPr/>
                </a:tc>
                <a:tc>
                  <a:txBody>
                    <a:bodyPr/>
                    <a:lstStyle/>
                    <a:p>
                      <a:r>
                        <a:rPr lang="en-US" dirty="0"/>
                        <a:t>598</a:t>
                      </a:r>
                    </a:p>
                  </a:txBody>
                  <a:tcPr/>
                </a:tc>
                <a:tc>
                  <a:txBody>
                    <a:bodyPr/>
                    <a:lstStyle/>
                    <a:p>
                      <a:r>
                        <a:rPr lang="en-US" dirty="0"/>
                        <a:t>751</a:t>
                      </a:r>
                    </a:p>
                  </a:txBody>
                  <a:tcPr/>
                </a:tc>
                <a:extLst>
                  <a:ext uri="{0D108BD9-81ED-4DB2-BD59-A6C34878D82A}">
                    <a16:rowId xmlns:a16="http://schemas.microsoft.com/office/drawing/2014/main" val="3371231791"/>
                  </a:ext>
                </a:extLst>
              </a:tr>
            </a:tbl>
          </a:graphicData>
        </a:graphic>
      </p:graphicFrame>
    </p:spTree>
    <p:extLst>
      <p:ext uri="{BB962C8B-B14F-4D97-AF65-F5344CB8AC3E}">
        <p14:creationId xmlns:p14="http://schemas.microsoft.com/office/powerpoint/2010/main" val="4081874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BD5F6-24BD-B2A0-E063-AD8DCC7A15C8}"/>
              </a:ext>
            </a:extLst>
          </p:cNvPr>
          <p:cNvSpPr>
            <a:spLocks noGrp="1"/>
          </p:cNvSpPr>
          <p:nvPr>
            <p:ph type="title"/>
          </p:nvPr>
        </p:nvSpPr>
        <p:spPr>
          <a:xfrm>
            <a:off x="2141537" y="639385"/>
            <a:ext cx="10363200" cy="1187570"/>
          </a:xfrm>
        </p:spPr>
        <p:txBody>
          <a:bodyPr/>
          <a:lstStyle/>
          <a:p>
            <a:r>
              <a:rPr lang="en-US" dirty="0"/>
              <a:t>Findings – Race &amp; Ethnicity of Follow-Ups</a:t>
            </a:r>
          </a:p>
        </p:txBody>
      </p:sp>
      <p:graphicFrame>
        <p:nvGraphicFramePr>
          <p:cNvPr id="4" name="Content Placeholder 3">
            <a:extLst>
              <a:ext uri="{FF2B5EF4-FFF2-40B4-BE49-F238E27FC236}">
                <a16:creationId xmlns:a16="http://schemas.microsoft.com/office/drawing/2014/main" id="{801D2D20-6B1E-3017-8DDA-C6DCB2AD93E1}"/>
              </a:ext>
            </a:extLst>
          </p:cNvPr>
          <p:cNvGraphicFramePr>
            <a:graphicFrameLocks noGrp="1" noChangeAspect="1"/>
          </p:cNvGraphicFramePr>
          <p:nvPr>
            <p:ph idx="1"/>
            <p:extLst>
              <p:ext uri="{D42A27DB-BD31-4B8C-83A1-F6EECF244321}">
                <p14:modId xmlns:p14="http://schemas.microsoft.com/office/powerpoint/2010/main" val="3853441888"/>
              </p:ext>
            </p:extLst>
          </p:nvPr>
        </p:nvGraphicFramePr>
        <p:xfrm>
          <a:off x="1003989" y="1233170"/>
          <a:ext cx="9651311" cy="31782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C2AB6439-2CF2-2378-05FA-242D0066BEC3}"/>
              </a:ext>
            </a:extLst>
          </p:cNvPr>
          <p:cNvGraphicFramePr/>
          <p:nvPr>
            <p:extLst>
              <p:ext uri="{D42A27DB-BD31-4B8C-83A1-F6EECF244321}">
                <p14:modId xmlns:p14="http://schemas.microsoft.com/office/powerpoint/2010/main" val="1266926096"/>
              </p:ext>
            </p:extLst>
          </p:nvPr>
        </p:nvGraphicFramePr>
        <p:xfrm>
          <a:off x="1663700" y="4279901"/>
          <a:ext cx="8032749" cy="251148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03310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01165-3172-00CD-6235-CC3228D87279}"/>
              </a:ext>
            </a:extLst>
          </p:cNvPr>
          <p:cNvSpPr>
            <a:spLocks noGrp="1"/>
          </p:cNvSpPr>
          <p:nvPr>
            <p:ph type="title"/>
          </p:nvPr>
        </p:nvSpPr>
        <p:spPr/>
        <p:txBody>
          <a:bodyPr/>
          <a:lstStyle/>
          <a:p>
            <a:r>
              <a:rPr lang="en-US" dirty="0"/>
              <a:t>Findings – Primary Diagnoses of Follow-Ups</a:t>
            </a:r>
          </a:p>
        </p:txBody>
      </p:sp>
      <p:graphicFrame>
        <p:nvGraphicFramePr>
          <p:cNvPr id="17" name="Content Placeholder 16">
            <a:extLst>
              <a:ext uri="{FF2B5EF4-FFF2-40B4-BE49-F238E27FC236}">
                <a16:creationId xmlns:a16="http://schemas.microsoft.com/office/drawing/2014/main" id="{256D89FD-6069-A5DA-8D4E-E3782FABA69F}"/>
              </a:ext>
            </a:extLst>
          </p:cNvPr>
          <p:cNvGraphicFramePr>
            <a:graphicFrameLocks noGrp="1"/>
          </p:cNvGraphicFramePr>
          <p:nvPr>
            <p:ph idx="1"/>
            <p:extLst>
              <p:ext uri="{D42A27DB-BD31-4B8C-83A1-F6EECF244321}">
                <p14:modId xmlns:p14="http://schemas.microsoft.com/office/powerpoint/2010/main" val="2681665406"/>
              </p:ext>
            </p:extLst>
          </p:nvPr>
        </p:nvGraphicFramePr>
        <p:xfrm>
          <a:off x="914400" y="2559050"/>
          <a:ext cx="10363200" cy="3382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5692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776C4-F4D7-6293-AA16-CAB7945F442B}"/>
              </a:ext>
            </a:extLst>
          </p:cNvPr>
          <p:cNvSpPr>
            <a:spLocks noGrp="1"/>
          </p:cNvSpPr>
          <p:nvPr>
            <p:ph type="title"/>
          </p:nvPr>
        </p:nvSpPr>
        <p:spPr/>
        <p:txBody>
          <a:bodyPr/>
          <a:lstStyle/>
          <a:p>
            <a:r>
              <a:rPr lang="en-US" dirty="0"/>
              <a:t>Current interventions</a:t>
            </a:r>
          </a:p>
        </p:txBody>
      </p:sp>
      <p:sp>
        <p:nvSpPr>
          <p:cNvPr id="6" name="Content Placeholder 5">
            <a:extLst>
              <a:ext uri="{FF2B5EF4-FFF2-40B4-BE49-F238E27FC236}">
                <a16:creationId xmlns:a16="http://schemas.microsoft.com/office/drawing/2014/main" id="{7D24B687-658C-BE44-2F50-243B8D277C94}"/>
              </a:ext>
            </a:extLst>
          </p:cNvPr>
          <p:cNvSpPr>
            <a:spLocks noGrp="1"/>
          </p:cNvSpPr>
          <p:nvPr>
            <p:ph idx="1"/>
          </p:nvPr>
        </p:nvSpPr>
        <p:spPr>
          <a:xfrm>
            <a:off x="74429" y="2083981"/>
            <a:ext cx="6539022" cy="4667693"/>
          </a:xfrm>
        </p:spPr>
        <p:txBody>
          <a:bodyPr>
            <a:noAutofit/>
          </a:bodyPr>
          <a:lstStyle/>
          <a:p>
            <a:pPr algn="just">
              <a:lnSpc>
                <a:spcPct val="100000"/>
              </a:lnSpc>
            </a:pPr>
            <a:r>
              <a:rPr lang="en-US" sz="1400" dirty="0">
                <a:effectLst/>
              </a:rPr>
              <a:t>Discharge Plans</a:t>
            </a:r>
          </a:p>
          <a:p>
            <a:pPr marL="742950" lvl="1" indent="-285750" algn="just">
              <a:lnSpc>
                <a:spcPct val="100000"/>
              </a:lnSpc>
            </a:pPr>
            <a:r>
              <a:rPr lang="en-US" sz="1400" dirty="0">
                <a:effectLst/>
              </a:rPr>
              <a:t>Ensure member has a discharge plan</a:t>
            </a:r>
            <a:r>
              <a:rPr lang="en-US" sz="1400" dirty="0"/>
              <a:t> (</a:t>
            </a:r>
            <a:r>
              <a:rPr lang="en-US" sz="1400" dirty="0">
                <a:solidFill>
                  <a:schemeClr val="accent1"/>
                </a:solidFill>
                <a:effectLst/>
              </a:rPr>
              <a:t>current medication list</a:t>
            </a:r>
            <a:r>
              <a:rPr lang="en-US" sz="1400" dirty="0">
                <a:effectLst/>
              </a:rPr>
              <a:t>, </a:t>
            </a:r>
            <a:r>
              <a:rPr lang="en-US" sz="1400" dirty="0">
                <a:solidFill>
                  <a:schemeClr val="accent1"/>
                </a:solidFill>
                <a:effectLst/>
              </a:rPr>
              <a:t>appointment with aftercare provider</a:t>
            </a:r>
            <a:r>
              <a:rPr lang="en-US" sz="1400" dirty="0">
                <a:effectLst/>
              </a:rPr>
              <a:t>(s) at a time/location convenient to member/based on member preferences, and interventions to address barriers to care (e.g., </a:t>
            </a:r>
            <a:r>
              <a:rPr lang="en-US" sz="1400" dirty="0">
                <a:solidFill>
                  <a:schemeClr val="accent1"/>
                </a:solidFill>
                <a:effectLst/>
              </a:rPr>
              <a:t>transportation, language </a:t>
            </a:r>
            <a:r>
              <a:rPr lang="en-US" sz="1400" dirty="0">
                <a:effectLst/>
              </a:rPr>
              <a:t>etc.). </a:t>
            </a:r>
          </a:p>
          <a:p>
            <a:pPr marL="742950" lvl="1" indent="-285750" algn="just">
              <a:lnSpc>
                <a:spcPct val="100000"/>
              </a:lnSpc>
            </a:pPr>
            <a:r>
              <a:rPr lang="en-US" sz="1400" dirty="0">
                <a:effectLst/>
              </a:rPr>
              <a:t>Ensure member understands discharge plan using </a:t>
            </a:r>
            <a:r>
              <a:rPr lang="en-US" sz="1400" dirty="0">
                <a:solidFill>
                  <a:schemeClr val="accent1"/>
                </a:solidFill>
                <a:effectLst/>
              </a:rPr>
              <a:t>teach-back methods </a:t>
            </a:r>
            <a:r>
              <a:rPr lang="en-US" sz="1400" dirty="0">
                <a:effectLst/>
              </a:rPr>
              <a:t>to address health literacy.</a:t>
            </a:r>
          </a:p>
          <a:p>
            <a:pPr marL="742950" lvl="1" indent="-285750" algn="just">
              <a:lnSpc>
                <a:spcPct val="100000"/>
              </a:lnSpc>
            </a:pPr>
            <a:r>
              <a:rPr lang="en-US" sz="1400" dirty="0">
                <a:solidFill>
                  <a:schemeClr val="accent1"/>
                </a:solidFill>
                <a:effectLst/>
              </a:rPr>
              <a:t>Educate members</a:t>
            </a:r>
            <a:r>
              <a:rPr lang="en-US" sz="1400" dirty="0">
                <a:effectLst/>
              </a:rPr>
              <a:t> on purpose and importance of aftercare appointments, and how to reschedule appointments if the scheduled time does not work.</a:t>
            </a:r>
          </a:p>
          <a:p>
            <a:pPr marL="742950" lvl="1" indent="-285750" algn="just">
              <a:lnSpc>
                <a:spcPct val="100000"/>
              </a:lnSpc>
            </a:pPr>
            <a:r>
              <a:rPr lang="en-US" sz="1400" dirty="0">
                <a:effectLst/>
              </a:rPr>
              <a:t>Provide follow-up to member within 72 hours following discharge from hospital or emergency department to identify and address any unmet needs.</a:t>
            </a:r>
          </a:p>
          <a:p>
            <a:pPr marL="742950" lvl="1" indent="-285750" algn="just">
              <a:lnSpc>
                <a:spcPct val="100000"/>
              </a:lnSpc>
            </a:pPr>
            <a:r>
              <a:rPr lang="en-US" sz="1400" dirty="0">
                <a:effectLst/>
              </a:rPr>
              <a:t>Provide ongoing MCO case management to members with special health care needs. </a:t>
            </a:r>
          </a:p>
          <a:p>
            <a:pPr>
              <a:lnSpc>
                <a:spcPct val="100000"/>
              </a:lnSpc>
            </a:pPr>
            <a:endParaRPr lang="en-US" sz="1400" dirty="0">
              <a:effectLst/>
            </a:endParaRPr>
          </a:p>
          <a:p>
            <a:pPr>
              <a:lnSpc>
                <a:spcPct val="100000"/>
              </a:lnSpc>
            </a:pPr>
            <a:endParaRPr lang="en-US" sz="1400" dirty="0"/>
          </a:p>
        </p:txBody>
      </p:sp>
      <p:sp>
        <p:nvSpPr>
          <p:cNvPr id="10" name="TextBox 9">
            <a:extLst>
              <a:ext uri="{FF2B5EF4-FFF2-40B4-BE49-F238E27FC236}">
                <a16:creationId xmlns:a16="http://schemas.microsoft.com/office/drawing/2014/main" id="{BCC06B39-0DCA-A2EA-9DBB-30D87D77B23A}"/>
              </a:ext>
            </a:extLst>
          </p:cNvPr>
          <p:cNvSpPr txBox="1"/>
          <p:nvPr/>
        </p:nvSpPr>
        <p:spPr>
          <a:xfrm>
            <a:off x="6801394" y="2279924"/>
            <a:ext cx="5316177" cy="5262979"/>
          </a:xfrm>
          <a:prstGeom prst="rect">
            <a:avLst/>
          </a:prstGeom>
          <a:noFill/>
        </p:spPr>
        <p:txBody>
          <a:bodyPr wrap="square" rtlCol="0">
            <a:spAutoFit/>
          </a:bodyPr>
          <a:lstStyle/>
          <a:p>
            <a:pPr marL="171450" indent="-171450" algn="just">
              <a:buFont typeface="Arial" panose="020B0604020202020204" pitchFamily="34" charset="0"/>
              <a:buChar char="•"/>
            </a:pPr>
            <a:r>
              <a:rPr lang="en-US" sz="1400" dirty="0">
                <a:solidFill>
                  <a:schemeClr val="accent1"/>
                </a:solidFill>
                <a:effectLst/>
                <a:cs typeface="Arial" panose="020B0604020202020204" pitchFamily="34" charset="0"/>
              </a:rPr>
              <a:t>Warm transfer from MCO to high volume provider </a:t>
            </a:r>
            <a:r>
              <a:rPr lang="en-US" sz="1400" dirty="0">
                <a:effectLst/>
                <a:cs typeface="Arial" panose="020B0604020202020204" pitchFamily="34" charset="0"/>
              </a:rPr>
              <a:t>to complete follow-up</a:t>
            </a:r>
            <a:r>
              <a:rPr lang="en-US" sz="1400" dirty="0">
                <a:cs typeface="Arial" panose="020B0604020202020204" pitchFamily="34" charset="0"/>
              </a:rPr>
              <a:t>, within 7 days of discharge</a:t>
            </a:r>
            <a:endParaRPr lang="en-US" sz="1400" dirty="0">
              <a:effectLst/>
              <a:cs typeface="Arial" panose="020B0604020202020204" pitchFamily="34" charset="0"/>
            </a:endParaRPr>
          </a:p>
          <a:p>
            <a:pPr marL="628650" lvl="1" indent="-171450" algn="just">
              <a:buFont typeface="Arial" panose="020B0604020202020204" pitchFamily="34" charset="0"/>
              <a:buChar char="•"/>
            </a:pPr>
            <a:r>
              <a:rPr lang="en-US" sz="1400" dirty="0">
                <a:effectLst/>
                <a:cs typeface="Arial" panose="020B0604020202020204" pitchFamily="34" charset="0"/>
              </a:rPr>
              <a:t>Follow-Up appointment reminder call 1-2 days prior to the scheduled appointment by MCO Case Managers. Assist member with transportation as needed.</a:t>
            </a:r>
          </a:p>
          <a:p>
            <a:pPr marL="171450" indent="-171450" algn="just">
              <a:buFont typeface="Arial" panose="020B0604020202020204" pitchFamily="34" charset="0"/>
              <a:buChar char="•"/>
            </a:pPr>
            <a:endParaRPr lang="en-US" sz="1400" dirty="0">
              <a:effectLst/>
              <a:cs typeface="Arial" panose="020B0604020202020204" pitchFamily="34" charset="0"/>
            </a:endParaRPr>
          </a:p>
          <a:p>
            <a:pPr marL="171450" indent="-171450" algn="just">
              <a:buFont typeface="Arial" panose="020B0604020202020204" pitchFamily="34" charset="0"/>
              <a:buChar char="•"/>
            </a:pPr>
            <a:endParaRPr lang="en-US" sz="1400" dirty="0"/>
          </a:p>
          <a:p>
            <a:pPr marL="171450" indent="-171450" algn="just">
              <a:buFont typeface="Arial" panose="020B0604020202020204" pitchFamily="34" charset="0"/>
              <a:buChar char="•"/>
            </a:pPr>
            <a:r>
              <a:rPr lang="en-US" sz="1400" dirty="0">
                <a:solidFill>
                  <a:schemeClr val="accent1"/>
                </a:solidFill>
                <a:effectLst/>
              </a:rPr>
              <a:t>Behavioral Health Texting Campaign </a:t>
            </a:r>
            <a:r>
              <a:rPr lang="en-US" sz="1400" dirty="0">
                <a:effectLst/>
              </a:rPr>
              <a:t>to members recently discharged from emergency department or inpatient hospital with a diagnosis of mental illness or intentional self-harm</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effectLst/>
              </a:rPr>
              <a:t>October 2023: Offer </a:t>
            </a:r>
            <a:r>
              <a:rPr lang="en-US" sz="1400" dirty="0">
                <a:solidFill>
                  <a:schemeClr val="accent1"/>
                </a:solidFill>
                <a:effectLst/>
              </a:rPr>
              <a:t>member reward </a:t>
            </a:r>
            <a:r>
              <a:rPr lang="en-US" sz="1400" dirty="0">
                <a:effectLst/>
              </a:rPr>
              <a:t>for FUM members discharged from emergency departments who complete 30-day follow-up appointments with the appropriate provider type.</a:t>
            </a:r>
          </a:p>
          <a:p>
            <a:pPr marL="171450" indent="-171450">
              <a:buFont typeface="Arial" panose="020B0604020202020204" pitchFamily="34" charset="0"/>
              <a:buChar char="•"/>
            </a:pPr>
            <a:endParaRPr lang="en-US" sz="1400" dirty="0">
              <a:effectLst/>
            </a:endParaRPr>
          </a:p>
          <a:p>
            <a:pPr marL="171450" indent="-171450">
              <a:buFont typeface="Arial" panose="020B0604020202020204" pitchFamily="34" charset="0"/>
              <a:buChar char="•"/>
            </a:pPr>
            <a:r>
              <a:rPr lang="en-US" sz="1400" dirty="0"/>
              <a:t>In January 2024: </a:t>
            </a:r>
            <a:r>
              <a:rPr lang="en-US" sz="1400" dirty="0">
                <a:solidFill>
                  <a:schemeClr val="accent1"/>
                </a:solidFill>
                <a:effectLst/>
              </a:rPr>
              <a:t>Pilot program with a high-volume hospital to offer outpatient/telehealth bridge follow-up appointments following inpatient discharge</a:t>
            </a:r>
          </a:p>
          <a:p>
            <a:pPr marL="171450" indent="-171450">
              <a:buFont typeface="Arial" panose="020B0604020202020204" pitchFamily="34" charset="0"/>
              <a:buChar char="•"/>
            </a:pPr>
            <a:endParaRPr lang="en-US" sz="1400" dirty="0">
              <a:effectLst/>
            </a:endParaRPr>
          </a:p>
          <a:p>
            <a:pPr marL="171450" indent="-171450">
              <a:buFont typeface="Arial" panose="020B0604020202020204" pitchFamily="34" charset="0"/>
              <a:buChar char="•"/>
            </a:pPr>
            <a:endParaRPr lang="en-US" sz="1400" dirty="0">
              <a:effectLst/>
            </a:endParaRPr>
          </a:p>
          <a:p>
            <a:pPr marL="171450" indent="-171450">
              <a:buFont typeface="Arial" panose="020B0604020202020204" pitchFamily="34" charset="0"/>
              <a:buChar char="•"/>
            </a:pPr>
            <a:endParaRPr lang="en-US" sz="1400" dirty="0">
              <a:effectLst/>
            </a:endParaRPr>
          </a:p>
          <a:p>
            <a:pPr marL="171450" indent="-171450">
              <a:buFont typeface="Arial" panose="020B0604020202020204" pitchFamily="34" charset="0"/>
              <a:buChar char="•"/>
            </a:pPr>
            <a:endParaRPr lang="en-US" sz="1400" dirty="0">
              <a:effectLst/>
            </a:endParaRPr>
          </a:p>
          <a:p>
            <a:pPr marL="171450" indent="-171450">
              <a:buFont typeface="Arial" panose="020B0604020202020204" pitchFamily="34" charset="0"/>
              <a:buChar char="•"/>
            </a:pPr>
            <a:endParaRPr lang="en-US" sz="1400" dirty="0">
              <a:effectLst/>
              <a:cs typeface="Arial" panose="020B0604020202020204" pitchFamily="34" charset="0"/>
            </a:endParaRPr>
          </a:p>
          <a:p>
            <a:pPr marL="171450" indent="-171450">
              <a:buFont typeface="Arial" panose="020B0604020202020204" pitchFamily="34" charset="0"/>
              <a:buChar char="•"/>
            </a:pPr>
            <a:endParaRPr lang="en-US" sz="1400" dirty="0">
              <a:cs typeface="Arial" panose="020B0604020202020204" pitchFamily="34" charset="0"/>
            </a:endParaRPr>
          </a:p>
        </p:txBody>
      </p:sp>
    </p:spTree>
    <p:extLst>
      <p:ext uri="{BB962C8B-B14F-4D97-AF65-F5344CB8AC3E}">
        <p14:creationId xmlns:p14="http://schemas.microsoft.com/office/powerpoint/2010/main" val="2929498322"/>
      </p:ext>
    </p:extLst>
  </p:cSld>
  <p:clrMapOvr>
    <a:masterClrMapping/>
  </p:clrMapOvr>
</p:sld>
</file>

<file path=ppt/theme/theme1.xml><?xml version="1.0" encoding="utf-8"?>
<a:theme xmlns:a="http://schemas.openxmlformats.org/drawingml/2006/main" name="DashVTI">
  <a:themeElements>
    <a:clrScheme name="AnalogousFromLightSeedRightStep">
      <a:dk1>
        <a:srgbClr val="000000"/>
      </a:dk1>
      <a:lt1>
        <a:srgbClr val="FFFFFF"/>
      </a:lt1>
      <a:dk2>
        <a:srgbClr val="41242C"/>
      </a:dk2>
      <a:lt2>
        <a:srgbClr val="E2E8E4"/>
      </a:lt2>
      <a:accent1>
        <a:srgbClr val="EE6EC4"/>
      </a:accent1>
      <a:accent2>
        <a:srgbClr val="EB4E75"/>
      </a:accent2>
      <a:accent3>
        <a:srgbClr val="EE836E"/>
      </a:accent3>
      <a:accent4>
        <a:srgbClr val="E09227"/>
      </a:accent4>
      <a:accent5>
        <a:srgbClr val="A7A74D"/>
      </a:accent5>
      <a:accent6>
        <a:srgbClr val="7FB13A"/>
      </a:accent6>
      <a:hlink>
        <a:srgbClr val="568E68"/>
      </a:hlink>
      <a:folHlink>
        <a:srgbClr val="7F7F7F"/>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5459</TotalTime>
  <Words>2518</Words>
  <Application>Microsoft Macintosh PowerPoint</Application>
  <PresentationFormat>Widescreen</PresentationFormat>
  <Paragraphs>193</Paragraphs>
  <Slides>11</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Grandview Display</vt:lpstr>
      <vt:lpstr>Helvetica Neue</vt:lpstr>
      <vt:lpstr>interfaceregular</vt:lpstr>
      <vt:lpstr>Noto Sans</vt:lpstr>
      <vt:lpstr>Source Sans Pro</vt:lpstr>
      <vt:lpstr>DashVTI</vt:lpstr>
      <vt:lpstr>ACLA Behavioral Health Measures: a Post-Pandemic World</vt:lpstr>
      <vt:lpstr>Overview</vt:lpstr>
      <vt:lpstr>Background</vt:lpstr>
      <vt:lpstr>Behavioral Focus Measures</vt:lpstr>
      <vt:lpstr>Findings – Age and Gender of Follow-Ups</vt:lpstr>
      <vt:lpstr>Findings – Member Regions of Follow-Ups</vt:lpstr>
      <vt:lpstr>Findings – Race &amp; Ethnicity of Follow-Ups</vt:lpstr>
      <vt:lpstr>Findings – Primary Diagnoses of Follow-Ups</vt:lpstr>
      <vt:lpstr>Current interventions</vt:lpstr>
      <vt:lpstr>Summary/Additional Recommendations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ACLA Behavioral Health Measures in a post-pandemic world</dc:title>
  <dc:creator>Easwar, Sanjana</dc:creator>
  <cp:lastModifiedBy>Easwar, Sanjana</cp:lastModifiedBy>
  <cp:revision>73</cp:revision>
  <dcterms:created xsi:type="dcterms:W3CDTF">2023-11-12T19:36:37Z</dcterms:created>
  <dcterms:modified xsi:type="dcterms:W3CDTF">2023-11-17T00:21:02Z</dcterms:modified>
</cp:coreProperties>
</file>