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Lst>
  <p:notesMasterIdLst>
    <p:notesMasterId r:id="rId15"/>
  </p:notesMasterIdLst>
  <p:sldIdLst>
    <p:sldId id="256" r:id="rId3"/>
    <p:sldId id="257" r:id="rId4"/>
    <p:sldId id="264" r:id="rId5"/>
    <p:sldId id="266" r:id="rId6"/>
    <p:sldId id="258" r:id="rId7"/>
    <p:sldId id="265" r:id="rId8"/>
    <p:sldId id="261" r:id="rId9"/>
    <p:sldId id="268" r:id="rId10"/>
    <p:sldId id="269" r:id="rId11"/>
    <p:sldId id="260" r:id="rId12"/>
    <p:sldId id="262"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3792" autoAdjust="0"/>
  </p:normalViewPr>
  <p:slideViewPr>
    <p:cSldViewPr snapToGrid="0">
      <p:cViewPr varScale="1">
        <p:scale>
          <a:sx n="67" d="100"/>
          <a:sy n="67" d="100"/>
        </p:scale>
        <p:origin x="11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65392-CD6D-4D53-A1A0-A14073BB7C71}"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2A5B2-7C52-4904-AA17-98A537A711D3}" type="slidenum">
              <a:rPr lang="en-US" smtClean="0"/>
              <a:t>‹#›</a:t>
            </a:fld>
            <a:endParaRPr lang="en-US"/>
          </a:p>
        </p:txBody>
      </p:sp>
    </p:spTree>
    <p:extLst>
      <p:ext uri="{BB962C8B-B14F-4D97-AF65-F5344CB8AC3E}">
        <p14:creationId xmlns:p14="http://schemas.microsoft.com/office/powerpoint/2010/main" val="154713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Staph aureus is a gram positive bacteria, that is a commensal human pathogen. Which is to say that it part of the natural human flora of healthy skin, </a:t>
            </a:r>
            <a:r>
              <a:rPr lang="en-US" dirty="0" err="1"/>
              <a:t>butis</a:t>
            </a:r>
            <a:r>
              <a:rPr lang="en-US" dirty="0"/>
              <a:t>  also that it is capable of causing disease – notably skin and soft tissue infections like abscess, carbuncles, and cellulitis. It is also a common cause of other serious infections such as infective endocarditis, osteomyelitis, and pneumonia</a:t>
            </a:r>
          </a:p>
          <a:p>
            <a:pPr marL="171450" indent="-171450">
              <a:buFontTx/>
              <a:buChar char="-"/>
            </a:pPr>
            <a:r>
              <a:rPr lang="en-US" dirty="0"/>
              <a:t>Typically when talking about staph, we say a stain is either MRSA – methicillin resistant, or MSSA which is to say methicillin sensitive</a:t>
            </a:r>
          </a:p>
          <a:p>
            <a:pPr marL="171450" indent="-171450">
              <a:buFontTx/>
              <a:buChar char="-"/>
            </a:pPr>
            <a:r>
              <a:rPr lang="en-US" dirty="0"/>
              <a:t>MRSA emerged as CA pathogen that affected otherwise healthy people in the mid-1990s, previously only seen in hospital patients, and in the early 20</a:t>
            </a:r>
            <a:r>
              <a:rPr lang="en-US" baseline="30000" dirty="0"/>
              <a:t>th</a:t>
            </a:r>
            <a:r>
              <a:rPr lang="en-US" dirty="0"/>
              <a:t> century infections rates with MRSA increased drastically</a:t>
            </a:r>
          </a:p>
          <a:p>
            <a:pPr marL="457200" lvl="1"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4F2A5B2-7C52-4904-AA17-98A537A711D3}" type="slidenum">
              <a:rPr lang="en-US" smtClean="0"/>
              <a:t>2</a:t>
            </a:fld>
            <a:endParaRPr lang="en-US"/>
          </a:p>
        </p:txBody>
      </p:sp>
    </p:spTree>
    <p:extLst>
      <p:ext uri="{BB962C8B-B14F-4D97-AF65-F5344CB8AC3E}">
        <p14:creationId xmlns:p14="http://schemas.microsoft.com/office/powerpoint/2010/main" val="288559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example this, graph is from a 15 year retrospective study of hospitalization of children with staph infection. It found an increase </a:t>
            </a:r>
            <a:r>
              <a:rPr lang="en-US" b="0" i="0" dirty="0">
                <a:solidFill>
                  <a:srgbClr val="212121"/>
                </a:solidFill>
                <a:effectLst/>
                <a:latin typeface="Cambria" panose="02040503050406030204" pitchFamily="18" charset="0"/>
              </a:rPr>
              <a:t>49/100,000  in 1985 to a peak of 83/100,000 in 2006 and dropped to 73/100,000 in 2009. </a:t>
            </a:r>
          </a:p>
          <a:p>
            <a:pPr marL="171450" indent="-171450">
              <a:buFontTx/>
              <a:buChar char="-"/>
            </a:pPr>
            <a:r>
              <a:rPr lang="en-US" b="0" i="0" dirty="0">
                <a:solidFill>
                  <a:srgbClr val="212121"/>
                </a:solidFill>
                <a:effectLst/>
                <a:latin typeface="Cambria" panose="02040503050406030204" pitchFamily="18" charset="0"/>
              </a:rPr>
              <a:t>Another study examining whether rise in CA-MRSA corresponded with increased ED visits and outpatient care, or increased antibiotic prescription examined  outpatient and ED visits for SSTI from 1997 to 2005 N</a:t>
            </a:r>
            <a:r>
              <a:rPr lang="en-US" b="0" i="0" dirty="0">
                <a:solidFill>
                  <a:srgbClr val="232323"/>
                </a:solidFill>
                <a:effectLst/>
                <a:latin typeface="Fira Sans" panose="020B0503050000020004" pitchFamily="34" charset="0"/>
              </a:rPr>
              <a:t>ational Ambulatory Medical Care Survey and National Hospital Ambulatory Medical Care Survey found an overall </a:t>
            </a:r>
            <a:r>
              <a:rPr lang="en-US" b="0" i="0" dirty="0" err="1">
                <a:solidFill>
                  <a:srgbClr val="232323"/>
                </a:solidFill>
                <a:effectLst/>
                <a:latin typeface="Fira Sans" panose="020B0503050000020004" pitchFamily="34" charset="0"/>
              </a:rPr>
              <a:t>statisticallt</a:t>
            </a:r>
            <a:r>
              <a:rPr lang="en-US" b="0" i="0" dirty="0">
                <a:solidFill>
                  <a:srgbClr val="232323"/>
                </a:solidFill>
                <a:effectLst/>
                <a:latin typeface="Fira Sans" panose="020B0503050000020004" pitchFamily="34" charset="0"/>
              </a:rPr>
              <a:t> significant increase of 32.1 to 48.1 visits per 1000 population (50%; </a:t>
            </a:r>
            <a:r>
              <a:rPr lang="en-US" b="1" i="1" dirty="0">
                <a:effectLst/>
              </a:rPr>
              <a:t>P</a:t>
            </a:r>
            <a:r>
              <a:rPr lang="en-US" b="0" i="0" dirty="0">
                <a:solidFill>
                  <a:srgbClr val="232323"/>
                </a:solidFill>
                <a:effectLst/>
                <a:latin typeface="Fira Sans" panose="020B0503050000020004" pitchFamily="34" charset="0"/>
              </a:rPr>
              <a:t> = .003 for trend) for SSTI, with the largest relative increase being in Eds (Especially safety-net EDS in the south), among patients under 18 and black patients</a:t>
            </a:r>
            <a:r>
              <a:rPr lang="en-US" b="0" i="0" baseline="30000" dirty="0">
                <a:solidFill>
                  <a:srgbClr val="232323"/>
                </a:solidFill>
                <a:effectLst/>
                <a:latin typeface="Fira Sans" panose="020B0503050000020004" pitchFamily="34" charset="0"/>
              </a:rPr>
              <a:t>4</a:t>
            </a:r>
          </a:p>
          <a:p>
            <a:pPr marL="0" indent="0">
              <a:buFontTx/>
              <a:buNone/>
            </a:pPr>
            <a:r>
              <a:rPr lang="en-US" b="0" i="0" baseline="0" dirty="0">
                <a:solidFill>
                  <a:srgbClr val="232323"/>
                </a:solidFill>
                <a:effectLst/>
                <a:latin typeface="Fira Sans" panose="020B0503050000020004" pitchFamily="34" charset="0"/>
              </a:rPr>
              <a:t>- More recently, a study reviewing patient data from 2009-2011 among members of a Northern California Health plan found a rate of clinically diagnosed SSTIs of 496 per 10,000 person years, with at risk groups being diabetics and patients under 5, with he majority (81%) of cultured SSTIs being staph aureus and about half of the SA being MRSA </a:t>
            </a:r>
            <a:r>
              <a:rPr lang="en-US" b="0" i="0" baseline="30000" dirty="0">
                <a:solidFill>
                  <a:srgbClr val="232323"/>
                </a:solidFill>
                <a:effectLst/>
                <a:latin typeface="Fira Sans" panose="020B0503050000020004" pitchFamily="34" charset="0"/>
              </a:rPr>
              <a:t>5</a:t>
            </a:r>
            <a:endParaRPr lang="en-US" baseline="0" dirty="0"/>
          </a:p>
        </p:txBody>
      </p:sp>
      <p:sp>
        <p:nvSpPr>
          <p:cNvPr id="4" name="Slide Number Placeholder 3"/>
          <p:cNvSpPr>
            <a:spLocks noGrp="1"/>
          </p:cNvSpPr>
          <p:nvPr>
            <p:ph type="sldNum" sz="quarter" idx="5"/>
          </p:nvPr>
        </p:nvSpPr>
        <p:spPr/>
        <p:txBody>
          <a:bodyPr/>
          <a:lstStyle/>
          <a:p>
            <a:fld id="{14F2A5B2-7C52-4904-AA17-98A537A711D3}" type="slidenum">
              <a:rPr lang="en-US" smtClean="0"/>
              <a:t>3</a:t>
            </a:fld>
            <a:endParaRPr lang="en-US"/>
          </a:p>
        </p:txBody>
      </p:sp>
    </p:spTree>
    <p:extLst>
      <p:ext uri="{BB962C8B-B14F-4D97-AF65-F5344CB8AC3E}">
        <p14:creationId xmlns:p14="http://schemas.microsoft.com/office/powerpoint/2010/main" val="63699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Verdana" panose="020B0604030504040204" pitchFamily="34" charset="0"/>
              </a:rPr>
              <a:t>  - In terms of overall ED </a:t>
            </a:r>
            <a:r>
              <a:rPr lang="en-US" b="0" i="0" dirty="0" err="1">
                <a:solidFill>
                  <a:srgbClr val="1B1B1B"/>
                </a:solidFill>
                <a:effectLst/>
                <a:latin typeface="Verdana" panose="020B0604030504040204" pitchFamily="34" charset="0"/>
              </a:rPr>
              <a:t>visitsm</a:t>
            </a:r>
            <a:r>
              <a:rPr lang="en-US" b="0" i="0" dirty="0">
                <a:solidFill>
                  <a:srgbClr val="1B1B1B"/>
                </a:solidFill>
                <a:effectLst/>
                <a:latin typeface="Verdana" panose="020B0604030504040204" pitchFamily="34" charset="0"/>
              </a:rPr>
              <a:t> This </a:t>
            </a:r>
            <a:r>
              <a:rPr lang="en-US" b="0" i="0">
                <a:solidFill>
                  <a:srgbClr val="1B1B1B"/>
                </a:solidFill>
                <a:effectLst/>
                <a:latin typeface="Verdana" panose="020B0604030504040204" pitchFamily="34" charset="0"/>
              </a:rPr>
              <a:t>graph from  </a:t>
            </a:r>
            <a:r>
              <a:rPr lang="en-US" b="0" i="0" dirty="0">
                <a:solidFill>
                  <a:srgbClr val="1B1B1B"/>
                </a:solidFill>
                <a:effectLst/>
                <a:latin typeface="Verdana" panose="020B0604030504040204" pitchFamily="34" charset="0"/>
              </a:rPr>
              <a:t>Healthcare Cost and Utilization Project (HCUP) Statistical Brief presents data on pediatric ED visits in 2015, shows the skin and subcutaneous tissue disorders are listed among the 10 most reason for pediatric ED visits</a:t>
            </a:r>
          </a:p>
          <a:p>
            <a:pPr marL="171450" indent="-171450">
              <a:buFontTx/>
              <a:buChar char="-"/>
            </a:pPr>
            <a:r>
              <a:rPr lang="en-US" b="0" i="0" dirty="0">
                <a:solidFill>
                  <a:srgbClr val="1B1B1B"/>
                </a:solidFill>
                <a:effectLst/>
                <a:latin typeface="Verdana" panose="020B0604030504040204" pitchFamily="34" charset="0"/>
              </a:rPr>
              <a:t>AN HCUP report from 2005, meanwhile lists skin and soft tissue infections as the 8</a:t>
            </a:r>
            <a:r>
              <a:rPr lang="en-US" b="0" i="0" baseline="30000" dirty="0">
                <a:solidFill>
                  <a:srgbClr val="1B1B1B"/>
                </a:solidFill>
                <a:effectLst/>
                <a:latin typeface="Verdana" panose="020B0604030504040204" pitchFamily="34" charset="0"/>
              </a:rPr>
              <a:t>th</a:t>
            </a:r>
            <a:r>
              <a:rPr lang="en-US" b="0" i="0" dirty="0">
                <a:solidFill>
                  <a:srgbClr val="1B1B1B"/>
                </a:solidFill>
                <a:effectLst/>
                <a:latin typeface="Verdana" panose="020B0604030504040204" pitchFamily="34" charset="0"/>
              </a:rPr>
              <a:t> most common reason for pediatric ED visits resulting in hospitalization (making up 1.8% of all pediatric ED visits, with 12.7% of ED visits for this condition being hospitalized) </a:t>
            </a:r>
            <a:r>
              <a:rPr lang="en-US" b="0" i="0" baseline="30000" dirty="0">
                <a:solidFill>
                  <a:srgbClr val="1B1B1B"/>
                </a:solidFill>
                <a:effectLst/>
                <a:latin typeface="Verdana" panose="020B0604030504040204" pitchFamily="34" charset="0"/>
              </a:rPr>
              <a:t>7</a:t>
            </a:r>
          </a:p>
          <a:p>
            <a:pPr marL="0" indent="0">
              <a:buFontTx/>
              <a:buNone/>
            </a:pPr>
            <a:r>
              <a:rPr lang="en-US" b="0" i="0" baseline="0" dirty="0">
                <a:solidFill>
                  <a:srgbClr val="1B1B1B"/>
                </a:solidFill>
                <a:effectLst/>
                <a:latin typeface="Verdana" panose="020B0604030504040204" pitchFamily="34" charset="0"/>
              </a:rPr>
              <a:t>- So there fore we can conclude that SSTI – while not as common as respiratory disease and injury - are an important burden on pediatric ED and hospital utilization, and that many SSTIs are caused by SA</a:t>
            </a:r>
          </a:p>
        </p:txBody>
      </p:sp>
      <p:sp>
        <p:nvSpPr>
          <p:cNvPr id="4" name="Slide Number Placeholder 3"/>
          <p:cNvSpPr>
            <a:spLocks noGrp="1"/>
          </p:cNvSpPr>
          <p:nvPr>
            <p:ph type="sldNum" sz="quarter" idx="5"/>
          </p:nvPr>
        </p:nvSpPr>
        <p:spPr/>
        <p:txBody>
          <a:bodyPr/>
          <a:lstStyle/>
          <a:p>
            <a:fld id="{14F2A5B2-7C52-4904-AA17-98A537A711D3}" type="slidenum">
              <a:rPr lang="en-US" smtClean="0"/>
              <a:t>4</a:t>
            </a:fld>
            <a:endParaRPr lang="en-US"/>
          </a:p>
        </p:txBody>
      </p:sp>
    </p:spTree>
    <p:extLst>
      <p:ext uri="{BB962C8B-B14F-4D97-AF65-F5344CB8AC3E}">
        <p14:creationId xmlns:p14="http://schemas.microsoft.com/office/powerpoint/2010/main" val="414907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current recommended treatment from the ID society of America are from 2014 and recommend Incision and Drainage as the mainstay treatment, with adjuvant antibiotics active against S. aureus to be added if patient appears to have a systemic response to infection or impaired immune system, as it was found that </a:t>
            </a:r>
            <a:r>
              <a:rPr lang="en-US" dirty="0" err="1"/>
              <a:t>antibitoics</a:t>
            </a:r>
            <a:r>
              <a:rPr lang="en-US" dirty="0"/>
              <a:t> did not improve cure rates in their review </a:t>
            </a:r>
            <a:r>
              <a:rPr lang="en-US" baseline="30000" dirty="0"/>
              <a:t>8</a:t>
            </a:r>
            <a:endParaRPr lang="en-US" dirty="0"/>
          </a:p>
        </p:txBody>
      </p:sp>
      <p:sp>
        <p:nvSpPr>
          <p:cNvPr id="4" name="Slide Number Placeholder 3"/>
          <p:cNvSpPr>
            <a:spLocks noGrp="1"/>
          </p:cNvSpPr>
          <p:nvPr>
            <p:ph type="sldNum" sz="quarter" idx="5"/>
          </p:nvPr>
        </p:nvSpPr>
        <p:spPr/>
        <p:txBody>
          <a:bodyPr/>
          <a:lstStyle/>
          <a:p>
            <a:fld id="{14F2A5B2-7C52-4904-AA17-98A537A711D3}" type="slidenum">
              <a:rPr lang="en-US" smtClean="0"/>
              <a:t>5</a:t>
            </a:fld>
            <a:endParaRPr lang="en-US"/>
          </a:p>
        </p:txBody>
      </p:sp>
    </p:spTree>
    <p:extLst>
      <p:ext uri="{BB962C8B-B14F-4D97-AF65-F5344CB8AC3E}">
        <p14:creationId xmlns:p14="http://schemas.microsoft.com/office/powerpoint/2010/main" val="237698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Recurrence is a major problem with skin and soft tissue infections, that is to say that if someone has developed an </a:t>
            </a:r>
            <a:r>
              <a:rPr lang="en-US" dirty="0" err="1"/>
              <a:t>abcess</a:t>
            </a:r>
            <a:r>
              <a:rPr lang="en-US" dirty="0"/>
              <a:t>, they are </a:t>
            </a:r>
            <a:r>
              <a:rPr lang="en-US" dirty="0" err="1"/>
              <a:t>are</a:t>
            </a:r>
            <a:r>
              <a:rPr lang="en-US" dirty="0"/>
              <a:t> very likely to develop one again. One prospective cohort study found that in pediatric patients not prescribed adjuvant treatment, the recurrence rate at 3 months was as high as 28%</a:t>
            </a:r>
          </a:p>
          <a:p>
            <a:pPr marL="171450" indent="-171450">
              <a:buFontTx/>
              <a:buChar char="-"/>
            </a:pPr>
            <a:r>
              <a:rPr lang="en-US" dirty="0"/>
              <a:t>The ID society also has guidelines for </a:t>
            </a:r>
            <a:r>
              <a:rPr lang="en-US" dirty="0" err="1"/>
              <a:t>reccurent</a:t>
            </a:r>
            <a:r>
              <a:rPr lang="en-US" dirty="0"/>
              <a:t> SSTI – but if there is not an underlying direct cause such as an immune system disorder or foreign body – these </a:t>
            </a:r>
            <a:r>
              <a:rPr lang="en-US" dirty="0" err="1"/>
              <a:t>guidliens</a:t>
            </a:r>
            <a:r>
              <a:rPr lang="en-US" dirty="0"/>
              <a:t> tend to be vague and they rate them as having low supporting evidence</a:t>
            </a:r>
          </a:p>
          <a:p>
            <a:pPr marL="628650" lvl="1" indent="-171450">
              <a:buFontTx/>
              <a:buChar char="-"/>
            </a:pPr>
            <a:r>
              <a:rPr lang="en-US" dirty="0"/>
              <a:t>The recommendations are to prescribe a 5-10 day course of antibiotic active against the pathogen causing the infection, and to have the affected patient decolonize themselves with actions such as bleach baths (that is to say, remove MRSA as a commensal pathogen)</a:t>
            </a:r>
          </a:p>
          <a:p>
            <a:pPr marL="628650" lvl="1" indent="-171450">
              <a:buFontTx/>
              <a:buChar char="-"/>
            </a:pPr>
            <a:r>
              <a:rPr lang="en-US" dirty="0"/>
              <a:t>A study involving sending sample cases to pediatric ED providers to test how they would treat varying cases found there was a wide variability in when these providers chose to prescribe antibiotics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4F2A5B2-7C52-4904-AA17-98A537A711D3}" type="slidenum">
              <a:rPr lang="en-US" smtClean="0"/>
              <a:t>6</a:t>
            </a:fld>
            <a:endParaRPr lang="en-US"/>
          </a:p>
        </p:txBody>
      </p:sp>
    </p:spTree>
    <p:extLst>
      <p:ext uri="{BB962C8B-B14F-4D97-AF65-F5344CB8AC3E}">
        <p14:creationId xmlns:p14="http://schemas.microsoft.com/office/powerpoint/2010/main" val="87610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 the evidence supporting individual decolonization through varying means has been weak, there has been stronger evidence supporting household decolonization. Which is to say, all members of the household undergoing decolonization procedures</a:t>
            </a:r>
          </a:p>
          <a:p>
            <a:pPr marL="171450" indent="-171450">
              <a:buFontTx/>
              <a:buChar char="-"/>
            </a:pPr>
            <a:r>
              <a:rPr lang="en-US" dirty="0"/>
              <a:t>Additionally, several more recent studies – including a large multicenter study published in the New England journal of medicine in 2017 – have shown increased cure rate and reduced risk of recurrence in MRSA abscess patients treated with antibiotics active against MRSA</a:t>
            </a:r>
          </a:p>
          <a:p>
            <a:pPr marL="171450" indent="-171450">
              <a:buFontTx/>
              <a:buChar char="-"/>
            </a:pPr>
            <a:r>
              <a:rPr lang="en-US" dirty="0"/>
              <a:t>Knowledge of these new measures could help physicians better cure and prevent recurrence of MRSA abscesses</a:t>
            </a:r>
          </a:p>
        </p:txBody>
      </p:sp>
      <p:sp>
        <p:nvSpPr>
          <p:cNvPr id="4" name="Slide Number Placeholder 3"/>
          <p:cNvSpPr>
            <a:spLocks noGrp="1"/>
          </p:cNvSpPr>
          <p:nvPr>
            <p:ph type="sldNum" sz="quarter" idx="5"/>
          </p:nvPr>
        </p:nvSpPr>
        <p:spPr/>
        <p:txBody>
          <a:bodyPr/>
          <a:lstStyle/>
          <a:p>
            <a:fld id="{14F2A5B2-7C52-4904-AA17-98A537A711D3}" type="slidenum">
              <a:rPr lang="en-US" smtClean="0"/>
              <a:t>7</a:t>
            </a:fld>
            <a:endParaRPr lang="en-US"/>
          </a:p>
        </p:txBody>
      </p:sp>
    </p:spTree>
    <p:extLst>
      <p:ext uri="{BB962C8B-B14F-4D97-AF65-F5344CB8AC3E}">
        <p14:creationId xmlns:p14="http://schemas.microsoft.com/office/powerpoint/2010/main" val="210875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 proposed guideline for prescribing for prescribing decolonization to patients with a history of SSTI</a:t>
            </a:r>
          </a:p>
        </p:txBody>
      </p:sp>
      <p:sp>
        <p:nvSpPr>
          <p:cNvPr id="4" name="Slide Number Placeholder 3"/>
          <p:cNvSpPr>
            <a:spLocks noGrp="1"/>
          </p:cNvSpPr>
          <p:nvPr>
            <p:ph type="sldNum" sz="quarter" idx="5"/>
          </p:nvPr>
        </p:nvSpPr>
        <p:spPr/>
        <p:txBody>
          <a:bodyPr/>
          <a:lstStyle/>
          <a:p>
            <a:fld id="{14F2A5B2-7C52-4904-AA17-98A537A711D3}" type="slidenum">
              <a:rPr lang="en-US" smtClean="0"/>
              <a:t>8</a:t>
            </a:fld>
            <a:endParaRPr lang="en-US"/>
          </a:p>
        </p:txBody>
      </p:sp>
    </p:spTree>
    <p:extLst>
      <p:ext uri="{BB962C8B-B14F-4D97-AF65-F5344CB8AC3E}">
        <p14:creationId xmlns:p14="http://schemas.microsoft.com/office/powerpoint/2010/main" val="395452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the table showing cure rates for the previously mentioned New England Journal of Medicine study. In this study there was no statistically significant difference between the cure rates between the two different types of antibiotics, but the beneficial effect of these antibiotics was only found in patients with s. aureus isolated</a:t>
            </a:r>
          </a:p>
        </p:txBody>
      </p:sp>
      <p:sp>
        <p:nvSpPr>
          <p:cNvPr id="4" name="Slide Number Placeholder 3"/>
          <p:cNvSpPr>
            <a:spLocks noGrp="1"/>
          </p:cNvSpPr>
          <p:nvPr>
            <p:ph type="sldNum" sz="quarter" idx="5"/>
          </p:nvPr>
        </p:nvSpPr>
        <p:spPr/>
        <p:txBody>
          <a:bodyPr/>
          <a:lstStyle/>
          <a:p>
            <a:fld id="{14F2A5B2-7C52-4904-AA17-98A537A711D3}" type="slidenum">
              <a:rPr lang="en-US" smtClean="0"/>
              <a:t>9</a:t>
            </a:fld>
            <a:endParaRPr lang="en-US"/>
          </a:p>
        </p:txBody>
      </p:sp>
    </p:spTree>
    <p:extLst>
      <p:ext uri="{BB962C8B-B14F-4D97-AF65-F5344CB8AC3E}">
        <p14:creationId xmlns:p14="http://schemas.microsoft.com/office/powerpoint/2010/main" val="398983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in summary “read slide”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4F2A5B2-7C52-4904-AA17-98A537A711D3}" type="slidenum">
              <a:rPr lang="en-US" smtClean="0"/>
              <a:t>10</a:t>
            </a:fld>
            <a:endParaRPr lang="en-US"/>
          </a:p>
        </p:txBody>
      </p:sp>
    </p:spTree>
    <p:extLst>
      <p:ext uri="{BB962C8B-B14F-4D97-AF65-F5344CB8AC3E}">
        <p14:creationId xmlns:p14="http://schemas.microsoft.com/office/powerpoint/2010/main" val="85535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504C-91B6-20D9-D206-B8D665D91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CB76E-AE83-187B-746F-52AE75210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E452D-998E-233C-DBE2-F351617556C8}"/>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a:extLst>
              <a:ext uri="{FF2B5EF4-FFF2-40B4-BE49-F238E27FC236}">
                <a16:creationId xmlns:a16="http://schemas.microsoft.com/office/drawing/2014/main" id="{209534D6-1599-0D65-B6A3-413658D93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9D55B-AA97-AB95-14EF-24FC0B7CBBE9}"/>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347952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7465-600B-C15E-397A-A421EADCC5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7F523-403D-7F95-BF6E-50735E081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62DAD-505B-AB7C-5FE3-3B74FBA3686A}"/>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a:extLst>
              <a:ext uri="{FF2B5EF4-FFF2-40B4-BE49-F238E27FC236}">
                <a16:creationId xmlns:a16="http://schemas.microsoft.com/office/drawing/2014/main" id="{6009D6F1-69E2-B871-D25A-042359CC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9F774-A20D-1F39-AAB4-CC5E87939780}"/>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379324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D3B30-5FC9-FC9C-C55F-96443449D9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14ACC-5B89-22EE-1B73-13777D442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F55B0-D488-A175-FA21-5045567A709F}"/>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a:extLst>
              <a:ext uri="{FF2B5EF4-FFF2-40B4-BE49-F238E27FC236}">
                <a16:creationId xmlns:a16="http://schemas.microsoft.com/office/drawing/2014/main" id="{70B311B0-9E26-6A87-AB63-007C60C94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BAA11-E6AB-8555-F517-502F05D75AC0}"/>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42058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B0B63A4-4DA9-40D6-8EE1-BFF414E795E6}" type="datetimeFigureOut">
              <a:rPr lang="en-US" smtClean="0"/>
              <a:t>5/3/2023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A2D11C-A1C5-4A2A-A532-8C38F7E27B5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4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423626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2D11C-A1C5-4A2A-A532-8C38F7E27B5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061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0B63A4-4DA9-40D6-8EE1-BFF414E795E6}"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95234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0B63A4-4DA9-40D6-8EE1-BFF414E795E6}"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891312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0B63A4-4DA9-40D6-8EE1-BFF414E795E6}"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93830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B63A4-4DA9-40D6-8EE1-BFF414E795E6}"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80225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B63A4-4DA9-40D6-8EE1-BFF414E795E6}"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28669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EDE9-CCE5-5E87-0D60-730409981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E7F87-DC01-1335-F739-F131DB433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0A5C5-8069-124A-EB0A-CA46077C1343}"/>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a:extLst>
              <a:ext uri="{FF2B5EF4-FFF2-40B4-BE49-F238E27FC236}">
                <a16:creationId xmlns:a16="http://schemas.microsoft.com/office/drawing/2014/main" id="{5E2A87B3-CAAD-38BC-88B0-128B16695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1A6F2-0D39-8CEA-D7EF-B6B0839FC147}"/>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389132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B63A4-4DA9-40D6-8EE1-BFF414E795E6}"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244182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311403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346098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0D16-E217-A3AB-C9CC-990C753E05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1B622-1250-B8FC-ACC5-27DF9E2019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2CBF68-6C7F-F12C-9322-DD4903C39A9D}"/>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5" name="Footer Placeholder 4">
            <a:extLst>
              <a:ext uri="{FF2B5EF4-FFF2-40B4-BE49-F238E27FC236}">
                <a16:creationId xmlns:a16="http://schemas.microsoft.com/office/drawing/2014/main" id="{77D3CFF8-03CD-3872-B752-D14FA2E0B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81AF-6640-DBF2-383B-B852806FAE69}"/>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282749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27CE-1E86-EEA0-6C60-58B634BD2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7E0C7-81D6-5832-256C-9C9B68E0E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CAE97-18DD-6F99-86BB-EB7BC13ED5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87091-A369-1CB6-5129-FD9D0A55D215}"/>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6" name="Footer Placeholder 5">
            <a:extLst>
              <a:ext uri="{FF2B5EF4-FFF2-40B4-BE49-F238E27FC236}">
                <a16:creationId xmlns:a16="http://schemas.microsoft.com/office/drawing/2014/main" id="{CDAA1E7E-E28F-473A-A4E5-29F6DC69D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ACD5C-BF01-A263-3EB6-437C0BC25CEF}"/>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425586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DD03-9291-7CE4-3BFC-11ABE593E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49796-EE92-205A-B3AB-1BC965387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669C1-388D-0797-1B8C-60DA42E05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59465A-9F8B-F7B9-5E98-F406D5224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89DA78-69BB-58F8-B848-81ED8A6C44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11AE2-7D17-F98A-8673-03E80213C5A7}"/>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8" name="Footer Placeholder 7">
            <a:extLst>
              <a:ext uri="{FF2B5EF4-FFF2-40B4-BE49-F238E27FC236}">
                <a16:creationId xmlns:a16="http://schemas.microsoft.com/office/drawing/2014/main" id="{49B10E7A-FCDF-9A5C-0A2E-8838E69987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522F51-DC89-1C12-90F7-086385729EB9}"/>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55029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6F41-063E-0D12-AE31-15D5E4514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A6E1F6-8301-7156-BC3B-D9ABA09802F1}"/>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4" name="Footer Placeholder 3">
            <a:extLst>
              <a:ext uri="{FF2B5EF4-FFF2-40B4-BE49-F238E27FC236}">
                <a16:creationId xmlns:a16="http://schemas.microsoft.com/office/drawing/2014/main" id="{364512A6-B0EA-3B94-3C03-38E238AFC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E7DD8-D496-4C54-90E1-BD021058A2F6}"/>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47753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03CB3-10EF-27B9-0237-B680CC873BA6}"/>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3" name="Footer Placeholder 2">
            <a:extLst>
              <a:ext uri="{FF2B5EF4-FFF2-40B4-BE49-F238E27FC236}">
                <a16:creationId xmlns:a16="http://schemas.microsoft.com/office/drawing/2014/main" id="{779B701F-F126-F3DE-F979-93ECF92AC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B5F56-1BF8-C79E-2B1F-F7063D20BF72}"/>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42274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028E-93A8-0EE1-3E14-2B5F3CBFE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3C8E2-D3DC-E9AE-9161-6544C77FE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8D410F-3BA1-6C3D-DD8E-54CFCB85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04840-B4B9-2FD3-6948-1A3AB8E23F5B}"/>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6" name="Footer Placeholder 5">
            <a:extLst>
              <a:ext uri="{FF2B5EF4-FFF2-40B4-BE49-F238E27FC236}">
                <a16:creationId xmlns:a16="http://schemas.microsoft.com/office/drawing/2014/main" id="{F7329C42-FD50-D096-ACE4-E29B83DD8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10CA6-F91C-B353-CDA6-69218F4DA609}"/>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272192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2854-B563-8BA6-AC25-333B54B43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6F007-1EC0-3CFB-60E3-57C9197FC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0EA5ED-82DE-CE08-73C6-7854FB769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E0B6B-48FC-1B92-AFE8-3477734B7ED9}"/>
              </a:ext>
            </a:extLst>
          </p:cNvPr>
          <p:cNvSpPr>
            <a:spLocks noGrp="1"/>
          </p:cNvSpPr>
          <p:nvPr>
            <p:ph type="dt" sz="half" idx="10"/>
          </p:nvPr>
        </p:nvSpPr>
        <p:spPr/>
        <p:txBody>
          <a:bodyPr/>
          <a:lstStyle/>
          <a:p>
            <a:fld id="{6B0B63A4-4DA9-40D6-8EE1-BFF414E795E6}" type="datetimeFigureOut">
              <a:rPr lang="en-US" smtClean="0"/>
              <a:t>5/3/2023</a:t>
            </a:fld>
            <a:endParaRPr lang="en-US"/>
          </a:p>
        </p:txBody>
      </p:sp>
      <p:sp>
        <p:nvSpPr>
          <p:cNvPr id="6" name="Footer Placeholder 5">
            <a:extLst>
              <a:ext uri="{FF2B5EF4-FFF2-40B4-BE49-F238E27FC236}">
                <a16:creationId xmlns:a16="http://schemas.microsoft.com/office/drawing/2014/main" id="{6D3B5B10-EC56-3C59-2299-AF56BEF29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F4353-8CCD-51A3-0A2E-6D5BCA2B63DC}"/>
              </a:ext>
            </a:extLst>
          </p:cNvPr>
          <p:cNvSpPr>
            <a:spLocks noGrp="1"/>
          </p:cNvSpPr>
          <p:nvPr>
            <p:ph type="sldNum" sz="quarter" idx="12"/>
          </p:nvPr>
        </p:nvSpPr>
        <p:spPr/>
        <p:txBody>
          <a:bodyPr/>
          <a:lstStyle/>
          <a:p>
            <a:fld id="{A0A2D11C-A1C5-4A2A-A532-8C38F7E27B56}" type="slidenum">
              <a:rPr lang="en-US" smtClean="0"/>
              <a:t>‹#›</a:t>
            </a:fld>
            <a:endParaRPr lang="en-US"/>
          </a:p>
        </p:txBody>
      </p:sp>
    </p:spTree>
    <p:extLst>
      <p:ext uri="{BB962C8B-B14F-4D97-AF65-F5344CB8AC3E}">
        <p14:creationId xmlns:p14="http://schemas.microsoft.com/office/powerpoint/2010/main" val="140284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5240E-57E4-6589-3859-33B03541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275C8-C659-7125-1AFE-55ADB1C0A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11575-59AD-8158-4255-E4B862523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63A4-4DA9-40D6-8EE1-BFF414E795E6}" type="datetimeFigureOut">
              <a:rPr lang="en-US" smtClean="0"/>
              <a:t>5/3/2023</a:t>
            </a:fld>
            <a:endParaRPr lang="en-US"/>
          </a:p>
        </p:txBody>
      </p:sp>
      <p:sp>
        <p:nvSpPr>
          <p:cNvPr id="5" name="Footer Placeholder 4">
            <a:extLst>
              <a:ext uri="{FF2B5EF4-FFF2-40B4-BE49-F238E27FC236}">
                <a16:creationId xmlns:a16="http://schemas.microsoft.com/office/drawing/2014/main" id="{FE19630F-29F0-927F-8437-4D8A058E9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D0874-5798-C4F1-8905-339CA3B27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2D11C-A1C5-4A2A-A532-8C38F7E27B56}" type="slidenum">
              <a:rPr lang="en-US" smtClean="0"/>
              <a:t>‹#›</a:t>
            </a:fld>
            <a:endParaRPr lang="en-US"/>
          </a:p>
        </p:txBody>
      </p:sp>
    </p:spTree>
    <p:extLst>
      <p:ext uri="{BB962C8B-B14F-4D97-AF65-F5344CB8AC3E}">
        <p14:creationId xmlns:p14="http://schemas.microsoft.com/office/powerpoint/2010/main" val="2263602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B0B63A4-4DA9-40D6-8EE1-BFF414E795E6}" type="datetimeFigureOut">
              <a:rPr lang="en-US" smtClean="0"/>
              <a:t>5/3/2023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0A2D11C-A1C5-4A2A-A532-8C38F7E27B56}" type="slidenum">
              <a:rPr lang="en-US" smtClean="0"/>
              <a:t>‹#›</a:t>
            </a:fld>
            <a:endParaRPr lang="en-US"/>
          </a:p>
        </p:txBody>
      </p:sp>
    </p:spTree>
    <p:extLst>
      <p:ext uri="{BB962C8B-B14F-4D97-AF65-F5344CB8AC3E}">
        <p14:creationId xmlns:p14="http://schemas.microsoft.com/office/powerpoint/2010/main" val="39038953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hcup-us.ahrq.gov/reports/statbriefs/sb242-Pediatric-ED-Visits-2015.pdf" TargetMode="External"/><Relationship Id="rId2" Type="http://schemas.openxmlformats.org/officeDocument/2006/relationships/hyperlink" Target="https://www.ncbi.nlm.nih.gov/books/NBK441868/" TargetMode="External"/><Relationship Id="rId1" Type="http://schemas.openxmlformats.org/officeDocument/2006/relationships/slideLayout" Target="../slideLayouts/slideLayout4.xml"/><Relationship Id="rId6" Type="http://schemas.openxmlformats.org/officeDocument/2006/relationships/hyperlink" Target="https://doi.org/10.1093/cid/cix754" TargetMode="External"/><Relationship Id="rId5" Type="http://schemas.openxmlformats.org/officeDocument/2006/relationships/hyperlink" Target="https://doi.org/10.1093/cid/ciu296" TargetMode="External"/><Relationship Id="rId4" Type="http://schemas.openxmlformats.org/officeDocument/2006/relationships/hyperlink" Target="https://hcup-us.ahrq.gov/reports/statbriefs/sb52.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93/cid/cix75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hcup-us.ahrq.gov/reports/statbriefs/sb242-Pediatric-ED-Visits-201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C9D1-740E-CEAC-3A5E-AADD70568DE1}"/>
              </a:ext>
            </a:extLst>
          </p:cNvPr>
          <p:cNvSpPr>
            <a:spLocks noGrp="1"/>
          </p:cNvSpPr>
          <p:nvPr>
            <p:ph type="ctrTitle"/>
          </p:nvPr>
        </p:nvSpPr>
        <p:spPr/>
        <p:txBody>
          <a:bodyPr>
            <a:normAutofit/>
          </a:bodyPr>
          <a:lstStyle/>
          <a:p>
            <a:r>
              <a:rPr lang="en-US" dirty="0"/>
              <a:t>Pediatric MSSA and MRSA Skin and Soft Tissue Infections</a:t>
            </a:r>
          </a:p>
        </p:txBody>
      </p:sp>
    </p:spTree>
    <p:extLst>
      <p:ext uri="{BB962C8B-B14F-4D97-AF65-F5344CB8AC3E}">
        <p14:creationId xmlns:p14="http://schemas.microsoft.com/office/powerpoint/2010/main" val="4856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47E9-D99C-55BD-2477-DDD8DCDAF511}"/>
              </a:ext>
            </a:extLst>
          </p:cNvPr>
          <p:cNvSpPr>
            <a:spLocks noGrp="1"/>
          </p:cNvSpPr>
          <p:nvPr>
            <p:ph type="title"/>
          </p:nvPr>
        </p:nvSpPr>
        <p:spPr/>
        <p:txBody>
          <a:bodyPr/>
          <a:lstStyle/>
          <a:p>
            <a:r>
              <a:rPr lang="en-US" dirty="0"/>
              <a:t>In Brief</a:t>
            </a:r>
          </a:p>
        </p:txBody>
      </p:sp>
      <p:sp>
        <p:nvSpPr>
          <p:cNvPr id="3" name="Content Placeholder 2">
            <a:extLst>
              <a:ext uri="{FF2B5EF4-FFF2-40B4-BE49-F238E27FC236}">
                <a16:creationId xmlns:a16="http://schemas.microsoft.com/office/drawing/2014/main" id="{004DC35A-28E0-CD4C-1EAD-E50CB20FEFAF}"/>
              </a:ext>
            </a:extLst>
          </p:cNvPr>
          <p:cNvSpPr>
            <a:spLocks noGrp="1"/>
          </p:cNvSpPr>
          <p:nvPr>
            <p:ph sz="half" idx="1"/>
          </p:nvPr>
        </p:nvSpPr>
        <p:spPr>
          <a:xfrm>
            <a:off x="838199" y="1825625"/>
            <a:ext cx="10658475" cy="4351338"/>
          </a:xfrm>
        </p:spPr>
        <p:txBody>
          <a:bodyPr>
            <a:normAutofit/>
          </a:bodyPr>
          <a:lstStyle/>
          <a:p>
            <a:r>
              <a:rPr lang="en-US" sz="2400" dirty="0">
                <a:solidFill>
                  <a:schemeClr val="tx1"/>
                </a:solidFill>
              </a:rPr>
              <a:t>MRSA and MSAA SSTIs make-up a significant amount of ED visits and have a high risk of recurrence</a:t>
            </a:r>
          </a:p>
          <a:p>
            <a:r>
              <a:rPr lang="en-US" sz="2400" dirty="0">
                <a:solidFill>
                  <a:schemeClr val="tx1"/>
                </a:solidFill>
              </a:rPr>
              <a:t>Per ID Guidelines, incision and drainage are mainstay treatment</a:t>
            </a:r>
          </a:p>
          <a:p>
            <a:r>
              <a:rPr lang="en-US" sz="2400" dirty="0">
                <a:solidFill>
                  <a:schemeClr val="tx1"/>
                </a:solidFill>
              </a:rPr>
              <a:t>However, recent evidence has shown (1) adjuvant antibiotics and (2) household decolonization can decrease recurrence</a:t>
            </a:r>
          </a:p>
          <a:p>
            <a:r>
              <a:rPr lang="en-US" sz="2400" dirty="0">
                <a:solidFill>
                  <a:schemeClr val="tx1"/>
                </a:solidFill>
              </a:rPr>
              <a:t>In short, educating ED physicians or updating hospital guidelines about these new findings could decrease recurrence and need for ED utilization</a:t>
            </a:r>
          </a:p>
        </p:txBody>
      </p:sp>
    </p:spTree>
    <p:extLst>
      <p:ext uri="{BB962C8B-B14F-4D97-AF65-F5344CB8AC3E}">
        <p14:creationId xmlns:p14="http://schemas.microsoft.com/office/powerpoint/2010/main" val="12053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79BF-80E0-361C-C5B8-ED7AB4DDFF1E}"/>
              </a:ext>
            </a:extLst>
          </p:cNvPr>
          <p:cNvSpPr>
            <a:spLocks noGrp="1"/>
          </p:cNvSpPr>
          <p:nvPr>
            <p:ph type="title"/>
          </p:nvPr>
        </p:nvSpPr>
        <p:spPr/>
        <p:txBody>
          <a:bodyPr/>
          <a:lstStyle/>
          <a:p>
            <a:r>
              <a:rPr lang="en-US" dirty="0"/>
              <a:t>Citations</a:t>
            </a:r>
          </a:p>
        </p:txBody>
      </p:sp>
      <p:sp>
        <p:nvSpPr>
          <p:cNvPr id="4" name="Content Placeholder 3">
            <a:extLst>
              <a:ext uri="{FF2B5EF4-FFF2-40B4-BE49-F238E27FC236}">
                <a16:creationId xmlns:a16="http://schemas.microsoft.com/office/drawing/2014/main" id="{287C1297-F574-E365-CA93-622332A1B4FC}"/>
              </a:ext>
            </a:extLst>
          </p:cNvPr>
          <p:cNvSpPr>
            <a:spLocks noGrp="1"/>
          </p:cNvSpPr>
          <p:nvPr>
            <p:ph sz="half" idx="1"/>
          </p:nvPr>
        </p:nvSpPr>
        <p:spPr>
          <a:xfrm>
            <a:off x="838200" y="1825625"/>
            <a:ext cx="10515600" cy="4888326"/>
          </a:xfrm>
        </p:spPr>
        <p:txBody>
          <a:bodyPr>
            <a:normAutofit fontScale="40000" lnSpcReduction="20000"/>
          </a:bodyPr>
          <a:lstStyle/>
          <a:p>
            <a:pPr marL="514350" indent="-514350">
              <a:buFont typeface="+mj-lt"/>
              <a:buAutoNum type="arabicPeriod"/>
            </a:pPr>
            <a:r>
              <a:rPr lang="en-US" sz="3000" dirty="0">
                <a:latin typeface="+mj-lt"/>
              </a:rPr>
              <a:t>Taylor TA, </a:t>
            </a:r>
            <a:r>
              <a:rPr lang="en-US" sz="3000" dirty="0" err="1">
                <a:latin typeface="+mj-lt"/>
              </a:rPr>
              <a:t>Unakal</a:t>
            </a:r>
            <a:r>
              <a:rPr lang="en-US" sz="3000" dirty="0">
                <a:latin typeface="+mj-lt"/>
              </a:rPr>
              <a:t> CG. Staphylococcus Aureus. [Updated 2022 Jul 18]. In: </a:t>
            </a:r>
            <a:r>
              <a:rPr lang="en-US" sz="3000" dirty="0" err="1">
                <a:latin typeface="+mj-lt"/>
              </a:rPr>
              <a:t>StatPearls</a:t>
            </a:r>
            <a:r>
              <a:rPr lang="en-US" sz="3000" dirty="0">
                <a:latin typeface="+mj-lt"/>
              </a:rPr>
              <a:t> [Internet]. Treasure Island (FL): </a:t>
            </a:r>
            <a:r>
              <a:rPr lang="en-US" sz="3000" dirty="0" err="1">
                <a:latin typeface="+mj-lt"/>
              </a:rPr>
              <a:t>StatPearls</a:t>
            </a:r>
            <a:r>
              <a:rPr lang="en-US" sz="3000" dirty="0">
                <a:latin typeface="+mj-lt"/>
              </a:rPr>
              <a:t> Publishing; 2023 Jan-. Available from: </a:t>
            </a:r>
            <a:r>
              <a:rPr lang="en-US" sz="3000" dirty="0">
                <a:latin typeface="+mj-lt"/>
                <a:hlinkClick r:id="rId2"/>
              </a:rPr>
              <a:t>https://www.ncbi.nlm.nih.gov/books/NBK441868/</a:t>
            </a:r>
            <a:endParaRPr lang="en-US" sz="3000" dirty="0">
              <a:latin typeface="+mj-lt"/>
            </a:endParaRPr>
          </a:p>
          <a:p>
            <a:pPr marL="514350" indent="-514350">
              <a:buFont typeface="+mj-lt"/>
              <a:buAutoNum type="arabicPeriod"/>
            </a:pPr>
            <a:r>
              <a:rPr lang="fr-FR" sz="3000" b="1" i="0" dirty="0" err="1">
                <a:solidFill>
                  <a:srgbClr val="212121"/>
                </a:solidFill>
                <a:effectLst/>
                <a:latin typeface="+mj-lt"/>
              </a:rPr>
              <a:t>Lowy</a:t>
            </a:r>
            <a:r>
              <a:rPr lang="fr-FR" sz="3000" b="1" i="0" dirty="0">
                <a:solidFill>
                  <a:srgbClr val="212121"/>
                </a:solidFill>
                <a:effectLst/>
                <a:latin typeface="+mj-lt"/>
              </a:rPr>
              <a:t>, F. D.</a:t>
            </a:r>
            <a:r>
              <a:rPr lang="fr-FR" sz="3000" b="0" i="0" dirty="0">
                <a:solidFill>
                  <a:srgbClr val="212121"/>
                </a:solidFill>
                <a:effectLst/>
                <a:latin typeface="+mj-lt"/>
              </a:rPr>
              <a:t> 1998. </a:t>
            </a:r>
            <a:r>
              <a:rPr lang="fr-FR" sz="3000" b="0" i="1" dirty="0">
                <a:solidFill>
                  <a:srgbClr val="212121"/>
                </a:solidFill>
                <a:effectLst/>
                <a:latin typeface="+mj-lt"/>
              </a:rPr>
              <a:t>Staphylococcus aureus</a:t>
            </a:r>
            <a:r>
              <a:rPr lang="fr-FR" sz="3000" b="0" i="0" dirty="0">
                <a:solidFill>
                  <a:srgbClr val="212121"/>
                </a:solidFill>
                <a:effectLst/>
                <a:latin typeface="+mj-lt"/>
              </a:rPr>
              <a:t> infections. N. </a:t>
            </a:r>
            <a:r>
              <a:rPr lang="fr-FR" sz="3000" b="0" i="0" dirty="0" err="1">
                <a:solidFill>
                  <a:srgbClr val="212121"/>
                </a:solidFill>
                <a:effectLst/>
                <a:latin typeface="+mj-lt"/>
              </a:rPr>
              <a:t>Engl</a:t>
            </a:r>
            <a:r>
              <a:rPr lang="fr-FR" sz="3000" b="0" i="0" dirty="0">
                <a:solidFill>
                  <a:srgbClr val="212121"/>
                </a:solidFill>
                <a:effectLst/>
                <a:latin typeface="+mj-lt"/>
              </a:rPr>
              <a:t>. J. Med. </a:t>
            </a:r>
            <a:r>
              <a:rPr lang="fr-FR" sz="3000" b="1" i="0" dirty="0">
                <a:solidFill>
                  <a:srgbClr val="212121"/>
                </a:solidFill>
                <a:effectLst/>
                <a:latin typeface="+mj-lt"/>
              </a:rPr>
              <a:t>339:</a:t>
            </a:r>
            <a:r>
              <a:rPr lang="fr-FR" sz="3000" b="0" i="0" dirty="0">
                <a:solidFill>
                  <a:srgbClr val="212121"/>
                </a:solidFill>
                <a:effectLst/>
                <a:latin typeface="+mj-lt"/>
              </a:rPr>
              <a:t>520-532</a:t>
            </a:r>
          </a:p>
          <a:p>
            <a:pPr marL="514350" indent="-514350">
              <a:buFont typeface="+mj-lt"/>
              <a:buAutoNum type="arabicPeriod"/>
            </a:pPr>
            <a:r>
              <a:rPr lang="en-US" sz="3000" dirty="0">
                <a:latin typeface="+mj-lt"/>
              </a:rPr>
              <a:t>Gutierrez K, Halpern MS, </a:t>
            </a:r>
            <a:r>
              <a:rPr lang="en-US" sz="3000" dirty="0" err="1">
                <a:latin typeface="+mj-lt"/>
              </a:rPr>
              <a:t>Sarnquist</a:t>
            </a:r>
            <a:r>
              <a:rPr lang="en-US" sz="3000" dirty="0">
                <a:latin typeface="+mj-lt"/>
              </a:rPr>
              <a:t> C, </a:t>
            </a:r>
            <a:r>
              <a:rPr lang="en-US" sz="3000" dirty="0" err="1">
                <a:latin typeface="+mj-lt"/>
              </a:rPr>
              <a:t>Soni</a:t>
            </a:r>
            <a:r>
              <a:rPr lang="en-US" sz="3000" dirty="0">
                <a:latin typeface="+mj-lt"/>
              </a:rPr>
              <a:t> S, Arroyo AC, Maldonado Y. Staphylococcal infections in children, California, USA, 1985-2009. </a:t>
            </a:r>
            <a:r>
              <a:rPr lang="en-US" sz="3000" dirty="0" err="1">
                <a:latin typeface="+mj-lt"/>
              </a:rPr>
              <a:t>Emerg</a:t>
            </a:r>
            <a:r>
              <a:rPr lang="en-US" sz="3000" dirty="0">
                <a:latin typeface="+mj-lt"/>
              </a:rPr>
              <a:t> Infect Dis. 2013 Jan;19(1):10-20; quiz 185. </a:t>
            </a:r>
            <a:r>
              <a:rPr lang="en-US" sz="3000" dirty="0" err="1">
                <a:latin typeface="+mj-lt"/>
              </a:rPr>
              <a:t>doi</a:t>
            </a:r>
            <a:r>
              <a:rPr lang="en-US" sz="3000" dirty="0">
                <a:latin typeface="+mj-lt"/>
              </a:rPr>
              <a:t>: 10.3201/eid1901.111740. PMID: 23260060; PMCID: PMC3557972.</a:t>
            </a:r>
          </a:p>
          <a:p>
            <a:pPr marL="514350" indent="-514350">
              <a:buFont typeface="+mj-lt"/>
              <a:buAutoNum type="arabicPeriod"/>
            </a:pPr>
            <a:r>
              <a:rPr lang="en-US" sz="3000" dirty="0">
                <a:latin typeface="+mj-lt"/>
              </a:rPr>
              <a:t>Hersh, A. L. , Chambers, H. F. , </a:t>
            </a:r>
            <a:r>
              <a:rPr lang="en-US" sz="3000" dirty="0" err="1">
                <a:latin typeface="+mj-lt"/>
              </a:rPr>
              <a:t>Maselli</a:t>
            </a:r>
            <a:r>
              <a:rPr lang="en-US" sz="3000" dirty="0">
                <a:latin typeface="+mj-lt"/>
              </a:rPr>
              <a:t>, J. H. &amp; Gonzales, R. (2008). National Trends in Ambulatory Visits and Antibiotic Prescribing for Skin and Soft-Tissue Infections. Archives of Internal Medicine, 168 (14), 1585-1591.</a:t>
            </a:r>
          </a:p>
          <a:p>
            <a:pPr marL="514350" indent="-514350">
              <a:buFont typeface="+mj-lt"/>
              <a:buAutoNum type="arabicPeriod"/>
            </a:pPr>
            <a:r>
              <a:rPr lang="en-US" sz="3000" b="0" i="0" dirty="0">
                <a:solidFill>
                  <a:srgbClr val="212121"/>
                </a:solidFill>
                <a:effectLst/>
                <a:latin typeface="+mj-lt"/>
              </a:rPr>
              <a:t>Ray GT, </a:t>
            </a:r>
            <a:r>
              <a:rPr lang="en-US" sz="3000" b="0" i="0" dirty="0" err="1">
                <a:solidFill>
                  <a:srgbClr val="212121"/>
                </a:solidFill>
                <a:effectLst/>
                <a:latin typeface="+mj-lt"/>
              </a:rPr>
              <a:t>Suaya</a:t>
            </a:r>
            <a:r>
              <a:rPr lang="en-US" sz="3000" b="0" i="0" dirty="0">
                <a:solidFill>
                  <a:srgbClr val="212121"/>
                </a:solidFill>
                <a:effectLst/>
                <a:latin typeface="+mj-lt"/>
              </a:rPr>
              <a:t> JA, Baxter R. Incidence, microbiology, and patient characteristics of skin and soft-tissue infections in a U.S. population: a retrospective population-based study. BMC Infect Dis. 2013 May 30;13:252. </a:t>
            </a:r>
            <a:r>
              <a:rPr lang="en-US" sz="3000" b="0" i="0" dirty="0" err="1">
                <a:solidFill>
                  <a:srgbClr val="212121"/>
                </a:solidFill>
                <a:effectLst/>
                <a:latin typeface="+mj-lt"/>
              </a:rPr>
              <a:t>doi</a:t>
            </a:r>
            <a:r>
              <a:rPr lang="en-US" sz="3000" b="0" i="0" dirty="0">
                <a:solidFill>
                  <a:srgbClr val="212121"/>
                </a:solidFill>
                <a:effectLst/>
                <a:latin typeface="+mj-lt"/>
              </a:rPr>
              <a:t>: 10.1186/1471-2334-13-252. PMID: 23721377; PMCID: PMC3679727.</a:t>
            </a:r>
            <a:endParaRPr lang="en-US" sz="3000" dirty="0">
              <a:latin typeface="+mj-lt"/>
            </a:endParaRPr>
          </a:p>
          <a:p>
            <a:pPr marL="514350" indent="-514350">
              <a:buFont typeface="+mj-lt"/>
              <a:buAutoNum type="arabicPeriod"/>
            </a:pPr>
            <a:r>
              <a:rPr lang="en-US" sz="3000" b="0" i="0" dirty="0">
                <a:solidFill>
                  <a:srgbClr val="1B1B1B"/>
                </a:solidFill>
                <a:effectLst/>
                <a:latin typeface="+mj-lt"/>
              </a:rPr>
              <a:t>McDermott KW (IBM Watson Health), Stocks C (AHRQ), Freeman WJ (AHRQ). Overview of Pediatric Emergency Department Visits, 2015. HCUP Statistical Brief #242. August 2018. Agency for Healthcare Research and Quality, Rockville, MD. </a:t>
            </a:r>
            <a:r>
              <a:rPr lang="en-US" sz="3000" b="0" i="0" u="sng" dirty="0">
                <a:solidFill>
                  <a:srgbClr val="005B94"/>
                </a:solidFill>
                <a:effectLst/>
                <a:latin typeface="+mj-lt"/>
                <a:hlinkClick r:id="rId3"/>
              </a:rPr>
              <a:t>www.hcup-us.ahrq.gov/reports/statbriefs/sb242-Pediatric-ED-Visits-2015.pdf</a:t>
            </a:r>
            <a:r>
              <a:rPr lang="en-US" sz="3000" b="0" i="0" dirty="0">
                <a:solidFill>
                  <a:srgbClr val="1B1B1B"/>
                </a:solidFill>
                <a:effectLst/>
                <a:latin typeface="+mj-lt"/>
              </a:rPr>
              <a:t>.</a:t>
            </a:r>
          </a:p>
          <a:p>
            <a:pPr marL="514350" indent="-514350">
              <a:buFont typeface="+mj-lt"/>
              <a:buAutoNum type="arabicPeriod"/>
            </a:pPr>
            <a:r>
              <a:rPr lang="en-US" sz="3000" b="0" i="0" dirty="0">
                <a:solidFill>
                  <a:srgbClr val="1B1B1B"/>
                </a:solidFill>
                <a:effectLst/>
                <a:latin typeface="+mj-lt"/>
              </a:rPr>
              <a:t>Merrill, CT (Thomson Healthcare), Owens PL (AHRQ), and Stocks, C (AHRQ). </a:t>
            </a:r>
            <a:r>
              <a:rPr lang="en-US" sz="3000" b="0" i="1" dirty="0">
                <a:solidFill>
                  <a:srgbClr val="1B1B1B"/>
                </a:solidFill>
                <a:effectLst/>
                <a:latin typeface="+mj-lt"/>
              </a:rPr>
              <a:t>Pediatric Emergency Department Visits in Community Hospitals from Selected States, 2005.</a:t>
            </a:r>
            <a:r>
              <a:rPr lang="en-US" sz="3000" b="0" i="0" dirty="0">
                <a:solidFill>
                  <a:srgbClr val="1B1B1B"/>
                </a:solidFill>
                <a:effectLst/>
                <a:latin typeface="+mj-lt"/>
              </a:rPr>
              <a:t> HCUP Statistical Brief #52. May 2008. Agency for Healthcare Research and Quality, Rockville, MD. </a:t>
            </a:r>
            <a:r>
              <a:rPr lang="en-US" sz="3000" b="0" i="0" u="sng" dirty="0">
                <a:solidFill>
                  <a:srgbClr val="005B94"/>
                </a:solidFill>
                <a:effectLst/>
                <a:latin typeface="+mj-lt"/>
                <a:hlinkClick r:id="rId4"/>
              </a:rPr>
              <a:t>http://www.hcup-us.ahrq.gov/reports/statbriefs/sb52.pdf</a:t>
            </a:r>
            <a:r>
              <a:rPr lang="en-US" sz="3000" b="0" i="0" dirty="0">
                <a:solidFill>
                  <a:srgbClr val="1B1B1B"/>
                </a:solidFill>
                <a:effectLst/>
                <a:latin typeface="+mj-lt"/>
              </a:rPr>
              <a:t>.</a:t>
            </a:r>
          </a:p>
          <a:p>
            <a:pPr marL="514350" indent="-514350">
              <a:buFont typeface="+mj-lt"/>
              <a:buAutoNum type="arabicPeriod"/>
            </a:pPr>
            <a:r>
              <a:rPr lang="en-US" sz="3000" b="0" i="0" dirty="0">
                <a:solidFill>
                  <a:srgbClr val="2A2A2A"/>
                </a:solidFill>
                <a:effectLst/>
                <a:latin typeface="+mj-lt"/>
              </a:rPr>
              <a:t>Dennis L. Stevens, Alan L. </a:t>
            </a:r>
            <a:r>
              <a:rPr lang="en-US" sz="3000" b="0" i="0" dirty="0" err="1">
                <a:solidFill>
                  <a:srgbClr val="2A2A2A"/>
                </a:solidFill>
                <a:effectLst/>
                <a:latin typeface="+mj-lt"/>
              </a:rPr>
              <a:t>Bisno</a:t>
            </a:r>
            <a:r>
              <a:rPr lang="en-US" sz="3000" b="0" i="0" dirty="0">
                <a:solidFill>
                  <a:srgbClr val="2A2A2A"/>
                </a:solidFill>
                <a:effectLst/>
                <a:latin typeface="+mj-lt"/>
              </a:rPr>
              <a:t>, Henry F. Chambers, E. </a:t>
            </a:r>
            <a:r>
              <a:rPr lang="en-US" sz="3000" b="0" i="0" dirty="0" err="1">
                <a:solidFill>
                  <a:srgbClr val="2A2A2A"/>
                </a:solidFill>
                <a:effectLst/>
                <a:latin typeface="+mj-lt"/>
              </a:rPr>
              <a:t>Patchen</a:t>
            </a:r>
            <a:r>
              <a:rPr lang="en-US" sz="3000" b="0" i="0" dirty="0">
                <a:solidFill>
                  <a:srgbClr val="2A2A2A"/>
                </a:solidFill>
                <a:effectLst/>
                <a:latin typeface="+mj-lt"/>
              </a:rPr>
              <a:t> Dellinger, Ellie J. C. Goldstein, Sherwood L. </a:t>
            </a:r>
            <a:r>
              <a:rPr lang="en-US" sz="3000" b="0" i="0" dirty="0" err="1">
                <a:solidFill>
                  <a:srgbClr val="2A2A2A"/>
                </a:solidFill>
                <a:effectLst/>
                <a:latin typeface="+mj-lt"/>
              </a:rPr>
              <a:t>Gorbach</a:t>
            </a:r>
            <a:r>
              <a:rPr lang="en-US" sz="3000" b="0" i="0" dirty="0">
                <a:solidFill>
                  <a:srgbClr val="2A2A2A"/>
                </a:solidFill>
                <a:effectLst/>
                <a:latin typeface="+mj-lt"/>
              </a:rPr>
              <a:t>, Jan V. </a:t>
            </a:r>
            <a:r>
              <a:rPr lang="en-US" sz="3000" b="0" i="0" dirty="0" err="1">
                <a:solidFill>
                  <a:srgbClr val="2A2A2A"/>
                </a:solidFill>
                <a:effectLst/>
                <a:latin typeface="+mj-lt"/>
              </a:rPr>
              <a:t>Hirschmann</a:t>
            </a:r>
            <a:r>
              <a:rPr lang="en-US" sz="3000" b="0" i="0" dirty="0">
                <a:solidFill>
                  <a:srgbClr val="2A2A2A"/>
                </a:solidFill>
                <a:effectLst/>
                <a:latin typeface="+mj-lt"/>
              </a:rPr>
              <a:t>, Sheldon L. Kaplan, Jose G. Montoya, James C. Wade, Practice Guidelines for the Diagnosis and Management of Skin and Soft Tissue Infections: 2014 Update by the Infectious Diseases Society of America, </a:t>
            </a:r>
            <a:r>
              <a:rPr lang="en-US" sz="3000" b="0" i="1" dirty="0">
                <a:solidFill>
                  <a:srgbClr val="2A2A2A"/>
                </a:solidFill>
                <a:effectLst/>
                <a:latin typeface="+mj-lt"/>
              </a:rPr>
              <a:t>Clinical Infectious Diseases</a:t>
            </a:r>
            <a:r>
              <a:rPr lang="en-US" sz="3000" b="0" i="0" dirty="0">
                <a:solidFill>
                  <a:srgbClr val="2A2A2A"/>
                </a:solidFill>
                <a:effectLst/>
                <a:latin typeface="+mj-lt"/>
              </a:rPr>
              <a:t>, Volume 59, Issue 2, 15 July 2014, Pages e10–e52, </a:t>
            </a:r>
            <a:r>
              <a:rPr lang="en-US" sz="3000" b="0" i="0" u="none" strike="noStrike" dirty="0">
                <a:solidFill>
                  <a:srgbClr val="006FB7"/>
                </a:solidFill>
                <a:effectLst/>
                <a:latin typeface="+mj-lt"/>
                <a:hlinkClick r:id="rId5"/>
              </a:rPr>
              <a:t>https://doi.org/10.1093/cid/ciu296</a:t>
            </a:r>
            <a:endParaRPr lang="en-US" sz="3000" b="0" i="0" u="none" strike="noStrike" dirty="0">
              <a:solidFill>
                <a:srgbClr val="006FB7"/>
              </a:solidFill>
              <a:effectLst/>
              <a:latin typeface="+mj-lt"/>
            </a:endParaRPr>
          </a:p>
          <a:p>
            <a:pPr marL="514350" indent="-514350">
              <a:buFont typeface="+mj-lt"/>
              <a:buAutoNum type="arabicPeriod"/>
            </a:pPr>
            <a:r>
              <a:rPr lang="en-US" sz="3000" b="0" i="0" dirty="0">
                <a:solidFill>
                  <a:srgbClr val="212121"/>
                </a:solidFill>
                <a:effectLst/>
                <a:latin typeface="+mj-lt"/>
              </a:rPr>
              <a:t>Duong M, Markwell S, Peter J, </a:t>
            </a:r>
            <a:r>
              <a:rPr lang="en-US" sz="3000" b="0" i="0" dirty="0" err="1">
                <a:solidFill>
                  <a:srgbClr val="212121"/>
                </a:solidFill>
                <a:effectLst/>
                <a:latin typeface="+mj-lt"/>
              </a:rPr>
              <a:t>Barenkamp</a:t>
            </a:r>
            <a:r>
              <a:rPr lang="en-US" sz="3000" b="0" i="0" dirty="0">
                <a:solidFill>
                  <a:srgbClr val="212121"/>
                </a:solidFill>
                <a:effectLst/>
                <a:latin typeface="+mj-lt"/>
              </a:rPr>
              <a:t> S. Randomized, controlled trial of antibiotics in the management of community-acquired skin abscesses in the pediatric patient. Ann </a:t>
            </a:r>
            <a:r>
              <a:rPr lang="en-US" sz="3000" b="0" i="0" dirty="0" err="1">
                <a:solidFill>
                  <a:srgbClr val="212121"/>
                </a:solidFill>
                <a:effectLst/>
                <a:latin typeface="+mj-lt"/>
              </a:rPr>
              <a:t>Emerg</a:t>
            </a:r>
            <a:r>
              <a:rPr lang="en-US" sz="3000" b="0" i="0" dirty="0">
                <a:solidFill>
                  <a:srgbClr val="212121"/>
                </a:solidFill>
                <a:effectLst/>
                <a:latin typeface="+mj-lt"/>
              </a:rPr>
              <a:t> Med. 2010 May;55(5):401-7. </a:t>
            </a:r>
            <a:r>
              <a:rPr lang="en-US" sz="3000" b="0" i="0" dirty="0" err="1">
                <a:solidFill>
                  <a:srgbClr val="212121"/>
                </a:solidFill>
                <a:effectLst/>
                <a:latin typeface="+mj-lt"/>
              </a:rPr>
              <a:t>doi</a:t>
            </a:r>
            <a:r>
              <a:rPr lang="en-US" sz="3000" b="0" i="0" dirty="0">
                <a:solidFill>
                  <a:srgbClr val="212121"/>
                </a:solidFill>
                <a:effectLst/>
                <a:latin typeface="+mj-lt"/>
              </a:rPr>
              <a:t>: 10.1016/j.annemergmed.2009.03.014. </a:t>
            </a:r>
            <a:r>
              <a:rPr lang="en-US" sz="3000" b="0" i="0" dirty="0" err="1">
                <a:solidFill>
                  <a:srgbClr val="212121"/>
                </a:solidFill>
                <a:effectLst/>
                <a:latin typeface="+mj-lt"/>
              </a:rPr>
              <a:t>Epub</a:t>
            </a:r>
            <a:r>
              <a:rPr lang="en-US" sz="3000" b="0" i="0" dirty="0">
                <a:solidFill>
                  <a:srgbClr val="212121"/>
                </a:solidFill>
                <a:effectLst/>
                <a:latin typeface="+mj-lt"/>
              </a:rPr>
              <a:t> 2009 May 5. PMID: 19409657.</a:t>
            </a:r>
          </a:p>
          <a:p>
            <a:pPr marL="514350" indent="-514350">
              <a:buFont typeface="+mj-lt"/>
              <a:buAutoNum type="arabicPeriod"/>
            </a:pPr>
            <a:r>
              <a:rPr lang="en-US" sz="3000" b="0" i="0" dirty="0">
                <a:solidFill>
                  <a:srgbClr val="212121"/>
                </a:solidFill>
                <a:effectLst/>
                <a:latin typeface="+mj-lt"/>
              </a:rPr>
              <a:t>Mistry RD, Hogan PG, Parrish KL, Thompson RM, Fritz SA. Skin and Soft Tissue Infection Treatment and Prevention Practices by Pediatric Emergency Medicine Providers. </a:t>
            </a:r>
            <a:r>
              <a:rPr lang="en-US" sz="3000" b="0" i="0" dirty="0" err="1">
                <a:solidFill>
                  <a:srgbClr val="212121"/>
                </a:solidFill>
                <a:effectLst/>
                <a:latin typeface="+mj-lt"/>
              </a:rPr>
              <a:t>Pediatr</a:t>
            </a:r>
            <a:r>
              <a:rPr lang="en-US" sz="3000" b="0" i="0" dirty="0">
                <a:solidFill>
                  <a:srgbClr val="212121"/>
                </a:solidFill>
                <a:effectLst/>
                <a:latin typeface="+mj-lt"/>
              </a:rPr>
              <a:t> </a:t>
            </a:r>
            <a:r>
              <a:rPr lang="en-US" sz="3000" b="0" i="0" dirty="0" err="1">
                <a:solidFill>
                  <a:srgbClr val="212121"/>
                </a:solidFill>
                <a:effectLst/>
                <a:latin typeface="+mj-lt"/>
              </a:rPr>
              <a:t>Emerg</a:t>
            </a:r>
            <a:r>
              <a:rPr lang="en-US" sz="3000" b="0" i="0" dirty="0">
                <a:solidFill>
                  <a:srgbClr val="212121"/>
                </a:solidFill>
                <a:effectLst/>
                <a:latin typeface="+mj-lt"/>
              </a:rPr>
              <a:t> Care. 2022 Jul 1;38(7):e1348-e1354. </a:t>
            </a:r>
            <a:r>
              <a:rPr lang="en-US" sz="3000" b="0" i="0" dirty="0" err="1">
                <a:solidFill>
                  <a:srgbClr val="212121"/>
                </a:solidFill>
                <a:effectLst/>
                <a:latin typeface="+mj-lt"/>
              </a:rPr>
              <a:t>doi</a:t>
            </a:r>
            <a:r>
              <a:rPr lang="en-US" sz="3000" b="0" i="0" dirty="0">
                <a:solidFill>
                  <a:srgbClr val="212121"/>
                </a:solidFill>
                <a:effectLst/>
                <a:latin typeface="+mj-lt"/>
              </a:rPr>
              <a:t>: 10.1097/PEC.0000000000002618. </a:t>
            </a:r>
            <a:r>
              <a:rPr lang="en-US" sz="3000" b="0" i="0" dirty="0" err="1">
                <a:solidFill>
                  <a:srgbClr val="212121"/>
                </a:solidFill>
                <a:effectLst/>
                <a:latin typeface="+mj-lt"/>
              </a:rPr>
              <a:t>Epub</a:t>
            </a:r>
            <a:r>
              <a:rPr lang="en-US" sz="3000" b="0" i="0" dirty="0">
                <a:solidFill>
                  <a:srgbClr val="212121"/>
                </a:solidFill>
                <a:effectLst/>
                <a:latin typeface="+mj-lt"/>
              </a:rPr>
              <a:t> 2022 Jan 20. PMID: 35766929.</a:t>
            </a:r>
          </a:p>
          <a:p>
            <a:pPr marL="514350" indent="-514350">
              <a:buFont typeface="+mj-lt"/>
              <a:buAutoNum type="arabicPeriod"/>
            </a:pPr>
            <a:r>
              <a:rPr lang="en-US" sz="3000" b="0" i="0" dirty="0">
                <a:solidFill>
                  <a:srgbClr val="2A2A2A"/>
                </a:solidFill>
                <a:effectLst/>
                <a:latin typeface="+mj-lt"/>
              </a:rPr>
              <a:t>Patrick G Hogan, Marcela Rodriguez, Allison M </a:t>
            </a:r>
            <a:r>
              <a:rPr lang="en-US" sz="3000" b="0" i="0" dirty="0" err="1">
                <a:solidFill>
                  <a:srgbClr val="2A2A2A"/>
                </a:solidFill>
                <a:effectLst/>
                <a:latin typeface="+mj-lt"/>
              </a:rPr>
              <a:t>Spenner</a:t>
            </a:r>
            <a:r>
              <a:rPr lang="en-US" sz="3000" b="0" i="0" dirty="0">
                <a:solidFill>
                  <a:srgbClr val="2A2A2A"/>
                </a:solidFill>
                <a:effectLst/>
                <a:latin typeface="+mj-lt"/>
              </a:rPr>
              <a:t>, Jennifer M </a:t>
            </a:r>
            <a:r>
              <a:rPr lang="en-US" sz="3000" b="0" i="0" dirty="0" err="1">
                <a:solidFill>
                  <a:srgbClr val="2A2A2A"/>
                </a:solidFill>
                <a:effectLst/>
                <a:latin typeface="+mj-lt"/>
              </a:rPr>
              <a:t>Brenneisen</a:t>
            </a:r>
            <a:r>
              <a:rPr lang="en-US" sz="3000" b="0" i="0" dirty="0">
                <a:solidFill>
                  <a:srgbClr val="2A2A2A"/>
                </a:solidFill>
                <a:effectLst/>
                <a:latin typeface="+mj-lt"/>
              </a:rPr>
              <a:t>, Mary G Boyle, Melanie L Sullivan, Stephanie A Fritz, Impact of Systemic Antibiotics on </a:t>
            </a:r>
            <a:r>
              <a:rPr lang="en-US" sz="3000" b="0" i="1" dirty="0">
                <a:solidFill>
                  <a:srgbClr val="2A2A2A"/>
                </a:solidFill>
                <a:effectLst/>
                <a:latin typeface="+mj-lt"/>
              </a:rPr>
              <a:t>Staphylococcus aureus</a:t>
            </a:r>
            <a:r>
              <a:rPr lang="en-US" sz="3000" b="0" i="0" dirty="0">
                <a:solidFill>
                  <a:srgbClr val="2A2A2A"/>
                </a:solidFill>
                <a:effectLst/>
                <a:latin typeface="+mj-lt"/>
              </a:rPr>
              <a:t> Colonization and Recurrent Skin Infection, </a:t>
            </a:r>
            <a:r>
              <a:rPr lang="en-US" sz="3000" b="0" i="1" dirty="0">
                <a:solidFill>
                  <a:srgbClr val="2A2A2A"/>
                </a:solidFill>
                <a:effectLst/>
                <a:latin typeface="+mj-lt"/>
              </a:rPr>
              <a:t>Clinical Infectious Diseases</a:t>
            </a:r>
            <a:r>
              <a:rPr lang="en-US" sz="3000" b="0" i="0" dirty="0">
                <a:solidFill>
                  <a:srgbClr val="2A2A2A"/>
                </a:solidFill>
                <a:effectLst/>
                <a:latin typeface="+mj-lt"/>
              </a:rPr>
              <a:t>, Volume 66, Issue 2, 15 January 2018, Pages 191–197, </a:t>
            </a:r>
            <a:r>
              <a:rPr lang="en-US" sz="3000" b="0" i="0" u="none" strike="noStrike" dirty="0">
                <a:solidFill>
                  <a:srgbClr val="006FB7"/>
                </a:solidFill>
                <a:effectLst/>
                <a:latin typeface="+mj-lt"/>
                <a:hlinkClick r:id="rId6"/>
              </a:rPr>
              <a:t>https://doi.org/10.1093/cid/cix754</a:t>
            </a:r>
            <a:br>
              <a:rPr lang="en-US" dirty="0"/>
            </a:br>
            <a:endParaRPr lang="en-US" dirty="0"/>
          </a:p>
        </p:txBody>
      </p:sp>
    </p:spTree>
    <p:extLst>
      <p:ext uri="{BB962C8B-B14F-4D97-AF65-F5344CB8AC3E}">
        <p14:creationId xmlns:p14="http://schemas.microsoft.com/office/powerpoint/2010/main" val="124157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79BF-80E0-361C-C5B8-ED7AB4DDFF1E}"/>
              </a:ext>
            </a:extLst>
          </p:cNvPr>
          <p:cNvSpPr>
            <a:spLocks noGrp="1"/>
          </p:cNvSpPr>
          <p:nvPr>
            <p:ph type="title"/>
          </p:nvPr>
        </p:nvSpPr>
        <p:spPr/>
        <p:txBody>
          <a:bodyPr/>
          <a:lstStyle/>
          <a:p>
            <a:r>
              <a:rPr lang="en-US" dirty="0"/>
              <a:t>Citations</a:t>
            </a:r>
          </a:p>
        </p:txBody>
      </p:sp>
      <p:sp>
        <p:nvSpPr>
          <p:cNvPr id="4" name="Content Placeholder 3">
            <a:extLst>
              <a:ext uri="{FF2B5EF4-FFF2-40B4-BE49-F238E27FC236}">
                <a16:creationId xmlns:a16="http://schemas.microsoft.com/office/drawing/2014/main" id="{287C1297-F574-E365-CA93-622332A1B4FC}"/>
              </a:ext>
            </a:extLst>
          </p:cNvPr>
          <p:cNvSpPr>
            <a:spLocks noGrp="1"/>
          </p:cNvSpPr>
          <p:nvPr>
            <p:ph sz="half" idx="1"/>
          </p:nvPr>
        </p:nvSpPr>
        <p:spPr>
          <a:xfrm>
            <a:off x="838200" y="1825625"/>
            <a:ext cx="10515600" cy="4888326"/>
          </a:xfrm>
        </p:spPr>
        <p:txBody>
          <a:bodyPr>
            <a:normAutofit/>
          </a:bodyPr>
          <a:lstStyle/>
          <a:p>
            <a:pPr marL="0" indent="0">
              <a:buNone/>
            </a:pPr>
            <a:r>
              <a:rPr lang="en-US" sz="1200" dirty="0">
                <a:latin typeface="+mj-lt"/>
              </a:rPr>
              <a:t>12. </a:t>
            </a:r>
            <a:r>
              <a:rPr lang="en-US" sz="1200" b="0" i="0" dirty="0">
                <a:solidFill>
                  <a:srgbClr val="2A2A2A"/>
                </a:solidFill>
                <a:effectLst/>
                <a:latin typeface="+mj-lt"/>
              </a:rPr>
              <a:t>Patrick G Hogan, Marcela Rodriguez, Allison M </a:t>
            </a:r>
            <a:r>
              <a:rPr lang="en-US" sz="1200" b="0" i="0" dirty="0" err="1">
                <a:solidFill>
                  <a:srgbClr val="2A2A2A"/>
                </a:solidFill>
                <a:effectLst/>
                <a:latin typeface="+mj-lt"/>
              </a:rPr>
              <a:t>Spenner</a:t>
            </a:r>
            <a:r>
              <a:rPr lang="en-US" sz="1200" b="0" i="0" dirty="0">
                <a:solidFill>
                  <a:srgbClr val="2A2A2A"/>
                </a:solidFill>
                <a:effectLst/>
                <a:latin typeface="+mj-lt"/>
              </a:rPr>
              <a:t>, Jennifer M </a:t>
            </a:r>
            <a:r>
              <a:rPr lang="en-US" sz="1200" b="0" i="0" dirty="0" err="1">
                <a:solidFill>
                  <a:srgbClr val="2A2A2A"/>
                </a:solidFill>
                <a:effectLst/>
                <a:latin typeface="+mj-lt"/>
              </a:rPr>
              <a:t>Brenneisen</a:t>
            </a:r>
            <a:r>
              <a:rPr lang="en-US" sz="1200" b="0" i="0" dirty="0">
                <a:solidFill>
                  <a:srgbClr val="2A2A2A"/>
                </a:solidFill>
                <a:effectLst/>
                <a:latin typeface="+mj-lt"/>
              </a:rPr>
              <a:t>, Mary G Boyle, Melanie L Sullivan, Stephanie A Fritz, Impact of Systemic Antibiotics on </a:t>
            </a:r>
            <a:r>
              <a:rPr lang="en-US" sz="1200" b="0" i="1" dirty="0">
                <a:solidFill>
                  <a:srgbClr val="2A2A2A"/>
                </a:solidFill>
                <a:effectLst/>
                <a:latin typeface="+mj-lt"/>
              </a:rPr>
              <a:t>Staphylococcus aureus</a:t>
            </a:r>
            <a:r>
              <a:rPr lang="en-US" sz="1200" b="0" i="0" dirty="0">
                <a:solidFill>
                  <a:srgbClr val="2A2A2A"/>
                </a:solidFill>
                <a:effectLst/>
                <a:latin typeface="+mj-lt"/>
              </a:rPr>
              <a:t> Colonization and Recurrent Skin Infection, </a:t>
            </a:r>
            <a:r>
              <a:rPr lang="en-US" sz="1200" b="0" i="1" dirty="0">
                <a:solidFill>
                  <a:srgbClr val="2A2A2A"/>
                </a:solidFill>
                <a:effectLst/>
                <a:latin typeface="+mj-lt"/>
              </a:rPr>
              <a:t>Clinical Infectious Diseases</a:t>
            </a:r>
            <a:r>
              <a:rPr lang="en-US" sz="1200" b="0" i="0" dirty="0">
                <a:solidFill>
                  <a:srgbClr val="2A2A2A"/>
                </a:solidFill>
                <a:effectLst/>
                <a:latin typeface="+mj-lt"/>
              </a:rPr>
              <a:t>, Volume 66, Issue 2, 15 January 2018, Pages 191–197, </a:t>
            </a:r>
            <a:r>
              <a:rPr lang="en-US" sz="1200" b="0" i="0" u="none" strike="noStrike" dirty="0">
                <a:solidFill>
                  <a:srgbClr val="006FB7"/>
                </a:solidFill>
                <a:effectLst/>
                <a:latin typeface="+mj-lt"/>
                <a:hlinkClick r:id="rId2"/>
              </a:rPr>
              <a:t>https://doi.org/10.1093/cid/cix754</a:t>
            </a:r>
            <a:endParaRPr lang="en-US" sz="1200" b="0" i="0" u="none" strike="noStrike" dirty="0">
              <a:solidFill>
                <a:srgbClr val="006FB7"/>
              </a:solidFill>
              <a:effectLst/>
              <a:latin typeface="+mj-lt"/>
            </a:endParaRPr>
          </a:p>
          <a:p>
            <a:pPr marL="0" indent="0">
              <a:buNone/>
            </a:pPr>
            <a:r>
              <a:rPr lang="en-US" sz="1200" dirty="0">
                <a:latin typeface="+mj-lt"/>
              </a:rPr>
              <a:t>13. </a:t>
            </a:r>
            <a:r>
              <a:rPr lang="en-US" sz="1200" dirty="0" err="1">
                <a:latin typeface="+mj-lt"/>
              </a:rPr>
              <a:t>Daum</a:t>
            </a:r>
            <a:r>
              <a:rPr lang="en-US" sz="1200" dirty="0">
                <a:latin typeface="+mj-lt"/>
              </a:rPr>
              <a:t>, Robert S., et al. "A placebo-controlled trial of antibiotics for smaller skin abscesses." New England Journal of Medicine 376.26 (2017): 2545-2555.</a:t>
            </a:r>
          </a:p>
          <a:p>
            <a:pPr marL="0" indent="0">
              <a:buNone/>
            </a:pPr>
            <a:r>
              <a:rPr lang="en-US" sz="1200" dirty="0">
                <a:latin typeface="+mj-lt"/>
              </a:rPr>
              <a:t>14. Talan, David A., et al. "Trimethoprim–sulfamethoxazole versus placebo for uncomplicated skin abscess." N </a:t>
            </a:r>
            <a:r>
              <a:rPr lang="en-US" sz="1200" dirty="0" err="1">
                <a:latin typeface="+mj-lt"/>
              </a:rPr>
              <a:t>Engl</a:t>
            </a:r>
            <a:r>
              <a:rPr lang="en-US" sz="1200" dirty="0">
                <a:latin typeface="+mj-lt"/>
              </a:rPr>
              <a:t> J Med 374 (2016): 823-832.</a:t>
            </a:r>
          </a:p>
          <a:p>
            <a:pPr marL="0" indent="0">
              <a:buNone/>
            </a:pPr>
            <a:r>
              <a:rPr lang="en-US" sz="1200" dirty="0">
                <a:latin typeface="+mj-lt"/>
              </a:rPr>
              <a:t>15. Creech CB, Al-Zubeidi DN, Fritz SA. Prevention of Recurrent Staphylococcal Skin Infections. Infect Dis Clin North Am. 2015 Sep;29(3):429-64. </a:t>
            </a:r>
            <a:r>
              <a:rPr lang="en-US" sz="1200" dirty="0" err="1">
                <a:latin typeface="+mj-lt"/>
              </a:rPr>
              <a:t>doi</a:t>
            </a:r>
            <a:r>
              <a:rPr lang="en-US" sz="1200" dirty="0">
                <a:latin typeface="+mj-lt"/>
              </a:rPr>
              <a:t>: 10.1016/j.idc.2015.05.007. PMID: 26311356; PMCID: PMC4552962.</a:t>
            </a:r>
          </a:p>
          <a:p>
            <a:pPr marL="0" indent="0">
              <a:buNone/>
            </a:pPr>
            <a:r>
              <a:rPr lang="en-US" sz="1200" dirty="0">
                <a:latin typeface="+mj-lt"/>
              </a:rPr>
              <a:t>16. Fritz SA, </a:t>
            </a:r>
            <a:r>
              <a:rPr lang="en-US" sz="1200" dirty="0" err="1">
                <a:latin typeface="+mj-lt"/>
              </a:rPr>
              <a:t>Camins</a:t>
            </a:r>
            <a:r>
              <a:rPr lang="en-US" sz="1200" dirty="0">
                <a:latin typeface="+mj-lt"/>
              </a:rPr>
              <a:t> BC, Eisenstein KA, Fritz JM, </a:t>
            </a:r>
            <a:r>
              <a:rPr lang="en-US" sz="1200" dirty="0" err="1">
                <a:latin typeface="+mj-lt"/>
              </a:rPr>
              <a:t>Epplin</a:t>
            </a:r>
            <a:r>
              <a:rPr lang="en-US" sz="1200" dirty="0">
                <a:latin typeface="+mj-lt"/>
              </a:rPr>
              <a:t> EK, Burnham CA, Dukes J, Storch GA. Effectiveness of measures to eradicate Staphylococcus aureus carriage in patients with community-associated skin and soft-tissue infections: a randomized trial. Infect Control Hosp Epidemiol. 2011 Sep;32(9):872-80. </a:t>
            </a:r>
            <a:r>
              <a:rPr lang="en-US" sz="1200" dirty="0" err="1">
                <a:latin typeface="+mj-lt"/>
              </a:rPr>
              <a:t>doi</a:t>
            </a:r>
            <a:r>
              <a:rPr lang="en-US" sz="1200" dirty="0">
                <a:latin typeface="+mj-lt"/>
              </a:rPr>
              <a:t>: 10.1086/661285. PMID: 21828967; PMCID: PMC3528015.</a:t>
            </a:r>
          </a:p>
        </p:txBody>
      </p:sp>
    </p:spTree>
    <p:extLst>
      <p:ext uri="{BB962C8B-B14F-4D97-AF65-F5344CB8AC3E}">
        <p14:creationId xmlns:p14="http://schemas.microsoft.com/office/powerpoint/2010/main" val="59153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04D6-F88D-4F1C-5409-77712C0F14EB}"/>
              </a:ext>
            </a:extLst>
          </p:cNvPr>
          <p:cNvSpPr>
            <a:spLocks noGrp="1"/>
          </p:cNvSpPr>
          <p:nvPr>
            <p:ph type="title"/>
          </p:nvPr>
        </p:nvSpPr>
        <p:spPr/>
        <p:txBody>
          <a:bodyPr/>
          <a:lstStyle/>
          <a:p>
            <a:r>
              <a:rPr lang="en-US" dirty="0"/>
              <a:t>Brief History</a:t>
            </a:r>
          </a:p>
        </p:txBody>
      </p:sp>
      <p:sp>
        <p:nvSpPr>
          <p:cNvPr id="3" name="Content Placeholder 2">
            <a:extLst>
              <a:ext uri="{FF2B5EF4-FFF2-40B4-BE49-F238E27FC236}">
                <a16:creationId xmlns:a16="http://schemas.microsoft.com/office/drawing/2014/main" id="{03AAF251-890C-E818-2950-505DD0147FF5}"/>
              </a:ext>
            </a:extLst>
          </p:cNvPr>
          <p:cNvSpPr>
            <a:spLocks noGrp="1"/>
          </p:cNvSpPr>
          <p:nvPr>
            <p:ph idx="1"/>
          </p:nvPr>
        </p:nvSpPr>
        <p:spPr/>
        <p:txBody>
          <a:bodyPr>
            <a:normAutofit/>
          </a:bodyPr>
          <a:lstStyle/>
          <a:p>
            <a:r>
              <a:rPr lang="en-US" sz="2400" i="1" dirty="0">
                <a:solidFill>
                  <a:schemeClr val="tx1"/>
                </a:solidFill>
              </a:rPr>
              <a:t>Staphylococcus aureus </a:t>
            </a:r>
            <a:r>
              <a:rPr lang="en-US" sz="2400" dirty="0">
                <a:solidFill>
                  <a:schemeClr val="tx1"/>
                </a:solidFill>
              </a:rPr>
              <a:t>is a commensal human pathogen that is a common cause of skin and soft tissue infections – as well as other more serious infections</a:t>
            </a:r>
            <a:r>
              <a:rPr lang="en-US" sz="2400" baseline="30000" dirty="0">
                <a:solidFill>
                  <a:schemeClr val="tx1"/>
                </a:solidFill>
              </a:rPr>
              <a:t>1,2</a:t>
            </a:r>
            <a:endParaRPr lang="en-US" sz="2400" dirty="0">
              <a:solidFill>
                <a:schemeClr val="tx1"/>
              </a:solidFill>
            </a:endParaRPr>
          </a:p>
          <a:p>
            <a:pPr lvl="1"/>
            <a:r>
              <a:rPr lang="en-US" sz="2400" dirty="0">
                <a:solidFill>
                  <a:schemeClr val="tx1"/>
                </a:solidFill>
              </a:rPr>
              <a:t>S. aureus strains that are resistant to penicillin-based antibiotics are called MRSA (methicillin-resistant </a:t>
            </a:r>
            <a:r>
              <a:rPr lang="en-US" sz="2400" i="1" dirty="0">
                <a:solidFill>
                  <a:schemeClr val="tx1"/>
                </a:solidFill>
              </a:rPr>
              <a:t>S. aureus</a:t>
            </a:r>
            <a:r>
              <a:rPr lang="en-US" sz="2400" dirty="0">
                <a:solidFill>
                  <a:schemeClr val="tx1"/>
                </a:solidFill>
              </a:rPr>
              <a:t>), and strains that are methicillin susceptible are called MSSA (methicillin-sensitive </a:t>
            </a:r>
            <a:r>
              <a:rPr lang="en-US" sz="2400" i="1" dirty="0">
                <a:solidFill>
                  <a:schemeClr val="tx1"/>
                </a:solidFill>
              </a:rPr>
              <a:t>S. aureus</a:t>
            </a:r>
            <a:r>
              <a:rPr lang="en-US" sz="2400" dirty="0">
                <a:solidFill>
                  <a:schemeClr val="tx1"/>
                </a:solidFill>
              </a:rPr>
              <a:t>)</a:t>
            </a:r>
            <a:r>
              <a:rPr lang="en-US" sz="2400" baseline="30000" dirty="0">
                <a:solidFill>
                  <a:schemeClr val="tx1"/>
                </a:solidFill>
              </a:rPr>
              <a:t>1,2   </a:t>
            </a:r>
          </a:p>
          <a:p>
            <a:r>
              <a:rPr lang="en-US" sz="2400" dirty="0">
                <a:solidFill>
                  <a:schemeClr val="tx1"/>
                </a:solidFill>
              </a:rPr>
              <a:t>MRSA emerged as a community acquired pathogen in the mid 1990s, and in the early 20</a:t>
            </a:r>
            <a:r>
              <a:rPr lang="en-US" sz="2400" baseline="30000" dirty="0">
                <a:solidFill>
                  <a:schemeClr val="tx1"/>
                </a:solidFill>
              </a:rPr>
              <a:t>th</a:t>
            </a:r>
            <a:r>
              <a:rPr lang="en-US" sz="2400" dirty="0">
                <a:solidFill>
                  <a:schemeClr val="tx1"/>
                </a:solidFill>
              </a:rPr>
              <a:t> century infections rates with MRSA increased drastically </a:t>
            </a:r>
            <a:r>
              <a:rPr lang="en-US" sz="2400" baseline="30000" dirty="0">
                <a:solidFill>
                  <a:schemeClr val="tx1"/>
                </a:solidFill>
              </a:rPr>
              <a:t>3</a:t>
            </a:r>
            <a:endParaRPr lang="en-US" sz="2400" dirty="0">
              <a:solidFill>
                <a:schemeClr val="tx1"/>
              </a:solidFill>
            </a:endParaRPr>
          </a:p>
        </p:txBody>
      </p:sp>
    </p:spTree>
    <p:extLst>
      <p:ext uri="{BB962C8B-B14F-4D97-AF65-F5344CB8AC3E}">
        <p14:creationId xmlns:p14="http://schemas.microsoft.com/office/powerpoint/2010/main" val="324162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Chart, line chart&#10;&#10;Description automatically generated">
            <a:extLst>
              <a:ext uri="{FF2B5EF4-FFF2-40B4-BE49-F238E27FC236}">
                <a16:creationId xmlns:a16="http://schemas.microsoft.com/office/drawing/2014/main" id="{E1C5A7ED-2B0A-1235-FD16-2A20BF3F67CA}"/>
              </a:ext>
            </a:extLst>
          </p:cNvPr>
          <p:cNvPicPr>
            <a:picLocks noGrp="1" noChangeAspect="1"/>
          </p:cNvPicPr>
          <p:nvPr>
            <p:ph idx="1"/>
          </p:nvPr>
        </p:nvPicPr>
        <p:blipFill>
          <a:blip r:embed="rId3"/>
          <a:stretch>
            <a:fillRect/>
          </a:stretch>
        </p:blipFill>
        <p:spPr>
          <a:xfrm>
            <a:off x="1866378" y="133426"/>
            <a:ext cx="7761229" cy="6014952"/>
          </a:xfrm>
          <a:prstGeom prst="rect">
            <a:avLst/>
          </a:prstGeom>
        </p:spPr>
      </p:pic>
      <p:sp>
        <p:nvSpPr>
          <p:cNvPr id="5" name="TextBox 4">
            <a:extLst>
              <a:ext uri="{FF2B5EF4-FFF2-40B4-BE49-F238E27FC236}">
                <a16:creationId xmlns:a16="http://schemas.microsoft.com/office/drawing/2014/main" id="{890D7F14-C1F2-F88F-8384-915EDCEE07FD}"/>
              </a:ext>
            </a:extLst>
          </p:cNvPr>
          <p:cNvSpPr txBox="1"/>
          <p:nvPr/>
        </p:nvSpPr>
        <p:spPr>
          <a:xfrm>
            <a:off x="250521" y="6148378"/>
            <a:ext cx="8104340" cy="923330"/>
          </a:xfrm>
          <a:prstGeom prst="rect">
            <a:avLst/>
          </a:prstGeom>
          <a:noFill/>
        </p:spPr>
        <p:txBody>
          <a:bodyPr wrap="square" rtlCol="0">
            <a:spAutoFit/>
          </a:bodyPr>
          <a:lstStyle/>
          <a:p>
            <a:r>
              <a:rPr lang="en-US" sz="1200" dirty="0"/>
              <a:t>Gutierrez K, Halpern MS, </a:t>
            </a:r>
            <a:r>
              <a:rPr lang="en-US" sz="1200" dirty="0" err="1"/>
              <a:t>Sarnquist</a:t>
            </a:r>
            <a:r>
              <a:rPr lang="en-US" sz="1200" dirty="0"/>
              <a:t> C, </a:t>
            </a:r>
            <a:r>
              <a:rPr lang="en-US" sz="1200" dirty="0" err="1"/>
              <a:t>Soni</a:t>
            </a:r>
            <a:r>
              <a:rPr lang="en-US" sz="1200" dirty="0"/>
              <a:t> S, Arroyo AC, Maldonado Y. Staphylococcal infections in children, California, USA, 1985-2009. </a:t>
            </a:r>
            <a:r>
              <a:rPr lang="en-US" sz="1200" dirty="0" err="1"/>
              <a:t>Emerg</a:t>
            </a:r>
            <a:r>
              <a:rPr lang="en-US" sz="1200" dirty="0"/>
              <a:t> Infect Dis. 2013 Jan;19(1):10-20; quiz 185. </a:t>
            </a:r>
            <a:r>
              <a:rPr lang="en-US" sz="1200" dirty="0" err="1"/>
              <a:t>doi</a:t>
            </a:r>
            <a:r>
              <a:rPr lang="en-US" sz="1200" dirty="0"/>
              <a:t>: 10.3201/eid1901.111740. PMID: 23260060; PMCID: PMC3557972.</a:t>
            </a:r>
          </a:p>
          <a:p>
            <a:endParaRPr lang="en-US" dirty="0"/>
          </a:p>
        </p:txBody>
      </p:sp>
    </p:spTree>
    <p:extLst>
      <p:ext uri="{BB962C8B-B14F-4D97-AF65-F5344CB8AC3E}">
        <p14:creationId xmlns:p14="http://schemas.microsoft.com/office/powerpoint/2010/main" val="275782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gure 2 is a bar chart illustrating the number of pediatric emergency department visits for the 10 most common reasons in fiscal year 2015.">
            <a:extLst>
              <a:ext uri="{FF2B5EF4-FFF2-40B4-BE49-F238E27FC236}">
                <a16:creationId xmlns:a16="http://schemas.microsoft.com/office/drawing/2014/main" id="{1E6F1997-D6F9-2C0A-FE5E-11AA7BF74E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45522" y="806304"/>
            <a:ext cx="6850435" cy="5571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C1254C-802E-BCEA-52DB-990A3870A172}"/>
              </a:ext>
            </a:extLst>
          </p:cNvPr>
          <p:cNvSpPr txBox="1"/>
          <p:nvPr/>
        </p:nvSpPr>
        <p:spPr>
          <a:xfrm>
            <a:off x="2192055" y="100208"/>
            <a:ext cx="8292230" cy="1200329"/>
          </a:xfrm>
          <a:prstGeom prst="rect">
            <a:avLst/>
          </a:prstGeom>
          <a:noFill/>
        </p:spPr>
        <p:txBody>
          <a:bodyPr wrap="square" rtlCol="0">
            <a:spAutoFit/>
          </a:bodyPr>
          <a:lstStyle/>
          <a:p>
            <a:pPr algn="ctr"/>
            <a:r>
              <a:rPr lang="en-US" b="1" i="0" dirty="0">
                <a:solidFill>
                  <a:srgbClr val="1B1B1B"/>
                </a:solidFill>
                <a:effectLst/>
                <a:latin typeface="Verdana" panose="020B0604030504040204" pitchFamily="34" charset="0"/>
              </a:rPr>
              <a:t>Ten most common all-listed reasons for pediatric ED visits by body system, FY 2015</a:t>
            </a:r>
            <a:endParaRPr lang="en-US" b="0" i="0" dirty="0">
              <a:solidFill>
                <a:srgbClr val="1B1B1B"/>
              </a:solidFill>
              <a:effectLst/>
              <a:latin typeface="Verdana" panose="020B0604030504040204" pitchFamily="34" charset="0"/>
            </a:endParaRPr>
          </a:p>
          <a:p>
            <a:br>
              <a:rPr lang="en-US" dirty="0"/>
            </a:br>
            <a:endParaRPr lang="en-US" dirty="0"/>
          </a:p>
        </p:txBody>
      </p:sp>
      <p:sp>
        <p:nvSpPr>
          <p:cNvPr id="5" name="TextBox 4">
            <a:extLst>
              <a:ext uri="{FF2B5EF4-FFF2-40B4-BE49-F238E27FC236}">
                <a16:creationId xmlns:a16="http://schemas.microsoft.com/office/drawing/2014/main" id="{970F81A1-4A9F-DFE2-340F-142A1D2AFEED}"/>
              </a:ext>
            </a:extLst>
          </p:cNvPr>
          <p:cNvSpPr txBox="1"/>
          <p:nvPr/>
        </p:nvSpPr>
        <p:spPr>
          <a:xfrm>
            <a:off x="622125" y="6177316"/>
            <a:ext cx="10697228" cy="400110"/>
          </a:xfrm>
          <a:prstGeom prst="rect">
            <a:avLst/>
          </a:prstGeom>
          <a:noFill/>
        </p:spPr>
        <p:txBody>
          <a:bodyPr wrap="square" rtlCol="0">
            <a:spAutoFit/>
          </a:bodyPr>
          <a:lstStyle/>
          <a:p>
            <a:r>
              <a:rPr lang="en-US" sz="1000" b="0" i="0" dirty="0">
                <a:solidFill>
                  <a:srgbClr val="1B1B1B"/>
                </a:solidFill>
                <a:effectLst/>
                <a:latin typeface="Verdana" panose="020B0604030504040204" pitchFamily="34" charset="0"/>
              </a:rPr>
              <a:t>McDermott KW (IBM Watson Health), Stocks C (AHRQ), Freeman WJ (AHRQ). Overview of Pediatric Emergency Department Visits, 2015. HCUP Statistical Brief #242. August 2018. Agency for Healthcare Research and Quality, Rockville, MD. </a:t>
            </a:r>
            <a:r>
              <a:rPr lang="en-US" sz="1000" b="0" i="0" u="sng" dirty="0">
                <a:solidFill>
                  <a:srgbClr val="005B94"/>
                </a:solidFill>
                <a:effectLst/>
                <a:latin typeface="Verdana" panose="020B0604030504040204" pitchFamily="34" charset="0"/>
                <a:hlinkClick r:id="rId4"/>
              </a:rPr>
              <a:t>www.hcup-us.ahrq.gov/reports/statbriefs/sb242-Pediatric-ED-Visits-2015.pdf</a:t>
            </a:r>
            <a:r>
              <a:rPr lang="en-US" sz="1000" b="0" i="0" dirty="0">
                <a:solidFill>
                  <a:srgbClr val="1B1B1B"/>
                </a:solidFill>
                <a:effectLst/>
                <a:latin typeface="Verdana" panose="020B0604030504040204" pitchFamily="34" charset="0"/>
              </a:rPr>
              <a:t>.</a:t>
            </a:r>
            <a:endParaRPr lang="en-US" sz="1000" dirty="0"/>
          </a:p>
        </p:txBody>
      </p:sp>
    </p:spTree>
    <p:extLst>
      <p:ext uri="{BB962C8B-B14F-4D97-AF65-F5344CB8AC3E}">
        <p14:creationId xmlns:p14="http://schemas.microsoft.com/office/powerpoint/2010/main" val="112314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742A-561B-A43C-6BD2-32C0A8EB7910}"/>
              </a:ext>
            </a:extLst>
          </p:cNvPr>
          <p:cNvSpPr>
            <a:spLocks noGrp="1"/>
          </p:cNvSpPr>
          <p:nvPr>
            <p:ph type="title"/>
          </p:nvPr>
        </p:nvSpPr>
        <p:spPr>
          <a:xfrm>
            <a:off x="742950" y="742950"/>
            <a:ext cx="3891680" cy="5532589"/>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a:r>
              <a:rPr lang="en-US" sz="4800" kern="1200" dirty="0">
                <a:solidFill>
                  <a:schemeClr val="tx1"/>
                </a:solidFill>
                <a:latin typeface="+mj-lt"/>
                <a:ea typeface="+mj-ea"/>
                <a:cs typeface="+mj-cs"/>
              </a:rPr>
              <a:t>Current Guidelines from the Infectious Disease Society of America</a:t>
            </a:r>
          </a:p>
        </p:txBody>
      </p:sp>
      <p:pic>
        <p:nvPicPr>
          <p:cNvPr id="5" name="Picture 4">
            <a:extLst>
              <a:ext uri="{FF2B5EF4-FFF2-40B4-BE49-F238E27FC236}">
                <a16:creationId xmlns:a16="http://schemas.microsoft.com/office/drawing/2014/main" id="{72347B01-FB27-A325-AE05-8A99F8442A1C}"/>
              </a:ext>
            </a:extLst>
          </p:cNvPr>
          <p:cNvPicPr>
            <a:picLocks noChangeAspect="1"/>
          </p:cNvPicPr>
          <p:nvPr/>
        </p:nvPicPr>
        <p:blipFill>
          <a:blip r:embed="rId3"/>
          <a:stretch>
            <a:fillRect/>
          </a:stretch>
        </p:blipFill>
        <p:spPr>
          <a:xfrm>
            <a:off x="5208240" y="492573"/>
            <a:ext cx="6444709" cy="5880796"/>
          </a:xfrm>
          <a:prstGeom prst="rect">
            <a:avLst/>
          </a:prstGeom>
        </p:spPr>
      </p:pic>
    </p:spTree>
    <p:extLst>
      <p:ext uri="{BB962C8B-B14F-4D97-AF65-F5344CB8AC3E}">
        <p14:creationId xmlns:p14="http://schemas.microsoft.com/office/powerpoint/2010/main" val="276659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0D14-DF76-6DA0-6E34-57F2335B9F09}"/>
              </a:ext>
            </a:extLst>
          </p:cNvPr>
          <p:cNvSpPr>
            <a:spLocks noGrp="1"/>
          </p:cNvSpPr>
          <p:nvPr>
            <p:ph type="title"/>
          </p:nvPr>
        </p:nvSpPr>
        <p:spPr/>
        <p:txBody>
          <a:bodyPr/>
          <a:lstStyle/>
          <a:p>
            <a:r>
              <a:rPr lang="en-US" dirty="0"/>
              <a:t>Recurrence and Colonization</a:t>
            </a:r>
          </a:p>
        </p:txBody>
      </p:sp>
      <p:sp>
        <p:nvSpPr>
          <p:cNvPr id="3" name="Content Placeholder 2">
            <a:extLst>
              <a:ext uri="{FF2B5EF4-FFF2-40B4-BE49-F238E27FC236}">
                <a16:creationId xmlns:a16="http://schemas.microsoft.com/office/drawing/2014/main" id="{3E411059-EF5A-E0D2-81CF-2ED809A1D05D}"/>
              </a:ext>
            </a:extLst>
          </p:cNvPr>
          <p:cNvSpPr>
            <a:spLocks noGrp="1"/>
          </p:cNvSpPr>
          <p:nvPr>
            <p:ph idx="1"/>
          </p:nvPr>
        </p:nvSpPr>
        <p:spPr/>
        <p:txBody>
          <a:bodyPr>
            <a:normAutofit/>
          </a:bodyPr>
          <a:lstStyle/>
          <a:p>
            <a:r>
              <a:rPr lang="en-US" sz="2400" dirty="0">
                <a:solidFill>
                  <a:schemeClr val="tx1"/>
                </a:solidFill>
              </a:rPr>
              <a:t>Recurrence is a major problem with skin and soft tissue infections from MRSA</a:t>
            </a:r>
          </a:p>
          <a:p>
            <a:pPr lvl="1"/>
            <a:r>
              <a:rPr lang="en-US" sz="2400" dirty="0">
                <a:solidFill>
                  <a:schemeClr val="tx1"/>
                </a:solidFill>
              </a:rPr>
              <a:t>One study having found recurrence to be as high as 28% in pediatric population at 3-month mark</a:t>
            </a:r>
            <a:r>
              <a:rPr lang="en-US" sz="2400" baseline="30000" dirty="0">
                <a:solidFill>
                  <a:schemeClr val="tx1"/>
                </a:solidFill>
              </a:rPr>
              <a:t> 9 </a:t>
            </a:r>
          </a:p>
          <a:p>
            <a:r>
              <a:rPr lang="en-US" sz="2400" dirty="0">
                <a:solidFill>
                  <a:schemeClr val="tx1"/>
                </a:solidFill>
              </a:rPr>
              <a:t>While the ID society also has guidelines on treating recurrent skin and soft tissue infections</a:t>
            </a:r>
            <a:r>
              <a:rPr lang="en-US" sz="2400" baseline="30000" dirty="0">
                <a:solidFill>
                  <a:schemeClr val="tx1"/>
                </a:solidFill>
              </a:rPr>
              <a:t> 8</a:t>
            </a:r>
            <a:r>
              <a:rPr lang="en-US" sz="2400" dirty="0">
                <a:solidFill>
                  <a:schemeClr val="tx1"/>
                </a:solidFill>
              </a:rPr>
              <a:t>, they tend to be vague, are rated as having weak supportive evidence</a:t>
            </a:r>
          </a:p>
          <a:p>
            <a:pPr lvl="1"/>
            <a:r>
              <a:rPr lang="en-US" sz="2400" dirty="0">
                <a:solidFill>
                  <a:schemeClr val="tx1"/>
                </a:solidFill>
              </a:rPr>
              <a:t>A study of pediatric ED providers showed wide variability in when they chose to provide adjuvant treatment </a:t>
            </a:r>
            <a:r>
              <a:rPr lang="en-US" sz="2400" baseline="30000" dirty="0">
                <a:solidFill>
                  <a:schemeClr val="tx1"/>
                </a:solidFill>
              </a:rPr>
              <a:t>10</a:t>
            </a:r>
            <a:endParaRPr lang="en-US" sz="2400" dirty="0">
              <a:solidFill>
                <a:schemeClr val="tx1"/>
              </a:solidFill>
            </a:endParaRPr>
          </a:p>
        </p:txBody>
      </p:sp>
    </p:spTree>
    <p:extLst>
      <p:ext uri="{BB962C8B-B14F-4D97-AF65-F5344CB8AC3E}">
        <p14:creationId xmlns:p14="http://schemas.microsoft.com/office/powerpoint/2010/main" val="395671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12B8-5EA1-8FDC-8D22-FB20BB83C37F}"/>
              </a:ext>
            </a:extLst>
          </p:cNvPr>
          <p:cNvSpPr>
            <a:spLocks noGrp="1"/>
          </p:cNvSpPr>
          <p:nvPr>
            <p:ph type="title"/>
          </p:nvPr>
        </p:nvSpPr>
        <p:spPr/>
        <p:txBody>
          <a:bodyPr/>
          <a:lstStyle/>
          <a:p>
            <a:r>
              <a:rPr lang="en-US" dirty="0"/>
              <a:t>However, More Recent Studies Show</a:t>
            </a:r>
          </a:p>
        </p:txBody>
      </p:sp>
      <p:sp>
        <p:nvSpPr>
          <p:cNvPr id="3" name="Content Placeholder 2">
            <a:extLst>
              <a:ext uri="{FF2B5EF4-FFF2-40B4-BE49-F238E27FC236}">
                <a16:creationId xmlns:a16="http://schemas.microsoft.com/office/drawing/2014/main" id="{3032230E-7CBF-C314-D87D-E8C2043B5C8B}"/>
              </a:ext>
            </a:extLst>
          </p:cNvPr>
          <p:cNvSpPr>
            <a:spLocks noGrp="1"/>
          </p:cNvSpPr>
          <p:nvPr>
            <p:ph sz="half" idx="1"/>
          </p:nvPr>
        </p:nvSpPr>
        <p:spPr>
          <a:xfrm>
            <a:off x="838199" y="1825625"/>
            <a:ext cx="10372595" cy="4351338"/>
          </a:xfrm>
        </p:spPr>
        <p:txBody>
          <a:bodyPr/>
          <a:lstStyle/>
          <a:p>
            <a:r>
              <a:rPr lang="en-US" sz="2400" dirty="0">
                <a:solidFill>
                  <a:schemeClr val="tx1"/>
                </a:solidFill>
              </a:rPr>
              <a:t>Household decolonization as effective in preventing recurrence in pediatric population</a:t>
            </a:r>
          </a:p>
          <a:p>
            <a:pPr lvl="1"/>
            <a:r>
              <a:rPr lang="en-US" sz="2400" dirty="0">
                <a:solidFill>
                  <a:schemeClr val="tx1"/>
                </a:solidFill>
              </a:rPr>
              <a:t>Large review article found that MRSA cases tend to cluster in households and the family members be colonized with same strand of MRSA as patient</a:t>
            </a:r>
          </a:p>
          <a:p>
            <a:pPr lvl="1"/>
            <a:r>
              <a:rPr lang="en-US" sz="2400" dirty="0">
                <a:solidFill>
                  <a:schemeClr val="tx1"/>
                </a:solidFill>
              </a:rPr>
              <a:t>While studies of inviduals undergoing decolonization did not show significance, the study of household decolonization did </a:t>
            </a:r>
            <a:r>
              <a:rPr lang="en-US" sz="2400" baseline="30000" dirty="0">
                <a:solidFill>
                  <a:schemeClr val="tx1"/>
                </a:solidFill>
              </a:rPr>
              <a:t>15, 16 </a:t>
            </a:r>
            <a:endParaRPr lang="en-US" sz="2400" dirty="0">
              <a:solidFill>
                <a:schemeClr val="tx1"/>
              </a:solidFill>
            </a:endParaRPr>
          </a:p>
          <a:p>
            <a:r>
              <a:rPr lang="en-US" sz="2400" dirty="0">
                <a:solidFill>
                  <a:schemeClr val="tx1"/>
                </a:solidFill>
              </a:rPr>
              <a:t>Adjuvant antibiotics being associated with:</a:t>
            </a:r>
          </a:p>
          <a:p>
            <a:pPr lvl="1"/>
            <a:r>
              <a:rPr lang="en-US" sz="2400" dirty="0">
                <a:solidFill>
                  <a:schemeClr val="tx1"/>
                </a:solidFill>
              </a:rPr>
              <a:t>Higher cure rates </a:t>
            </a:r>
            <a:r>
              <a:rPr lang="en-US" sz="2400" baseline="30000" dirty="0">
                <a:solidFill>
                  <a:schemeClr val="tx1"/>
                </a:solidFill>
              </a:rPr>
              <a:t>13, 14</a:t>
            </a:r>
            <a:endParaRPr lang="en-US" sz="2400" dirty="0">
              <a:solidFill>
                <a:schemeClr val="tx1"/>
              </a:solidFill>
            </a:endParaRPr>
          </a:p>
          <a:p>
            <a:pPr lvl="1"/>
            <a:r>
              <a:rPr lang="en-US" sz="2400" dirty="0">
                <a:solidFill>
                  <a:schemeClr val="tx1"/>
                </a:solidFill>
              </a:rPr>
              <a:t>Reduced risk of recurrence </a:t>
            </a:r>
            <a:r>
              <a:rPr lang="en-US" sz="2400" baseline="30000" dirty="0">
                <a:solidFill>
                  <a:schemeClr val="tx1"/>
                </a:solidFill>
              </a:rPr>
              <a:t>11, 12, 13</a:t>
            </a:r>
            <a:endParaRPr lang="en-US" sz="2400" dirty="0">
              <a:solidFill>
                <a:schemeClr val="tx1"/>
              </a:solidFill>
            </a:endParaRPr>
          </a:p>
          <a:p>
            <a:pPr lvl="1"/>
            <a:endParaRPr lang="en-US" dirty="0"/>
          </a:p>
        </p:txBody>
      </p:sp>
    </p:spTree>
    <p:extLst>
      <p:ext uri="{BB962C8B-B14F-4D97-AF65-F5344CB8AC3E}">
        <p14:creationId xmlns:p14="http://schemas.microsoft.com/office/powerpoint/2010/main" val="368575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D89768-CD47-76C6-C0F2-61D763F81F37}"/>
              </a:ext>
            </a:extLst>
          </p:cNvPr>
          <p:cNvPicPr>
            <a:picLocks noGrp="1" noChangeAspect="1"/>
          </p:cNvPicPr>
          <p:nvPr>
            <p:ph idx="1"/>
          </p:nvPr>
        </p:nvPicPr>
        <p:blipFill>
          <a:blip r:embed="rId3"/>
          <a:stretch>
            <a:fillRect/>
          </a:stretch>
        </p:blipFill>
        <p:spPr>
          <a:xfrm>
            <a:off x="3631093" y="227821"/>
            <a:ext cx="4929813" cy="6402357"/>
          </a:xfrm>
          <a:prstGeom prst="rect">
            <a:avLst/>
          </a:prstGeom>
        </p:spPr>
      </p:pic>
      <p:sp>
        <p:nvSpPr>
          <p:cNvPr id="5" name="TextBox 4">
            <a:extLst>
              <a:ext uri="{FF2B5EF4-FFF2-40B4-BE49-F238E27FC236}">
                <a16:creationId xmlns:a16="http://schemas.microsoft.com/office/drawing/2014/main" id="{8D8AC7DE-3EE3-B613-1C58-105B1F6159FB}"/>
              </a:ext>
            </a:extLst>
          </p:cNvPr>
          <p:cNvSpPr txBox="1"/>
          <p:nvPr/>
        </p:nvSpPr>
        <p:spPr>
          <a:xfrm>
            <a:off x="312424" y="5072896"/>
            <a:ext cx="2305516" cy="1277273"/>
          </a:xfrm>
          <a:prstGeom prst="rect">
            <a:avLst/>
          </a:prstGeom>
          <a:noFill/>
        </p:spPr>
        <p:txBody>
          <a:bodyPr wrap="square" rtlCol="0">
            <a:spAutoFit/>
          </a:bodyPr>
          <a:lstStyle/>
          <a:p>
            <a:r>
              <a:rPr lang="en-US" sz="1100" dirty="0"/>
              <a:t>Creech CB, Al-Zubeidi DN, Fritz SA. Prevention of Recurrent Staphylococcal Skin Infections. Infect Dis Clin North Am. 2015 Sep;29(3):429-64. </a:t>
            </a:r>
            <a:r>
              <a:rPr lang="en-US" sz="1100" dirty="0" err="1"/>
              <a:t>doi</a:t>
            </a:r>
            <a:r>
              <a:rPr lang="en-US" sz="1100" dirty="0"/>
              <a:t>: 10.1016/j.idc.2015.05.007. PMID: 26311356; PMCID: PMC4552962.</a:t>
            </a:r>
          </a:p>
        </p:txBody>
      </p:sp>
    </p:spTree>
    <p:extLst>
      <p:ext uri="{BB962C8B-B14F-4D97-AF65-F5344CB8AC3E}">
        <p14:creationId xmlns:p14="http://schemas.microsoft.com/office/powerpoint/2010/main" val="45425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EEED1E-0A5F-FF35-738C-ECB9BECCDF93}"/>
              </a:ext>
            </a:extLst>
          </p:cNvPr>
          <p:cNvPicPr>
            <a:picLocks noChangeAspect="1"/>
          </p:cNvPicPr>
          <p:nvPr/>
        </p:nvPicPr>
        <p:blipFill>
          <a:blip r:embed="rId3"/>
          <a:stretch>
            <a:fillRect/>
          </a:stretch>
        </p:blipFill>
        <p:spPr>
          <a:xfrm>
            <a:off x="1298531" y="204581"/>
            <a:ext cx="9272220" cy="5771957"/>
          </a:xfrm>
          <a:prstGeom prst="rect">
            <a:avLst/>
          </a:prstGeom>
        </p:spPr>
      </p:pic>
      <p:sp>
        <p:nvSpPr>
          <p:cNvPr id="3" name="TextBox 2">
            <a:extLst>
              <a:ext uri="{FF2B5EF4-FFF2-40B4-BE49-F238E27FC236}">
                <a16:creationId xmlns:a16="http://schemas.microsoft.com/office/drawing/2014/main" id="{BEED7361-D435-0DEF-1A10-B074CE5EAEAC}"/>
              </a:ext>
            </a:extLst>
          </p:cNvPr>
          <p:cNvSpPr txBox="1"/>
          <p:nvPr/>
        </p:nvSpPr>
        <p:spPr>
          <a:xfrm>
            <a:off x="1298530" y="6191104"/>
            <a:ext cx="9594937" cy="923330"/>
          </a:xfrm>
          <a:prstGeom prst="rect">
            <a:avLst/>
          </a:prstGeom>
          <a:noFill/>
        </p:spPr>
        <p:txBody>
          <a:bodyPr wrap="square" rtlCol="0">
            <a:spAutoFit/>
          </a:bodyPr>
          <a:lstStyle/>
          <a:p>
            <a:r>
              <a:rPr lang="en-US" dirty="0"/>
              <a:t>12. </a:t>
            </a:r>
            <a:r>
              <a:rPr lang="en-US" dirty="0" err="1"/>
              <a:t>Daum</a:t>
            </a:r>
            <a:r>
              <a:rPr lang="en-US" dirty="0"/>
              <a:t>, Robert S., et al. "A placebo-controlled trial of antibiotics for smaller skin abscesses." New England Journal of Medicine 376.26 (2017): 2545-2555.</a:t>
            </a:r>
          </a:p>
          <a:p>
            <a:endParaRPr lang="en-US" dirty="0"/>
          </a:p>
        </p:txBody>
      </p:sp>
    </p:spTree>
    <p:extLst>
      <p:ext uri="{BB962C8B-B14F-4D97-AF65-F5344CB8AC3E}">
        <p14:creationId xmlns:p14="http://schemas.microsoft.com/office/powerpoint/2010/main" val="309718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TotalTime>
  <Words>2372</Words>
  <Application>Microsoft Office PowerPoint</Application>
  <PresentationFormat>Widescreen</PresentationFormat>
  <Paragraphs>76</Paragraphs>
  <Slides>12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Cambria</vt:lpstr>
      <vt:lpstr>Corbel</vt:lpstr>
      <vt:lpstr>Fira Sans</vt:lpstr>
      <vt:lpstr>Verdana</vt:lpstr>
      <vt:lpstr>Office Theme</vt:lpstr>
      <vt:lpstr>Basis</vt:lpstr>
      <vt:lpstr>Pediatric MSSA and MRSA Skin and Soft Tissue Infections</vt:lpstr>
      <vt:lpstr>Brief History</vt:lpstr>
      <vt:lpstr>PowerPoint Presentation</vt:lpstr>
      <vt:lpstr>PowerPoint Presentation</vt:lpstr>
      <vt:lpstr>Current Guidelines from the Infectious Disease Society of America</vt:lpstr>
      <vt:lpstr>Recurrence and Colonization</vt:lpstr>
      <vt:lpstr>However, More Recent Studies Show</vt:lpstr>
      <vt:lpstr>PowerPoint Presentation</vt:lpstr>
      <vt:lpstr>PowerPoint Presentation</vt:lpstr>
      <vt:lpstr>In Brief</vt:lpstr>
      <vt:lpstr>Citations</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MSSA and MRSA Skin and Soft Tissue Infections</dc:title>
  <dc:creator>King, Anna G.</dc:creator>
  <cp:lastModifiedBy>King, Anna G.</cp:lastModifiedBy>
  <cp:revision>4</cp:revision>
  <dcterms:created xsi:type="dcterms:W3CDTF">2023-05-02T13:17:29Z</dcterms:created>
  <dcterms:modified xsi:type="dcterms:W3CDTF">2023-05-03T19:27:34Z</dcterms:modified>
</cp:coreProperties>
</file>