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72" r:id="rId8"/>
    <p:sldId id="263" r:id="rId9"/>
    <p:sldId id="264" r:id="rId10"/>
    <p:sldId id="270" r:id="rId11"/>
    <p:sldId id="271" r:id="rId12"/>
    <p:sldId id="265" r:id="rId13"/>
    <p:sldId id="266" r:id="rId14"/>
    <p:sldId id="267" r:id="rId15"/>
    <p:sldId id="273" r:id="rId16"/>
    <p:sldId id="269"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2"/>
    <p:restoredTop sz="91785"/>
  </p:normalViewPr>
  <p:slideViewPr>
    <p:cSldViewPr snapToGrid="0" snapToObjects="1">
      <p:cViewPr>
        <p:scale>
          <a:sx n="88" d="100"/>
          <a:sy n="88" d="100"/>
        </p:scale>
        <p:origin x="78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F2FBF-81B5-4B35-8489-877FEE23D2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4F0434-96C1-4D97-969A-7DBAC0FCA815}">
      <dgm:prSet/>
      <dgm:spPr/>
      <dgm:t>
        <a:bodyPr/>
        <a:lstStyle/>
        <a:p>
          <a:r>
            <a:rPr lang="en-US" dirty="0"/>
            <a:t>Cervical cancer is the 4</a:t>
          </a:r>
          <a:r>
            <a:rPr lang="en-US" baseline="30000" dirty="0"/>
            <a:t>th</a:t>
          </a:r>
          <a:r>
            <a:rPr lang="en-US" dirty="0"/>
            <a:t> most common cause of cancer in females worldwide</a:t>
          </a:r>
        </a:p>
      </dgm:t>
    </dgm:pt>
    <dgm:pt modelId="{ECB33461-92AD-43C4-9541-1065749FF5AD}" type="parTrans" cxnId="{CEFA815A-27A9-43B4-B6D2-4E77FC30882C}">
      <dgm:prSet/>
      <dgm:spPr/>
      <dgm:t>
        <a:bodyPr/>
        <a:lstStyle/>
        <a:p>
          <a:endParaRPr lang="en-US"/>
        </a:p>
      </dgm:t>
    </dgm:pt>
    <dgm:pt modelId="{EB6D586A-59D4-4880-A52F-DEE408E81498}" type="sibTrans" cxnId="{CEFA815A-27A9-43B4-B6D2-4E77FC30882C}">
      <dgm:prSet/>
      <dgm:spPr/>
      <dgm:t>
        <a:bodyPr/>
        <a:lstStyle/>
        <a:p>
          <a:endParaRPr lang="en-US"/>
        </a:p>
      </dgm:t>
    </dgm:pt>
    <dgm:pt modelId="{7517ADB6-F6FD-47FB-B84E-87A6B7D35FDB}">
      <dgm:prSet/>
      <dgm:spPr/>
      <dgm:t>
        <a:bodyPr/>
        <a:lstStyle/>
        <a:p>
          <a:r>
            <a:rPr lang="en-US" dirty="0"/>
            <a:t>About 11,500 new cases of cervical cancer are diagnosed and 4,000 women die from this cancer each year in the U.S.</a:t>
          </a:r>
        </a:p>
      </dgm:t>
    </dgm:pt>
    <dgm:pt modelId="{565B89B5-9930-493A-A2D9-942E8523E33E}" type="parTrans" cxnId="{8982DA9C-DAD1-4EBC-9CD9-61C7FAE728ED}">
      <dgm:prSet/>
      <dgm:spPr/>
      <dgm:t>
        <a:bodyPr/>
        <a:lstStyle/>
        <a:p>
          <a:endParaRPr lang="en-US"/>
        </a:p>
      </dgm:t>
    </dgm:pt>
    <dgm:pt modelId="{2F20EAC6-9633-46BA-B51F-534382FA8FA1}" type="sibTrans" cxnId="{8982DA9C-DAD1-4EBC-9CD9-61C7FAE728ED}">
      <dgm:prSet/>
      <dgm:spPr/>
      <dgm:t>
        <a:bodyPr/>
        <a:lstStyle/>
        <a:p>
          <a:endParaRPr lang="en-US"/>
        </a:p>
      </dgm:t>
    </dgm:pt>
    <dgm:pt modelId="{CB96B210-BF5F-4E1E-980D-A32F8CCA767E}">
      <dgm:prSet/>
      <dgm:spPr/>
      <dgm:t>
        <a:bodyPr/>
        <a:lstStyle/>
        <a:p>
          <a:r>
            <a:rPr lang="en-US" dirty="0"/>
            <a:t>Over 90% of cervical cancer cases are related to infection with human papillomavirus (HPV).</a:t>
          </a:r>
        </a:p>
      </dgm:t>
    </dgm:pt>
    <dgm:pt modelId="{8476486F-321F-4DDE-9BD3-F9BD5BFEFDEE}" type="parTrans" cxnId="{E758F24A-F18B-46C2-ADA7-81F402B516BF}">
      <dgm:prSet/>
      <dgm:spPr/>
      <dgm:t>
        <a:bodyPr/>
        <a:lstStyle/>
        <a:p>
          <a:endParaRPr lang="en-US"/>
        </a:p>
      </dgm:t>
    </dgm:pt>
    <dgm:pt modelId="{C7DDF6F2-DCE5-4510-972C-8F0DC08C0AAF}" type="sibTrans" cxnId="{E758F24A-F18B-46C2-ADA7-81F402B516BF}">
      <dgm:prSet/>
      <dgm:spPr/>
      <dgm:t>
        <a:bodyPr/>
        <a:lstStyle/>
        <a:p>
          <a:endParaRPr lang="en-US"/>
        </a:p>
      </dgm:t>
    </dgm:pt>
    <dgm:pt modelId="{86A6B905-E91B-4417-8A61-A81B9BF4CC64}">
      <dgm:prSet/>
      <dgm:spPr/>
      <dgm:t>
        <a:bodyPr/>
        <a:lstStyle/>
        <a:p>
          <a:r>
            <a:rPr lang="en-US" dirty="0"/>
            <a:t>HPV vaccination and cervical cancer screening are paramount in the early detection and prevention of cervical cancer.</a:t>
          </a:r>
        </a:p>
      </dgm:t>
    </dgm:pt>
    <dgm:pt modelId="{3B41C766-FA27-44BE-A2DC-CFB2B1362B53}" type="parTrans" cxnId="{F727295A-66BA-4176-9D79-D99A0A5437F0}">
      <dgm:prSet/>
      <dgm:spPr/>
      <dgm:t>
        <a:bodyPr/>
        <a:lstStyle/>
        <a:p>
          <a:endParaRPr lang="en-US"/>
        </a:p>
      </dgm:t>
    </dgm:pt>
    <dgm:pt modelId="{C977D62D-70AC-43D1-A1BE-BF1C2E801D34}" type="sibTrans" cxnId="{F727295A-66BA-4176-9D79-D99A0A5437F0}">
      <dgm:prSet/>
      <dgm:spPr/>
      <dgm:t>
        <a:bodyPr/>
        <a:lstStyle/>
        <a:p>
          <a:endParaRPr lang="en-US"/>
        </a:p>
      </dgm:t>
    </dgm:pt>
    <dgm:pt modelId="{C7615101-78FD-A64D-A7F9-699D44408D20}" type="pres">
      <dgm:prSet presAssocID="{91BF2FBF-81B5-4B35-8489-877FEE23D238}" presName="linear" presStyleCnt="0">
        <dgm:presLayoutVars>
          <dgm:animLvl val="lvl"/>
          <dgm:resizeHandles val="exact"/>
        </dgm:presLayoutVars>
      </dgm:prSet>
      <dgm:spPr/>
    </dgm:pt>
    <dgm:pt modelId="{89380036-0E06-284F-BF31-8B5F77F6B513}" type="pres">
      <dgm:prSet presAssocID="{DA4F0434-96C1-4D97-969A-7DBAC0FCA815}" presName="parentText" presStyleLbl="node1" presStyleIdx="0" presStyleCnt="4">
        <dgm:presLayoutVars>
          <dgm:chMax val="0"/>
          <dgm:bulletEnabled val="1"/>
        </dgm:presLayoutVars>
      </dgm:prSet>
      <dgm:spPr/>
    </dgm:pt>
    <dgm:pt modelId="{6F550682-DE72-EC4E-B1C0-CEB7DF9F4F17}" type="pres">
      <dgm:prSet presAssocID="{EB6D586A-59D4-4880-A52F-DEE408E81498}" presName="spacer" presStyleCnt="0"/>
      <dgm:spPr/>
    </dgm:pt>
    <dgm:pt modelId="{8907509A-8C52-0B48-9E57-00E765F8435D}" type="pres">
      <dgm:prSet presAssocID="{7517ADB6-F6FD-47FB-B84E-87A6B7D35FDB}" presName="parentText" presStyleLbl="node1" presStyleIdx="1" presStyleCnt="4">
        <dgm:presLayoutVars>
          <dgm:chMax val="0"/>
          <dgm:bulletEnabled val="1"/>
        </dgm:presLayoutVars>
      </dgm:prSet>
      <dgm:spPr/>
    </dgm:pt>
    <dgm:pt modelId="{01EA25C4-9A71-FE4F-9D84-D9EA41AE85B4}" type="pres">
      <dgm:prSet presAssocID="{2F20EAC6-9633-46BA-B51F-534382FA8FA1}" presName="spacer" presStyleCnt="0"/>
      <dgm:spPr/>
    </dgm:pt>
    <dgm:pt modelId="{348DD8A4-83A3-794C-A685-CCDA08D3877E}" type="pres">
      <dgm:prSet presAssocID="{CB96B210-BF5F-4E1E-980D-A32F8CCA767E}" presName="parentText" presStyleLbl="node1" presStyleIdx="2" presStyleCnt="4">
        <dgm:presLayoutVars>
          <dgm:chMax val="0"/>
          <dgm:bulletEnabled val="1"/>
        </dgm:presLayoutVars>
      </dgm:prSet>
      <dgm:spPr/>
    </dgm:pt>
    <dgm:pt modelId="{0C9D07D5-06E8-0745-BB8F-B59BA1C51B22}" type="pres">
      <dgm:prSet presAssocID="{C7DDF6F2-DCE5-4510-972C-8F0DC08C0AAF}" presName="spacer" presStyleCnt="0"/>
      <dgm:spPr/>
    </dgm:pt>
    <dgm:pt modelId="{E39196AE-F81D-EE44-BF24-2E6B8B24157E}" type="pres">
      <dgm:prSet presAssocID="{86A6B905-E91B-4417-8A61-A81B9BF4CC64}" presName="parentText" presStyleLbl="node1" presStyleIdx="3" presStyleCnt="4">
        <dgm:presLayoutVars>
          <dgm:chMax val="0"/>
          <dgm:bulletEnabled val="1"/>
        </dgm:presLayoutVars>
      </dgm:prSet>
      <dgm:spPr/>
    </dgm:pt>
  </dgm:ptLst>
  <dgm:cxnLst>
    <dgm:cxn modelId="{BE53BE12-17C9-5B4F-B704-8815D37FEF5A}" type="presOf" srcId="{DA4F0434-96C1-4D97-969A-7DBAC0FCA815}" destId="{89380036-0E06-284F-BF31-8B5F77F6B513}" srcOrd="0" destOrd="0" presId="urn:microsoft.com/office/officeart/2005/8/layout/vList2"/>
    <dgm:cxn modelId="{F7B30329-F157-DE4D-9D54-9422B494889B}" type="presOf" srcId="{7517ADB6-F6FD-47FB-B84E-87A6B7D35FDB}" destId="{8907509A-8C52-0B48-9E57-00E765F8435D}" srcOrd="0" destOrd="0" presId="urn:microsoft.com/office/officeart/2005/8/layout/vList2"/>
    <dgm:cxn modelId="{6A3D2B3F-8C35-8443-991A-F43AA335B1F5}" type="presOf" srcId="{86A6B905-E91B-4417-8A61-A81B9BF4CC64}" destId="{E39196AE-F81D-EE44-BF24-2E6B8B24157E}" srcOrd="0" destOrd="0" presId="urn:microsoft.com/office/officeart/2005/8/layout/vList2"/>
    <dgm:cxn modelId="{3A175348-4DEB-8948-9EE5-D5BE6700BBD2}" type="presOf" srcId="{91BF2FBF-81B5-4B35-8489-877FEE23D238}" destId="{C7615101-78FD-A64D-A7F9-699D44408D20}" srcOrd="0" destOrd="0" presId="urn:microsoft.com/office/officeart/2005/8/layout/vList2"/>
    <dgm:cxn modelId="{E758F24A-F18B-46C2-ADA7-81F402B516BF}" srcId="{91BF2FBF-81B5-4B35-8489-877FEE23D238}" destId="{CB96B210-BF5F-4E1E-980D-A32F8CCA767E}" srcOrd="2" destOrd="0" parTransId="{8476486F-321F-4DDE-9BD3-F9BD5BFEFDEE}" sibTransId="{C7DDF6F2-DCE5-4510-972C-8F0DC08C0AAF}"/>
    <dgm:cxn modelId="{F727295A-66BA-4176-9D79-D99A0A5437F0}" srcId="{91BF2FBF-81B5-4B35-8489-877FEE23D238}" destId="{86A6B905-E91B-4417-8A61-A81B9BF4CC64}" srcOrd="3" destOrd="0" parTransId="{3B41C766-FA27-44BE-A2DC-CFB2B1362B53}" sibTransId="{C977D62D-70AC-43D1-A1BE-BF1C2E801D34}"/>
    <dgm:cxn modelId="{CEFA815A-27A9-43B4-B6D2-4E77FC30882C}" srcId="{91BF2FBF-81B5-4B35-8489-877FEE23D238}" destId="{DA4F0434-96C1-4D97-969A-7DBAC0FCA815}" srcOrd="0" destOrd="0" parTransId="{ECB33461-92AD-43C4-9541-1065749FF5AD}" sibTransId="{EB6D586A-59D4-4880-A52F-DEE408E81498}"/>
    <dgm:cxn modelId="{8982DA9C-DAD1-4EBC-9CD9-61C7FAE728ED}" srcId="{91BF2FBF-81B5-4B35-8489-877FEE23D238}" destId="{7517ADB6-F6FD-47FB-B84E-87A6B7D35FDB}" srcOrd="1" destOrd="0" parTransId="{565B89B5-9930-493A-A2D9-942E8523E33E}" sibTransId="{2F20EAC6-9633-46BA-B51F-534382FA8FA1}"/>
    <dgm:cxn modelId="{5BD30CEB-B02A-204B-85FB-5437CE95C374}" type="presOf" srcId="{CB96B210-BF5F-4E1E-980D-A32F8CCA767E}" destId="{348DD8A4-83A3-794C-A685-CCDA08D3877E}" srcOrd="0" destOrd="0" presId="urn:microsoft.com/office/officeart/2005/8/layout/vList2"/>
    <dgm:cxn modelId="{96156003-3145-204B-BD42-960235DF48B1}" type="presParOf" srcId="{C7615101-78FD-A64D-A7F9-699D44408D20}" destId="{89380036-0E06-284F-BF31-8B5F77F6B513}" srcOrd="0" destOrd="0" presId="urn:microsoft.com/office/officeart/2005/8/layout/vList2"/>
    <dgm:cxn modelId="{64E6CD2E-8144-2D4A-BA11-D2FF69E7CFD4}" type="presParOf" srcId="{C7615101-78FD-A64D-A7F9-699D44408D20}" destId="{6F550682-DE72-EC4E-B1C0-CEB7DF9F4F17}" srcOrd="1" destOrd="0" presId="urn:microsoft.com/office/officeart/2005/8/layout/vList2"/>
    <dgm:cxn modelId="{31A2D6B9-8F1B-9B4E-AE4A-272F528E4625}" type="presParOf" srcId="{C7615101-78FD-A64D-A7F9-699D44408D20}" destId="{8907509A-8C52-0B48-9E57-00E765F8435D}" srcOrd="2" destOrd="0" presId="urn:microsoft.com/office/officeart/2005/8/layout/vList2"/>
    <dgm:cxn modelId="{71A39B97-CD4A-0043-B942-BC4557CB44A8}" type="presParOf" srcId="{C7615101-78FD-A64D-A7F9-699D44408D20}" destId="{01EA25C4-9A71-FE4F-9D84-D9EA41AE85B4}" srcOrd="3" destOrd="0" presId="urn:microsoft.com/office/officeart/2005/8/layout/vList2"/>
    <dgm:cxn modelId="{7EF0F057-3DBB-CF4A-BC67-551D220441C8}" type="presParOf" srcId="{C7615101-78FD-A64D-A7F9-699D44408D20}" destId="{348DD8A4-83A3-794C-A685-CCDA08D3877E}" srcOrd="4" destOrd="0" presId="urn:microsoft.com/office/officeart/2005/8/layout/vList2"/>
    <dgm:cxn modelId="{71BFE0BB-49AC-154A-8DF0-FE88A8309D6F}" type="presParOf" srcId="{C7615101-78FD-A64D-A7F9-699D44408D20}" destId="{0C9D07D5-06E8-0745-BB8F-B59BA1C51B22}" srcOrd="5" destOrd="0" presId="urn:microsoft.com/office/officeart/2005/8/layout/vList2"/>
    <dgm:cxn modelId="{313EB611-2D48-6548-BFE6-17E20868C3AB}" type="presParOf" srcId="{C7615101-78FD-A64D-A7F9-699D44408D20}" destId="{E39196AE-F81D-EE44-BF24-2E6B8B24157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0056C-BD9C-4D8B-9A2D-FF09D0EA93C4}"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0B4795BD-1E5B-4538-99EE-B883372213DE}">
      <dgm:prSet/>
      <dgm:spPr/>
      <dgm:t>
        <a:bodyPr/>
        <a:lstStyle/>
        <a:p>
          <a:r>
            <a:rPr lang="en-US" dirty="0"/>
            <a:t>Women 21-64 years of age: cervical cytology every 3 years</a:t>
          </a:r>
        </a:p>
      </dgm:t>
    </dgm:pt>
    <dgm:pt modelId="{C767D61C-14F9-474F-823C-1341B2F15E31}" type="parTrans" cxnId="{60D70DD9-BFE5-40BB-A32A-9C5B97D5F317}">
      <dgm:prSet/>
      <dgm:spPr/>
      <dgm:t>
        <a:bodyPr/>
        <a:lstStyle/>
        <a:p>
          <a:endParaRPr lang="en-US"/>
        </a:p>
      </dgm:t>
    </dgm:pt>
    <dgm:pt modelId="{F2C3A967-DEC4-4D64-B559-AAC8C6CADF73}" type="sibTrans" cxnId="{60D70DD9-BFE5-40BB-A32A-9C5B97D5F317}">
      <dgm:prSet/>
      <dgm:spPr/>
      <dgm:t>
        <a:bodyPr/>
        <a:lstStyle/>
        <a:p>
          <a:endParaRPr lang="en-US"/>
        </a:p>
      </dgm:t>
    </dgm:pt>
    <dgm:pt modelId="{36892360-F038-498F-A3F4-480B47045DDD}">
      <dgm:prSet/>
      <dgm:spPr/>
      <dgm:t>
        <a:bodyPr/>
        <a:lstStyle/>
        <a:p>
          <a:r>
            <a:rPr lang="en-US" dirty="0"/>
            <a:t>Women 30-64 years of age: cervical cytology/ high-risk HPV (</a:t>
          </a:r>
          <a:r>
            <a:rPr lang="en-US" dirty="0" err="1"/>
            <a:t>hrHPV</a:t>
          </a:r>
          <a:r>
            <a:rPr lang="en-US" dirty="0"/>
            <a:t>) co-testing every 5 years</a:t>
          </a:r>
        </a:p>
      </dgm:t>
    </dgm:pt>
    <dgm:pt modelId="{AE2D81F3-53AE-4F5E-9417-40B5C9D5E4BC}" type="parTrans" cxnId="{31103791-7A42-4E59-B184-4001FB8E522C}">
      <dgm:prSet/>
      <dgm:spPr/>
      <dgm:t>
        <a:bodyPr/>
        <a:lstStyle/>
        <a:p>
          <a:endParaRPr lang="en-US"/>
        </a:p>
      </dgm:t>
    </dgm:pt>
    <dgm:pt modelId="{DFB5CF73-E89D-41C2-8956-E8987B2D0FAD}" type="sibTrans" cxnId="{31103791-7A42-4E59-B184-4001FB8E522C}">
      <dgm:prSet/>
      <dgm:spPr/>
      <dgm:t>
        <a:bodyPr/>
        <a:lstStyle/>
        <a:p>
          <a:endParaRPr lang="en-US"/>
        </a:p>
      </dgm:t>
    </dgm:pt>
    <dgm:pt modelId="{17F0E4DB-DDBC-40C1-94C0-B1DA6DABB5EE}">
      <dgm:prSet/>
      <dgm:spPr/>
      <dgm:t>
        <a:bodyPr/>
        <a:lstStyle/>
        <a:p>
          <a:r>
            <a:rPr lang="en-US"/>
            <a:t>Total population: ALCA members turning 24-64 years of age by 12/31/2023</a:t>
          </a:r>
        </a:p>
      </dgm:t>
    </dgm:pt>
    <dgm:pt modelId="{91263BC1-452B-4BB9-B9A5-CF5C634580CB}" type="parTrans" cxnId="{C77FE2DE-EEFD-445A-8F7D-CDDEDE7DA864}">
      <dgm:prSet/>
      <dgm:spPr/>
      <dgm:t>
        <a:bodyPr/>
        <a:lstStyle/>
        <a:p>
          <a:endParaRPr lang="en-US"/>
        </a:p>
      </dgm:t>
    </dgm:pt>
    <dgm:pt modelId="{491071EB-0FE7-4D20-A2A5-69FF8B5A8984}" type="sibTrans" cxnId="{C77FE2DE-EEFD-445A-8F7D-CDDEDE7DA864}">
      <dgm:prSet/>
      <dgm:spPr/>
      <dgm:t>
        <a:bodyPr/>
        <a:lstStyle/>
        <a:p>
          <a:endParaRPr lang="en-US"/>
        </a:p>
      </dgm:t>
    </dgm:pt>
    <dgm:pt modelId="{330EC6F1-39CA-B74A-8B57-81317A0C691A}" type="pres">
      <dgm:prSet presAssocID="{4280056C-BD9C-4D8B-9A2D-FF09D0EA93C4}" presName="hierChild1" presStyleCnt="0">
        <dgm:presLayoutVars>
          <dgm:chPref val="1"/>
          <dgm:dir/>
          <dgm:animOne val="branch"/>
          <dgm:animLvl val="lvl"/>
          <dgm:resizeHandles/>
        </dgm:presLayoutVars>
      </dgm:prSet>
      <dgm:spPr/>
    </dgm:pt>
    <dgm:pt modelId="{314B5A47-07AA-8445-BBBB-FFF499BD11BE}" type="pres">
      <dgm:prSet presAssocID="{0B4795BD-1E5B-4538-99EE-B883372213DE}" presName="hierRoot1" presStyleCnt="0"/>
      <dgm:spPr/>
    </dgm:pt>
    <dgm:pt modelId="{CD55144F-A8F5-3F4C-9C4C-D429F6557C99}" type="pres">
      <dgm:prSet presAssocID="{0B4795BD-1E5B-4538-99EE-B883372213DE}" presName="composite" presStyleCnt="0"/>
      <dgm:spPr/>
    </dgm:pt>
    <dgm:pt modelId="{A0A4C192-856B-AD42-AAEA-629F18793139}" type="pres">
      <dgm:prSet presAssocID="{0B4795BD-1E5B-4538-99EE-B883372213DE}" presName="background" presStyleLbl="node0" presStyleIdx="0" presStyleCnt="3"/>
      <dgm:spPr/>
    </dgm:pt>
    <dgm:pt modelId="{160A69B4-40FF-7D48-9DC6-BD30262E0AA1}" type="pres">
      <dgm:prSet presAssocID="{0B4795BD-1E5B-4538-99EE-B883372213DE}" presName="text" presStyleLbl="fgAcc0" presStyleIdx="0" presStyleCnt="3">
        <dgm:presLayoutVars>
          <dgm:chPref val="3"/>
        </dgm:presLayoutVars>
      </dgm:prSet>
      <dgm:spPr/>
    </dgm:pt>
    <dgm:pt modelId="{1C92E60A-A67C-BB47-8AE8-8EDCF03A3CD4}" type="pres">
      <dgm:prSet presAssocID="{0B4795BD-1E5B-4538-99EE-B883372213DE}" presName="hierChild2" presStyleCnt="0"/>
      <dgm:spPr/>
    </dgm:pt>
    <dgm:pt modelId="{BB72C723-63FC-264D-ABA1-AA4ECE94C18F}" type="pres">
      <dgm:prSet presAssocID="{36892360-F038-498F-A3F4-480B47045DDD}" presName="hierRoot1" presStyleCnt="0"/>
      <dgm:spPr/>
    </dgm:pt>
    <dgm:pt modelId="{B35E17FA-A6B9-614E-9A96-BBF3FA158A55}" type="pres">
      <dgm:prSet presAssocID="{36892360-F038-498F-A3F4-480B47045DDD}" presName="composite" presStyleCnt="0"/>
      <dgm:spPr/>
    </dgm:pt>
    <dgm:pt modelId="{DD946A8B-B2AC-7947-BD3E-8F09F70A71EF}" type="pres">
      <dgm:prSet presAssocID="{36892360-F038-498F-A3F4-480B47045DDD}" presName="background" presStyleLbl="node0" presStyleIdx="1" presStyleCnt="3"/>
      <dgm:spPr/>
    </dgm:pt>
    <dgm:pt modelId="{65C34997-8FBB-5A4F-A79B-3728BE580C84}" type="pres">
      <dgm:prSet presAssocID="{36892360-F038-498F-A3F4-480B47045DDD}" presName="text" presStyleLbl="fgAcc0" presStyleIdx="1" presStyleCnt="3">
        <dgm:presLayoutVars>
          <dgm:chPref val="3"/>
        </dgm:presLayoutVars>
      </dgm:prSet>
      <dgm:spPr/>
    </dgm:pt>
    <dgm:pt modelId="{8FA9048C-C148-DC4C-8572-6DC9920B0C6E}" type="pres">
      <dgm:prSet presAssocID="{36892360-F038-498F-A3F4-480B47045DDD}" presName="hierChild2" presStyleCnt="0"/>
      <dgm:spPr/>
    </dgm:pt>
    <dgm:pt modelId="{0579869B-D26B-8646-A2F1-7C7766A12B81}" type="pres">
      <dgm:prSet presAssocID="{17F0E4DB-DDBC-40C1-94C0-B1DA6DABB5EE}" presName="hierRoot1" presStyleCnt="0"/>
      <dgm:spPr/>
    </dgm:pt>
    <dgm:pt modelId="{A9D0835C-B96D-6049-838E-209E08A0D238}" type="pres">
      <dgm:prSet presAssocID="{17F0E4DB-DDBC-40C1-94C0-B1DA6DABB5EE}" presName="composite" presStyleCnt="0"/>
      <dgm:spPr/>
    </dgm:pt>
    <dgm:pt modelId="{E64EBD22-5201-CB48-A252-DFF883ACE8E4}" type="pres">
      <dgm:prSet presAssocID="{17F0E4DB-DDBC-40C1-94C0-B1DA6DABB5EE}" presName="background" presStyleLbl="node0" presStyleIdx="2" presStyleCnt="3"/>
      <dgm:spPr/>
    </dgm:pt>
    <dgm:pt modelId="{18BA69FA-3622-A94F-9269-1C600237B2C6}" type="pres">
      <dgm:prSet presAssocID="{17F0E4DB-DDBC-40C1-94C0-B1DA6DABB5EE}" presName="text" presStyleLbl="fgAcc0" presStyleIdx="2" presStyleCnt="3">
        <dgm:presLayoutVars>
          <dgm:chPref val="3"/>
        </dgm:presLayoutVars>
      </dgm:prSet>
      <dgm:spPr/>
    </dgm:pt>
    <dgm:pt modelId="{D54B3D29-C4B2-6C4D-B2B6-4DBAF39B1D34}" type="pres">
      <dgm:prSet presAssocID="{17F0E4DB-DDBC-40C1-94C0-B1DA6DABB5EE}" presName="hierChild2" presStyleCnt="0"/>
      <dgm:spPr/>
    </dgm:pt>
  </dgm:ptLst>
  <dgm:cxnLst>
    <dgm:cxn modelId="{E24FD04F-3BEF-F84B-BE14-C01640E362CD}" type="presOf" srcId="{4280056C-BD9C-4D8B-9A2D-FF09D0EA93C4}" destId="{330EC6F1-39CA-B74A-8B57-81317A0C691A}" srcOrd="0" destOrd="0" presId="urn:microsoft.com/office/officeart/2005/8/layout/hierarchy1"/>
    <dgm:cxn modelId="{21A84182-C4D8-4247-A89E-C5EB33F5050C}" type="presOf" srcId="{17F0E4DB-DDBC-40C1-94C0-B1DA6DABB5EE}" destId="{18BA69FA-3622-A94F-9269-1C600237B2C6}" srcOrd="0" destOrd="0" presId="urn:microsoft.com/office/officeart/2005/8/layout/hierarchy1"/>
    <dgm:cxn modelId="{31103791-7A42-4E59-B184-4001FB8E522C}" srcId="{4280056C-BD9C-4D8B-9A2D-FF09D0EA93C4}" destId="{36892360-F038-498F-A3F4-480B47045DDD}" srcOrd="1" destOrd="0" parTransId="{AE2D81F3-53AE-4F5E-9417-40B5C9D5E4BC}" sibTransId="{DFB5CF73-E89D-41C2-8956-E8987B2D0FAD}"/>
    <dgm:cxn modelId="{3B363198-A9EB-9749-B4E8-AF019FD4276A}" type="presOf" srcId="{0B4795BD-1E5B-4538-99EE-B883372213DE}" destId="{160A69B4-40FF-7D48-9DC6-BD30262E0AA1}" srcOrd="0" destOrd="0" presId="urn:microsoft.com/office/officeart/2005/8/layout/hierarchy1"/>
    <dgm:cxn modelId="{F9A562D6-65A6-E848-9DBC-568D35BA3E93}" type="presOf" srcId="{36892360-F038-498F-A3F4-480B47045DDD}" destId="{65C34997-8FBB-5A4F-A79B-3728BE580C84}" srcOrd="0" destOrd="0" presId="urn:microsoft.com/office/officeart/2005/8/layout/hierarchy1"/>
    <dgm:cxn modelId="{60D70DD9-BFE5-40BB-A32A-9C5B97D5F317}" srcId="{4280056C-BD9C-4D8B-9A2D-FF09D0EA93C4}" destId="{0B4795BD-1E5B-4538-99EE-B883372213DE}" srcOrd="0" destOrd="0" parTransId="{C767D61C-14F9-474F-823C-1341B2F15E31}" sibTransId="{F2C3A967-DEC4-4D64-B559-AAC8C6CADF73}"/>
    <dgm:cxn modelId="{C77FE2DE-EEFD-445A-8F7D-CDDEDE7DA864}" srcId="{4280056C-BD9C-4D8B-9A2D-FF09D0EA93C4}" destId="{17F0E4DB-DDBC-40C1-94C0-B1DA6DABB5EE}" srcOrd="2" destOrd="0" parTransId="{91263BC1-452B-4BB9-B9A5-CF5C634580CB}" sibTransId="{491071EB-0FE7-4D20-A2A5-69FF8B5A8984}"/>
    <dgm:cxn modelId="{EBD96FEA-0BDF-7540-B34E-ECE73283A9B5}" type="presParOf" srcId="{330EC6F1-39CA-B74A-8B57-81317A0C691A}" destId="{314B5A47-07AA-8445-BBBB-FFF499BD11BE}" srcOrd="0" destOrd="0" presId="urn:microsoft.com/office/officeart/2005/8/layout/hierarchy1"/>
    <dgm:cxn modelId="{6C5A2842-325E-2E47-91BE-9D454E42CA8D}" type="presParOf" srcId="{314B5A47-07AA-8445-BBBB-FFF499BD11BE}" destId="{CD55144F-A8F5-3F4C-9C4C-D429F6557C99}" srcOrd="0" destOrd="0" presId="urn:microsoft.com/office/officeart/2005/8/layout/hierarchy1"/>
    <dgm:cxn modelId="{1B0BC7C2-8A75-AE41-8419-013822847050}" type="presParOf" srcId="{CD55144F-A8F5-3F4C-9C4C-D429F6557C99}" destId="{A0A4C192-856B-AD42-AAEA-629F18793139}" srcOrd="0" destOrd="0" presId="urn:microsoft.com/office/officeart/2005/8/layout/hierarchy1"/>
    <dgm:cxn modelId="{2A438F31-8C08-A544-A5A2-43CAAACC4CF1}" type="presParOf" srcId="{CD55144F-A8F5-3F4C-9C4C-D429F6557C99}" destId="{160A69B4-40FF-7D48-9DC6-BD30262E0AA1}" srcOrd="1" destOrd="0" presId="urn:microsoft.com/office/officeart/2005/8/layout/hierarchy1"/>
    <dgm:cxn modelId="{170D6EBC-E704-A342-AEAE-6476905CD0F0}" type="presParOf" srcId="{314B5A47-07AA-8445-BBBB-FFF499BD11BE}" destId="{1C92E60A-A67C-BB47-8AE8-8EDCF03A3CD4}" srcOrd="1" destOrd="0" presId="urn:microsoft.com/office/officeart/2005/8/layout/hierarchy1"/>
    <dgm:cxn modelId="{F8F3A6FD-A3A4-9E4E-9ADE-BB929B606E7F}" type="presParOf" srcId="{330EC6F1-39CA-B74A-8B57-81317A0C691A}" destId="{BB72C723-63FC-264D-ABA1-AA4ECE94C18F}" srcOrd="1" destOrd="0" presId="urn:microsoft.com/office/officeart/2005/8/layout/hierarchy1"/>
    <dgm:cxn modelId="{A82FDF2C-8F0E-5949-92DD-8DF24FC42900}" type="presParOf" srcId="{BB72C723-63FC-264D-ABA1-AA4ECE94C18F}" destId="{B35E17FA-A6B9-614E-9A96-BBF3FA158A55}" srcOrd="0" destOrd="0" presId="urn:microsoft.com/office/officeart/2005/8/layout/hierarchy1"/>
    <dgm:cxn modelId="{FCCA1E16-C286-7840-BF2B-8339CE5109A7}" type="presParOf" srcId="{B35E17FA-A6B9-614E-9A96-BBF3FA158A55}" destId="{DD946A8B-B2AC-7947-BD3E-8F09F70A71EF}" srcOrd="0" destOrd="0" presId="urn:microsoft.com/office/officeart/2005/8/layout/hierarchy1"/>
    <dgm:cxn modelId="{5F71DEFC-A366-4342-B43C-6CE55D221078}" type="presParOf" srcId="{B35E17FA-A6B9-614E-9A96-BBF3FA158A55}" destId="{65C34997-8FBB-5A4F-A79B-3728BE580C84}" srcOrd="1" destOrd="0" presId="urn:microsoft.com/office/officeart/2005/8/layout/hierarchy1"/>
    <dgm:cxn modelId="{5ACA4538-4C32-D94F-A60C-79CE92BBD6A7}" type="presParOf" srcId="{BB72C723-63FC-264D-ABA1-AA4ECE94C18F}" destId="{8FA9048C-C148-DC4C-8572-6DC9920B0C6E}" srcOrd="1" destOrd="0" presId="urn:microsoft.com/office/officeart/2005/8/layout/hierarchy1"/>
    <dgm:cxn modelId="{B79B4D75-3563-EF4E-8B30-4A52C38659E3}" type="presParOf" srcId="{330EC6F1-39CA-B74A-8B57-81317A0C691A}" destId="{0579869B-D26B-8646-A2F1-7C7766A12B81}" srcOrd="2" destOrd="0" presId="urn:microsoft.com/office/officeart/2005/8/layout/hierarchy1"/>
    <dgm:cxn modelId="{442B9E99-A817-064B-A798-9FB0A6B6F079}" type="presParOf" srcId="{0579869B-D26B-8646-A2F1-7C7766A12B81}" destId="{A9D0835C-B96D-6049-838E-209E08A0D238}" srcOrd="0" destOrd="0" presId="urn:microsoft.com/office/officeart/2005/8/layout/hierarchy1"/>
    <dgm:cxn modelId="{0F121ED4-4FB7-734F-9ABC-97B5D458B646}" type="presParOf" srcId="{A9D0835C-B96D-6049-838E-209E08A0D238}" destId="{E64EBD22-5201-CB48-A252-DFF883ACE8E4}" srcOrd="0" destOrd="0" presId="urn:microsoft.com/office/officeart/2005/8/layout/hierarchy1"/>
    <dgm:cxn modelId="{BFD8BD57-7323-F348-AFD5-5700FA728693}" type="presParOf" srcId="{A9D0835C-B96D-6049-838E-209E08A0D238}" destId="{18BA69FA-3622-A94F-9269-1C600237B2C6}" srcOrd="1" destOrd="0" presId="urn:microsoft.com/office/officeart/2005/8/layout/hierarchy1"/>
    <dgm:cxn modelId="{617DD5A6-2261-4F4A-9FEA-0B0A9D0DCC2C}" type="presParOf" srcId="{0579869B-D26B-8646-A2F1-7C7766A12B81}" destId="{D54B3D29-C4B2-6C4D-B2B6-4DBAF39B1D3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3ECA29-DB6A-48D1-B299-562DEFE1B1C7}"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C479BDA3-AD51-4081-A07B-304A771BAD6E}">
      <dgm:prSet/>
      <dgm:spPr/>
      <dgm:t>
        <a:bodyPr/>
        <a:lstStyle/>
        <a:p>
          <a:r>
            <a:rPr lang="en-US" dirty="0"/>
            <a:t>Increase rate of women aged 21-64 who receive appropriate cervical cancer screening</a:t>
          </a:r>
        </a:p>
      </dgm:t>
    </dgm:pt>
    <dgm:pt modelId="{E0818541-D142-4E7E-BEA7-37011367E81B}" type="parTrans" cxnId="{FBEFA324-8AAA-4C16-97AC-3CF7F8005E62}">
      <dgm:prSet/>
      <dgm:spPr/>
      <dgm:t>
        <a:bodyPr/>
        <a:lstStyle/>
        <a:p>
          <a:endParaRPr lang="en-US"/>
        </a:p>
      </dgm:t>
    </dgm:pt>
    <dgm:pt modelId="{9AD55CB0-D246-4F67-AD23-A73A5E19D6C8}" type="sibTrans" cxnId="{FBEFA324-8AAA-4C16-97AC-3CF7F8005E62}">
      <dgm:prSet phldrT="1" phldr="0"/>
      <dgm:spPr/>
      <dgm:t>
        <a:bodyPr/>
        <a:lstStyle/>
        <a:p>
          <a:r>
            <a:rPr lang="en-US"/>
            <a:t>1</a:t>
          </a:r>
        </a:p>
      </dgm:t>
    </dgm:pt>
    <dgm:pt modelId="{80B76C2A-70E5-4650-8A49-401F1F1F11D3}">
      <dgm:prSet/>
      <dgm:spPr/>
      <dgm:t>
        <a:bodyPr/>
        <a:lstStyle/>
        <a:p>
          <a:r>
            <a:rPr lang="en-US" dirty="0"/>
            <a:t>Highlight the significance of early detection of cervical cancer</a:t>
          </a:r>
        </a:p>
      </dgm:t>
    </dgm:pt>
    <dgm:pt modelId="{6AB4F216-8CD9-4686-BC2F-80FA5DCCFDC5}" type="parTrans" cxnId="{6D9ABD05-2BF9-4D47-AA57-A8288BF4854C}">
      <dgm:prSet/>
      <dgm:spPr/>
      <dgm:t>
        <a:bodyPr/>
        <a:lstStyle/>
        <a:p>
          <a:endParaRPr lang="en-US"/>
        </a:p>
      </dgm:t>
    </dgm:pt>
    <dgm:pt modelId="{54F42F10-83C4-44B4-9731-87B2ACA86C29}" type="sibTrans" cxnId="{6D9ABD05-2BF9-4D47-AA57-A8288BF4854C}">
      <dgm:prSet phldrT="2" phldr="0"/>
      <dgm:spPr/>
      <dgm:t>
        <a:bodyPr/>
        <a:lstStyle/>
        <a:p>
          <a:r>
            <a:rPr lang="en-US"/>
            <a:t>2</a:t>
          </a:r>
        </a:p>
      </dgm:t>
    </dgm:pt>
    <dgm:pt modelId="{8B4D71BE-1D37-424B-B5C7-EC1BCBB9864A}">
      <dgm:prSet/>
      <dgm:spPr/>
      <dgm:t>
        <a:bodyPr/>
        <a:lstStyle/>
        <a:p>
          <a:r>
            <a:rPr lang="en-US" dirty="0"/>
            <a:t>Reduce the risk of cervical cancer in women aged 21-64 by promoting early HPV vaccination and regular screening tests</a:t>
          </a:r>
        </a:p>
      </dgm:t>
    </dgm:pt>
    <dgm:pt modelId="{7793F900-F7CB-43E4-91A7-69BE30CCE3F2}" type="parTrans" cxnId="{A1F8CE97-A4F2-4ABD-AA9B-0639A523EE0A}">
      <dgm:prSet/>
      <dgm:spPr/>
      <dgm:t>
        <a:bodyPr/>
        <a:lstStyle/>
        <a:p>
          <a:endParaRPr lang="en-US"/>
        </a:p>
      </dgm:t>
    </dgm:pt>
    <dgm:pt modelId="{569AD4BF-1292-4D2C-9508-93A220FD26B1}" type="sibTrans" cxnId="{A1F8CE97-A4F2-4ABD-AA9B-0639A523EE0A}">
      <dgm:prSet phldrT="3" phldr="0"/>
      <dgm:spPr/>
      <dgm:t>
        <a:bodyPr/>
        <a:lstStyle/>
        <a:p>
          <a:r>
            <a:rPr lang="en-US"/>
            <a:t>3</a:t>
          </a:r>
        </a:p>
      </dgm:t>
    </dgm:pt>
    <dgm:pt modelId="{6F3E4081-ED2C-EC4A-8D2A-53659D9359F9}" type="pres">
      <dgm:prSet presAssocID="{193ECA29-DB6A-48D1-B299-562DEFE1B1C7}" presName="Name0" presStyleCnt="0">
        <dgm:presLayoutVars>
          <dgm:animLvl val="lvl"/>
          <dgm:resizeHandles val="exact"/>
        </dgm:presLayoutVars>
      </dgm:prSet>
      <dgm:spPr/>
    </dgm:pt>
    <dgm:pt modelId="{DED66C25-99C9-2649-AAD7-86260536C8AD}" type="pres">
      <dgm:prSet presAssocID="{C479BDA3-AD51-4081-A07B-304A771BAD6E}" presName="compositeNode" presStyleCnt="0">
        <dgm:presLayoutVars>
          <dgm:bulletEnabled val="1"/>
        </dgm:presLayoutVars>
      </dgm:prSet>
      <dgm:spPr/>
    </dgm:pt>
    <dgm:pt modelId="{3B223E30-612E-2C4F-A7FE-1AE6EE93B856}" type="pres">
      <dgm:prSet presAssocID="{C479BDA3-AD51-4081-A07B-304A771BAD6E}" presName="bgRect" presStyleLbl="bgAccFollowNode1" presStyleIdx="0" presStyleCnt="3"/>
      <dgm:spPr/>
    </dgm:pt>
    <dgm:pt modelId="{3CA32400-BAF0-9548-970D-E890D387954B}" type="pres">
      <dgm:prSet presAssocID="{9AD55CB0-D246-4F67-AD23-A73A5E19D6C8}" presName="sibTransNodeCircle" presStyleLbl="alignNode1" presStyleIdx="0" presStyleCnt="6">
        <dgm:presLayoutVars>
          <dgm:chMax val="0"/>
          <dgm:bulletEnabled/>
        </dgm:presLayoutVars>
      </dgm:prSet>
      <dgm:spPr/>
    </dgm:pt>
    <dgm:pt modelId="{5243F8E0-DB3B-8443-9A26-45C7AC6D1EF7}" type="pres">
      <dgm:prSet presAssocID="{C479BDA3-AD51-4081-A07B-304A771BAD6E}" presName="bottomLine" presStyleLbl="alignNode1" presStyleIdx="1" presStyleCnt="6">
        <dgm:presLayoutVars/>
      </dgm:prSet>
      <dgm:spPr/>
    </dgm:pt>
    <dgm:pt modelId="{BDF07479-1A05-8E4F-BFCB-06FD6774765F}" type="pres">
      <dgm:prSet presAssocID="{C479BDA3-AD51-4081-A07B-304A771BAD6E}" presName="nodeText" presStyleLbl="bgAccFollowNode1" presStyleIdx="0" presStyleCnt="3">
        <dgm:presLayoutVars>
          <dgm:bulletEnabled val="1"/>
        </dgm:presLayoutVars>
      </dgm:prSet>
      <dgm:spPr/>
    </dgm:pt>
    <dgm:pt modelId="{26C17FC9-CA4F-F14E-9E14-DC0AC2B2F76B}" type="pres">
      <dgm:prSet presAssocID="{9AD55CB0-D246-4F67-AD23-A73A5E19D6C8}" presName="sibTrans" presStyleCnt="0"/>
      <dgm:spPr/>
    </dgm:pt>
    <dgm:pt modelId="{CA08BD3B-3863-094F-8CAC-DAE895DA1AB6}" type="pres">
      <dgm:prSet presAssocID="{80B76C2A-70E5-4650-8A49-401F1F1F11D3}" presName="compositeNode" presStyleCnt="0">
        <dgm:presLayoutVars>
          <dgm:bulletEnabled val="1"/>
        </dgm:presLayoutVars>
      </dgm:prSet>
      <dgm:spPr/>
    </dgm:pt>
    <dgm:pt modelId="{AECF20FF-7BF0-614E-9114-848D26426CBC}" type="pres">
      <dgm:prSet presAssocID="{80B76C2A-70E5-4650-8A49-401F1F1F11D3}" presName="bgRect" presStyleLbl="bgAccFollowNode1" presStyleIdx="1" presStyleCnt="3"/>
      <dgm:spPr/>
    </dgm:pt>
    <dgm:pt modelId="{8DDA82E1-7934-A145-8346-F83DD400BFF0}" type="pres">
      <dgm:prSet presAssocID="{54F42F10-83C4-44B4-9731-87B2ACA86C29}" presName="sibTransNodeCircle" presStyleLbl="alignNode1" presStyleIdx="2" presStyleCnt="6">
        <dgm:presLayoutVars>
          <dgm:chMax val="0"/>
          <dgm:bulletEnabled/>
        </dgm:presLayoutVars>
      </dgm:prSet>
      <dgm:spPr/>
    </dgm:pt>
    <dgm:pt modelId="{93F31337-3AEE-6446-9F62-19C11857F079}" type="pres">
      <dgm:prSet presAssocID="{80B76C2A-70E5-4650-8A49-401F1F1F11D3}" presName="bottomLine" presStyleLbl="alignNode1" presStyleIdx="3" presStyleCnt="6">
        <dgm:presLayoutVars/>
      </dgm:prSet>
      <dgm:spPr/>
    </dgm:pt>
    <dgm:pt modelId="{43A8F053-9C90-144E-8C52-56472B7C7EAE}" type="pres">
      <dgm:prSet presAssocID="{80B76C2A-70E5-4650-8A49-401F1F1F11D3}" presName="nodeText" presStyleLbl="bgAccFollowNode1" presStyleIdx="1" presStyleCnt="3">
        <dgm:presLayoutVars>
          <dgm:bulletEnabled val="1"/>
        </dgm:presLayoutVars>
      </dgm:prSet>
      <dgm:spPr/>
    </dgm:pt>
    <dgm:pt modelId="{587C91C8-46F9-CB44-8C2F-E9773E10604B}" type="pres">
      <dgm:prSet presAssocID="{54F42F10-83C4-44B4-9731-87B2ACA86C29}" presName="sibTrans" presStyleCnt="0"/>
      <dgm:spPr/>
    </dgm:pt>
    <dgm:pt modelId="{B05B0994-2C03-2B45-8BAD-39A1E4A5D7C1}" type="pres">
      <dgm:prSet presAssocID="{8B4D71BE-1D37-424B-B5C7-EC1BCBB9864A}" presName="compositeNode" presStyleCnt="0">
        <dgm:presLayoutVars>
          <dgm:bulletEnabled val="1"/>
        </dgm:presLayoutVars>
      </dgm:prSet>
      <dgm:spPr/>
    </dgm:pt>
    <dgm:pt modelId="{69826083-4481-EA4A-BB7D-187D28CF041F}" type="pres">
      <dgm:prSet presAssocID="{8B4D71BE-1D37-424B-B5C7-EC1BCBB9864A}" presName="bgRect" presStyleLbl="bgAccFollowNode1" presStyleIdx="2" presStyleCnt="3"/>
      <dgm:spPr/>
    </dgm:pt>
    <dgm:pt modelId="{5EAA673E-DD69-C149-80E7-B001051D92A4}" type="pres">
      <dgm:prSet presAssocID="{569AD4BF-1292-4D2C-9508-93A220FD26B1}" presName="sibTransNodeCircle" presStyleLbl="alignNode1" presStyleIdx="4" presStyleCnt="6">
        <dgm:presLayoutVars>
          <dgm:chMax val="0"/>
          <dgm:bulletEnabled/>
        </dgm:presLayoutVars>
      </dgm:prSet>
      <dgm:spPr/>
    </dgm:pt>
    <dgm:pt modelId="{491EBCC3-1D55-9049-838B-39C08F5801B5}" type="pres">
      <dgm:prSet presAssocID="{8B4D71BE-1D37-424B-B5C7-EC1BCBB9864A}" presName="bottomLine" presStyleLbl="alignNode1" presStyleIdx="5" presStyleCnt="6">
        <dgm:presLayoutVars/>
      </dgm:prSet>
      <dgm:spPr/>
    </dgm:pt>
    <dgm:pt modelId="{FD389157-C57C-0E43-B123-E56393A439B7}" type="pres">
      <dgm:prSet presAssocID="{8B4D71BE-1D37-424B-B5C7-EC1BCBB9864A}" presName="nodeText" presStyleLbl="bgAccFollowNode1" presStyleIdx="2" presStyleCnt="3">
        <dgm:presLayoutVars>
          <dgm:bulletEnabled val="1"/>
        </dgm:presLayoutVars>
      </dgm:prSet>
      <dgm:spPr/>
    </dgm:pt>
  </dgm:ptLst>
  <dgm:cxnLst>
    <dgm:cxn modelId="{6D9ABD05-2BF9-4D47-AA57-A8288BF4854C}" srcId="{193ECA29-DB6A-48D1-B299-562DEFE1B1C7}" destId="{80B76C2A-70E5-4650-8A49-401F1F1F11D3}" srcOrd="1" destOrd="0" parTransId="{6AB4F216-8CD9-4686-BC2F-80FA5DCCFDC5}" sibTransId="{54F42F10-83C4-44B4-9731-87B2ACA86C29}"/>
    <dgm:cxn modelId="{FBEFA324-8AAA-4C16-97AC-3CF7F8005E62}" srcId="{193ECA29-DB6A-48D1-B299-562DEFE1B1C7}" destId="{C479BDA3-AD51-4081-A07B-304A771BAD6E}" srcOrd="0" destOrd="0" parTransId="{E0818541-D142-4E7E-BEA7-37011367E81B}" sibTransId="{9AD55CB0-D246-4F67-AD23-A73A5E19D6C8}"/>
    <dgm:cxn modelId="{FEC82C32-C281-B24C-B9FB-8C41878082ED}" type="presOf" srcId="{569AD4BF-1292-4D2C-9508-93A220FD26B1}" destId="{5EAA673E-DD69-C149-80E7-B001051D92A4}" srcOrd="0" destOrd="0" presId="urn:microsoft.com/office/officeart/2016/7/layout/BasicLinearProcessNumbered"/>
    <dgm:cxn modelId="{FBAD773B-4465-A544-A4E5-7A1E61907A97}" type="presOf" srcId="{193ECA29-DB6A-48D1-B299-562DEFE1B1C7}" destId="{6F3E4081-ED2C-EC4A-8D2A-53659D9359F9}" srcOrd="0" destOrd="0" presId="urn:microsoft.com/office/officeart/2016/7/layout/BasicLinearProcessNumbered"/>
    <dgm:cxn modelId="{BB16EF57-CA69-E946-A1C6-66E722E09C1F}" type="presOf" srcId="{C479BDA3-AD51-4081-A07B-304A771BAD6E}" destId="{3B223E30-612E-2C4F-A7FE-1AE6EE93B856}" srcOrd="0" destOrd="0" presId="urn:microsoft.com/office/officeart/2016/7/layout/BasicLinearProcessNumbered"/>
    <dgm:cxn modelId="{FF648462-1B4D-E349-9598-F782054846B0}" type="presOf" srcId="{80B76C2A-70E5-4650-8A49-401F1F1F11D3}" destId="{AECF20FF-7BF0-614E-9114-848D26426CBC}" srcOrd="0" destOrd="0" presId="urn:microsoft.com/office/officeart/2016/7/layout/BasicLinearProcessNumbered"/>
    <dgm:cxn modelId="{33D6398C-DF8C-DC47-B5E4-3AF79749D28B}" type="presOf" srcId="{9AD55CB0-D246-4F67-AD23-A73A5E19D6C8}" destId="{3CA32400-BAF0-9548-970D-E890D387954B}" srcOrd="0" destOrd="0" presId="urn:microsoft.com/office/officeart/2016/7/layout/BasicLinearProcessNumbered"/>
    <dgm:cxn modelId="{DE55B68E-42A5-F141-B0B9-D9BD8792A674}" type="presOf" srcId="{8B4D71BE-1D37-424B-B5C7-EC1BCBB9864A}" destId="{69826083-4481-EA4A-BB7D-187D28CF041F}" srcOrd="0" destOrd="0" presId="urn:microsoft.com/office/officeart/2016/7/layout/BasicLinearProcessNumbered"/>
    <dgm:cxn modelId="{A1F8CE97-A4F2-4ABD-AA9B-0639A523EE0A}" srcId="{193ECA29-DB6A-48D1-B299-562DEFE1B1C7}" destId="{8B4D71BE-1D37-424B-B5C7-EC1BCBB9864A}" srcOrd="2" destOrd="0" parTransId="{7793F900-F7CB-43E4-91A7-69BE30CCE3F2}" sibTransId="{569AD4BF-1292-4D2C-9508-93A220FD26B1}"/>
    <dgm:cxn modelId="{72B769A5-E21E-584B-B6B1-793869291F9E}" type="presOf" srcId="{C479BDA3-AD51-4081-A07B-304A771BAD6E}" destId="{BDF07479-1A05-8E4F-BFCB-06FD6774765F}" srcOrd="1" destOrd="0" presId="urn:microsoft.com/office/officeart/2016/7/layout/BasicLinearProcessNumbered"/>
    <dgm:cxn modelId="{6505B4A7-98AC-5F4D-9FA8-57461A716808}" type="presOf" srcId="{54F42F10-83C4-44B4-9731-87B2ACA86C29}" destId="{8DDA82E1-7934-A145-8346-F83DD400BFF0}" srcOrd="0" destOrd="0" presId="urn:microsoft.com/office/officeart/2016/7/layout/BasicLinearProcessNumbered"/>
    <dgm:cxn modelId="{EFDB7BD3-00CA-3F45-B13A-8D3A8FC036A2}" type="presOf" srcId="{8B4D71BE-1D37-424B-B5C7-EC1BCBB9864A}" destId="{FD389157-C57C-0E43-B123-E56393A439B7}" srcOrd="1" destOrd="0" presId="urn:microsoft.com/office/officeart/2016/7/layout/BasicLinearProcessNumbered"/>
    <dgm:cxn modelId="{F9D82BF5-D103-3347-95E7-A5FD203E022B}" type="presOf" srcId="{80B76C2A-70E5-4650-8A49-401F1F1F11D3}" destId="{43A8F053-9C90-144E-8C52-56472B7C7EAE}" srcOrd="1" destOrd="0" presId="urn:microsoft.com/office/officeart/2016/7/layout/BasicLinearProcessNumbered"/>
    <dgm:cxn modelId="{4E83AA2C-1B4E-AB43-A71B-BEEBBFF91C63}" type="presParOf" srcId="{6F3E4081-ED2C-EC4A-8D2A-53659D9359F9}" destId="{DED66C25-99C9-2649-AAD7-86260536C8AD}" srcOrd="0" destOrd="0" presId="urn:microsoft.com/office/officeart/2016/7/layout/BasicLinearProcessNumbered"/>
    <dgm:cxn modelId="{F5F7C257-4AF3-0947-B2D1-F3410CCC5C16}" type="presParOf" srcId="{DED66C25-99C9-2649-AAD7-86260536C8AD}" destId="{3B223E30-612E-2C4F-A7FE-1AE6EE93B856}" srcOrd="0" destOrd="0" presId="urn:microsoft.com/office/officeart/2016/7/layout/BasicLinearProcessNumbered"/>
    <dgm:cxn modelId="{D37EC422-D7B5-7840-BFC4-024907C658D2}" type="presParOf" srcId="{DED66C25-99C9-2649-AAD7-86260536C8AD}" destId="{3CA32400-BAF0-9548-970D-E890D387954B}" srcOrd="1" destOrd="0" presId="urn:microsoft.com/office/officeart/2016/7/layout/BasicLinearProcessNumbered"/>
    <dgm:cxn modelId="{A07EA067-4EAE-7042-BE51-4D6E9DC6F23C}" type="presParOf" srcId="{DED66C25-99C9-2649-AAD7-86260536C8AD}" destId="{5243F8E0-DB3B-8443-9A26-45C7AC6D1EF7}" srcOrd="2" destOrd="0" presId="urn:microsoft.com/office/officeart/2016/7/layout/BasicLinearProcessNumbered"/>
    <dgm:cxn modelId="{FBAA5218-CA68-5443-AC4F-42BA4E0EF4EA}" type="presParOf" srcId="{DED66C25-99C9-2649-AAD7-86260536C8AD}" destId="{BDF07479-1A05-8E4F-BFCB-06FD6774765F}" srcOrd="3" destOrd="0" presId="urn:microsoft.com/office/officeart/2016/7/layout/BasicLinearProcessNumbered"/>
    <dgm:cxn modelId="{EA125F17-BE47-F349-82B8-BA432C83A42B}" type="presParOf" srcId="{6F3E4081-ED2C-EC4A-8D2A-53659D9359F9}" destId="{26C17FC9-CA4F-F14E-9E14-DC0AC2B2F76B}" srcOrd="1" destOrd="0" presId="urn:microsoft.com/office/officeart/2016/7/layout/BasicLinearProcessNumbered"/>
    <dgm:cxn modelId="{156BF535-5CD0-D943-83FA-A6064F9345A8}" type="presParOf" srcId="{6F3E4081-ED2C-EC4A-8D2A-53659D9359F9}" destId="{CA08BD3B-3863-094F-8CAC-DAE895DA1AB6}" srcOrd="2" destOrd="0" presId="urn:microsoft.com/office/officeart/2016/7/layout/BasicLinearProcessNumbered"/>
    <dgm:cxn modelId="{E852E7E7-F2AF-FD4D-9C00-83E98542459C}" type="presParOf" srcId="{CA08BD3B-3863-094F-8CAC-DAE895DA1AB6}" destId="{AECF20FF-7BF0-614E-9114-848D26426CBC}" srcOrd="0" destOrd="0" presId="urn:microsoft.com/office/officeart/2016/7/layout/BasicLinearProcessNumbered"/>
    <dgm:cxn modelId="{0F558CE3-00F3-5344-B161-E1534C6324F2}" type="presParOf" srcId="{CA08BD3B-3863-094F-8CAC-DAE895DA1AB6}" destId="{8DDA82E1-7934-A145-8346-F83DD400BFF0}" srcOrd="1" destOrd="0" presId="urn:microsoft.com/office/officeart/2016/7/layout/BasicLinearProcessNumbered"/>
    <dgm:cxn modelId="{8D35817C-CFD0-5941-92CA-1D315236E896}" type="presParOf" srcId="{CA08BD3B-3863-094F-8CAC-DAE895DA1AB6}" destId="{93F31337-3AEE-6446-9F62-19C11857F079}" srcOrd="2" destOrd="0" presId="urn:microsoft.com/office/officeart/2016/7/layout/BasicLinearProcessNumbered"/>
    <dgm:cxn modelId="{3279CAD5-39C9-2349-9974-BB62CD3C8526}" type="presParOf" srcId="{CA08BD3B-3863-094F-8CAC-DAE895DA1AB6}" destId="{43A8F053-9C90-144E-8C52-56472B7C7EAE}" srcOrd="3" destOrd="0" presId="urn:microsoft.com/office/officeart/2016/7/layout/BasicLinearProcessNumbered"/>
    <dgm:cxn modelId="{0F1A4396-36D8-B344-9574-DBB16AB6367C}" type="presParOf" srcId="{6F3E4081-ED2C-EC4A-8D2A-53659D9359F9}" destId="{587C91C8-46F9-CB44-8C2F-E9773E10604B}" srcOrd="3" destOrd="0" presId="urn:microsoft.com/office/officeart/2016/7/layout/BasicLinearProcessNumbered"/>
    <dgm:cxn modelId="{318775B2-7514-AB4B-84BA-964ADDDB4CF3}" type="presParOf" srcId="{6F3E4081-ED2C-EC4A-8D2A-53659D9359F9}" destId="{B05B0994-2C03-2B45-8BAD-39A1E4A5D7C1}" srcOrd="4" destOrd="0" presId="urn:microsoft.com/office/officeart/2016/7/layout/BasicLinearProcessNumbered"/>
    <dgm:cxn modelId="{870270E1-E478-DA4B-86A2-109803439F1F}" type="presParOf" srcId="{B05B0994-2C03-2B45-8BAD-39A1E4A5D7C1}" destId="{69826083-4481-EA4A-BB7D-187D28CF041F}" srcOrd="0" destOrd="0" presId="urn:microsoft.com/office/officeart/2016/7/layout/BasicLinearProcessNumbered"/>
    <dgm:cxn modelId="{437B6D75-0A6D-0648-9874-701DBC93ECBD}" type="presParOf" srcId="{B05B0994-2C03-2B45-8BAD-39A1E4A5D7C1}" destId="{5EAA673E-DD69-C149-80E7-B001051D92A4}" srcOrd="1" destOrd="0" presId="urn:microsoft.com/office/officeart/2016/7/layout/BasicLinearProcessNumbered"/>
    <dgm:cxn modelId="{977245B3-E847-9D43-9990-465C596B3AC4}" type="presParOf" srcId="{B05B0994-2C03-2B45-8BAD-39A1E4A5D7C1}" destId="{491EBCC3-1D55-9049-838B-39C08F5801B5}" srcOrd="2" destOrd="0" presId="urn:microsoft.com/office/officeart/2016/7/layout/BasicLinearProcessNumbered"/>
    <dgm:cxn modelId="{A84C2500-F98F-954D-995C-17339CCB2F3D}" type="presParOf" srcId="{B05B0994-2C03-2B45-8BAD-39A1E4A5D7C1}" destId="{FD389157-C57C-0E43-B123-E56393A439B7}"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E4BB90-0BF9-46D8-9B8A-BAA04371F4B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BC2D71B-DAD8-4D44-8695-7A4FF1B6F058}">
      <dgm:prSet/>
      <dgm:spPr/>
      <dgm:t>
        <a:bodyPr/>
        <a:lstStyle/>
        <a:p>
          <a:r>
            <a:rPr lang="en-US" dirty="0"/>
            <a:t>No substantial difference in compliance rates between overall rural and urban populations and at the parish level.</a:t>
          </a:r>
        </a:p>
      </dgm:t>
    </dgm:pt>
    <dgm:pt modelId="{03A8F829-AB27-43F9-935D-F26E1F5A4C19}" type="parTrans" cxnId="{E9847748-34A8-4955-8678-88AEBAE241DC}">
      <dgm:prSet/>
      <dgm:spPr/>
      <dgm:t>
        <a:bodyPr/>
        <a:lstStyle/>
        <a:p>
          <a:endParaRPr lang="en-US"/>
        </a:p>
      </dgm:t>
    </dgm:pt>
    <dgm:pt modelId="{757618F2-EF0E-4044-9294-F8ACC78A88C6}" type="sibTrans" cxnId="{E9847748-34A8-4955-8678-88AEBAE241DC}">
      <dgm:prSet/>
      <dgm:spPr/>
      <dgm:t>
        <a:bodyPr/>
        <a:lstStyle/>
        <a:p>
          <a:endParaRPr lang="en-US"/>
        </a:p>
      </dgm:t>
    </dgm:pt>
    <dgm:pt modelId="{E5B8709A-EFAA-4393-BE5B-9C9E5271C109}">
      <dgm:prSet/>
      <dgm:spPr/>
      <dgm:t>
        <a:bodyPr/>
        <a:lstStyle/>
        <a:p>
          <a:r>
            <a:rPr lang="en-US" dirty="0"/>
            <a:t>No meaningful difference in access to PCPs/OBGYNs and compliance rates at both the regional and parish level.</a:t>
          </a:r>
        </a:p>
      </dgm:t>
    </dgm:pt>
    <dgm:pt modelId="{D277B453-5EEF-45D5-B127-475434D3E479}" type="parTrans" cxnId="{412ED57A-0DEE-4EF6-AB9B-72170415897C}">
      <dgm:prSet/>
      <dgm:spPr/>
      <dgm:t>
        <a:bodyPr/>
        <a:lstStyle/>
        <a:p>
          <a:endParaRPr lang="en-US"/>
        </a:p>
      </dgm:t>
    </dgm:pt>
    <dgm:pt modelId="{47A1C9F3-69AB-45E8-B346-6E55A7F539E0}" type="sibTrans" cxnId="{412ED57A-0DEE-4EF6-AB9B-72170415897C}">
      <dgm:prSet/>
      <dgm:spPr/>
      <dgm:t>
        <a:bodyPr/>
        <a:lstStyle/>
        <a:p>
          <a:endParaRPr lang="en-US"/>
        </a:p>
      </dgm:t>
    </dgm:pt>
    <dgm:pt modelId="{7303F2B6-1A02-4993-9315-60949066F35D}">
      <dgm:prSet/>
      <dgm:spPr/>
      <dgm:t>
        <a:bodyPr/>
        <a:lstStyle/>
        <a:p>
          <a:r>
            <a:rPr lang="en-US" dirty="0"/>
            <a:t>No difference in CCS rates between American Indian/Alaska Native members who had a recent PCP/OBGYN visit in the rolling 12-month period compared to those who did not have a visit</a:t>
          </a:r>
        </a:p>
      </dgm:t>
    </dgm:pt>
    <dgm:pt modelId="{E95B2CE3-2655-4A0E-982A-795A70C1C84D}" type="parTrans" cxnId="{C8636D56-9904-4E46-984D-65787B71A881}">
      <dgm:prSet/>
      <dgm:spPr/>
      <dgm:t>
        <a:bodyPr/>
        <a:lstStyle/>
        <a:p>
          <a:endParaRPr lang="en-US"/>
        </a:p>
      </dgm:t>
    </dgm:pt>
    <dgm:pt modelId="{9E9CA471-8A22-4F38-B66F-3845063D5B58}" type="sibTrans" cxnId="{C8636D56-9904-4E46-984D-65787B71A881}">
      <dgm:prSet/>
      <dgm:spPr/>
      <dgm:t>
        <a:bodyPr/>
        <a:lstStyle/>
        <a:p>
          <a:endParaRPr lang="en-US"/>
        </a:p>
      </dgm:t>
    </dgm:pt>
    <dgm:pt modelId="{DF5A92F0-4684-4A48-8521-0AEC63BDF9CA}" type="pres">
      <dgm:prSet presAssocID="{FCE4BB90-0BF9-46D8-9B8A-BAA04371F4B5}" presName="vert0" presStyleCnt="0">
        <dgm:presLayoutVars>
          <dgm:dir/>
          <dgm:animOne val="branch"/>
          <dgm:animLvl val="lvl"/>
        </dgm:presLayoutVars>
      </dgm:prSet>
      <dgm:spPr/>
    </dgm:pt>
    <dgm:pt modelId="{7346F4DA-E294-B346-A5F0-E7EF6E3C6E6E}" type="pres">
      <dgm:prSet presAssocID="{FBC2D71B-DAD8-4D44-8695-7A4FF1B6F058}" presName="thickLine" presStyleLbl="alignNode1" presStyleIdx="0" presStyleCnt="3"/>
      <dgm:spPr/>
    </dgm:pt>
    <dgm:pt modelId="{55C563B3-1423-4842-A180-EB272112F500}" type="pres">
      <dgm:prSet presAssocID="{FBC2D71B-DAD8-4D44-8695-7A4FF1B6F058}" presName="horz1" presStyleCnt="0"/>
      <dgm:spPr/>
    </dgm:pt>
    <dgm:pt modelId="{85D467C7-9C7C-2E49-91BA-D7D7C87D2E92}" type="pres">
      <dgm:prSet presAssocID="{FBC2D71B-DAD8-4D44-8695-7A4FF1B6F058}" presName="tx1" presStyleLbl="revTx" presStyleIdx="0" presStyleCnt="3"/>
      <dgm:spPr/>
    </dgm:pt>
    <dgm:pt modelId="{FC91B071-FBE2-EA41-B572-9297B6B6F1FF}" type="pres">
      <dgm:prSet presAssocID="{FBC2D71B-DAD8-4D44-8695-7A4FF1B6F058}" presName="vert1" presStyleCnt="0"/>
      <dgm:spPr/>
    </dgm:pt>
    <dgm:pt modelId="{DD5EDED4-E305-E64C-A3E5-97FE9708B96D}" type="pres">
      <dgm:prSet presAssocID="{E5B8709A-EFAA-4393-BE5B-9C9E5271C109}" presName="thickLine" presStyleLbl="alignNode1" presStyleIdx="1" presStyleCnt="3"/>
      <dgm:spPr/>
    </dgm:pt>
    <dgm:pt modelId="{5D981A23-61E2-5649-945A-F39CE5B14661}" type="pres">
      <dgm:prSet presAssocID="{E5B8709A-EFAA-4393-BE5B-9C9E5271C109}" presName="horz1" presStyleCnt="0"/>
      <dgm:spPr/>
    </dgm:pt>
    <dgm:pt modelId="{05DE3CE6-E72C-9448-812F-F4337A6B2053}" type="pres">
      <dgm:prSet presAssocID="{E5B8709A-EFAA-4393-BE5B-9C9E5271C109}" presName="tx1" presStyleLbl="revTx" presStyleIdx="1" presStyleCnt="3"/>
      <dgm:spPr/>
    </dgm:pt>
    <dgm:pt modelId="{E5E42ABA-483F-EC49-B4C8-E4D3E702EE04}" type="pres">
      <dgm:prSet presAssocID="{E5B8709A-EFAA-4393-BE5B-9C9E5271C109}" presName="vert1" presStyleCnt="0"/>
      <dgm:spPr/>
    </dgm:pt>
    <dgm:pt modelId="{BA983A85-002A-C74E-B2CA-452FFB73E002}" type="pres">
      <dgm:prSet presAssocID="{7303F2B6-1A02-4993-9315-60949066F35D}" presName="thickLine" presStyleLbl="alignNode1" presStyleIdx="2" presStyleCnt="3"/>
      <dgm:spPr/>
    </dgm:pt>
    <dgm:pt modelId="{CDCC606B-7A93-0F4B-B094-94D0C398F236}" type="pres">
      <dgm:prSet presAssocID="{7303F2B6-1A02-4993-9315-60949066F35D}" presName="horz1" presStyleCnt="0"/>
      <dgm:spPr/>
    </dgm:pt>
    <dgm:pt modelId="{D37D5EAD-8B14-9C44-BB40-D455840B67B4}" type="pres">
      <dgm:prSet presAssocID="{7303F2B6-1A02-4993-9315-60949066F35D}" presName="tx1" presStyleLbl="revTx" presStyleIdx="2" presStyleCnt="3"/>
      <dgm:spPr/>
    </dgm:pt>
    <dgm:pt modelId="{5F389A00-9C8E-1443-B11C-A02186D8F67D}" type="pres">
      <dgm:prSet presAssocID="{7303F2B6-1A02-4993-9315-60949066F35D}" presName="vert1" presStyleCnt="0"/>
      <dgm:spPr/>
    </dgm:pt>
  </dgm:ptLst>
  <dgm:cxnLst>
    <dgm:cxn modelId="{3456F411-5CBB-0245-8748-10763D274972}" type="presOf" srcId="{E5B8709A-EFAA-4393-BE5B-9C9E5271C109}" destId="{05DE3CE6-E72C-9448-812F-F4337A6B2053}" srcOrd="0" destOrd="0" presId="urn:microsoft.com/office/officeart/2008/layout/LinedList"/>
    <dgm:cxn modelId="{E9847748-34A8-4955-8678-88AEBAE241DC}" srcId="{FCE4BB90-0BF9-46D8-9B8A-BAA04371F4B5}" destId="{FBC2D71B-DAD8-4D44-8695-7A4FF1B6F058}" srcOrd="0" destOrd="0" parTransId="{03A8F829-AB27-43F9-935D-F26E1F5A4C19}" sibTransId="{757618F2-EF0E-4044-9294-F8ACC78A88C6}"/>
    <dgm:cxn modelId="{C8636D56-9904-4E46-984D-65787B71A881}" srcId="{FCE4BB90-0BF9-46D8-9B8A-BAA04371F4B5}" destId="{7303F2B6-1A02-4993-9315-60949066F35D}" srcOrd="2" destOrd="0" parTransId="{E95B2CE3-2655-4A0E-982A-795A70C1C84D}" sibTransId="{9E9CA471-8A22-4F38-B66F-3845063D5B58}"/>
    <dgm:cxn modelId="{A49F3278-96A3-1443-96F0-017BC4D5A683}" type="presOf" srcId="{FCE4BB90-0BF9-46D8-9B8A-BAA04371F4B5}" destId="{DF5A92F0-4684-4A48-8521-0AEC63BDF9CA}" srcOrd="0" destOrd="0" presId="urn:microsoft.com/office/officeart/2008/layout/LinedList"/>
    <dgm:cxn modelId="{412ED57A-0DEE-4EF6-AB9B-72170415897C}" srcId="{FCE4BB90-0BF9-46D8-9B8A-BAA04371F4B5}" destId="{E5B8709A-EFAA-4393-BE5B-9C9E5271C109}" srcOrd="1" destOrd="0" parTransId="{D277B453-5EEF-45D5-B127-475434D3E479}" sibTransId="{47A1C9F3-69AB-45E8-B346-6E55A7F539E0}"/>
    <dgm:cxn modelId="{466BD5BA-0C7D-9141-B5C8-29BCF84A7443}" type="presOf" srcId="{FBC2D71B-DAD8-4D44-8695-7A4FF1B6F058}" destId="{85D467C7-9C7C-2E49-91BA-D7D7C87D2E92}" srcOrd="0" destOrd="0" presId="urn:microsoft.com/office/officeart/2008/layout/LinedList"/>
    <dgm:cxn modelId="{B149FBEF-C2C3-6842-940A-C433636E6F93}" type="presOf" srcId="{7303F2B6-1A02-4993-9315-60949066F35D}" destId="{D37D5EAD-8B14-9C44-BB40-D455840B67B4}" srcOrd="0" destOrd="0" presId="urn:microsoft.com/office/officeart/2008/layout/LinedList"/>
    <dgm:cxn modelId="{A2896B69-8570-9143-8B3B-866DC7193D3D}" type="presParOf" srcId="{DF5A92F0-4684-4A48-8521-0AEC63BDF9CA}" destId="{7346F4DA-E294-B346-A5F0-E7EF6E3C6E6E}" srcOrd="0" destOrd="0" presId="urn:microsoft.com/office/officeart/2008/layout/LinedList"/>
    <dgm:cxn modelId="{42175D0F-5F7A-AF41-9EDE-068E16CB3AFF}" type="presParOf" srcId="{DF5A92F0-4684-4A48-8521-0AEC63BDF9CA}" destId="{55C563B3-1423-4842-A180-EB272112F500}" srcOrd="1" destOrd="0" presId="urn:microsoft.com/office/officeart/2008/layout/LinedList"/>
    <dgm:cxn modelId="{A8AD1938-0C6B-3D4A-A3DE-1C6177245DA4}" type="presParOf" srcId="{55C563B3-1423-4842-A180-EB272112F500}" destId="{85D467C7-9C7C-2E49-91BA-D7D7C87D2E92}" srcOrd="0" destOrd="0" presId="urn:microsoft.com/office/officeart/2008/layout/LinedList"/>
    <dgm:cxn modelId="{4ED31CA3-0F04-E742-B353-5D9087D7ECE0}" type="presParOf" srcId="{55C563B3-1423-4842-A180-EB272112F500}" destId="{FC91B071-FBE2-EA41-B572-9297B6B6F1FF}" srcOrd="1" destOrd="0" presId="urn:microsoft.com/office/officeart/2008/layout/LinedList"/>
    <dgm:cxn modelId="{D5C01775-25B2-6444-B9FB-AD3D4C0AAAFA}" type="presParOf" srcId="{DF5A92F0-4684-4A48-8521-0AEC63BDF9CA}" destId="{DD5EDED4-E305-E64C-A3E5-97FE9708B96D}" srcOrd="2" destOrd="0" presId="urn:microsoft.com/office/officeart/2008/layout/LinedList"/>
    <dgm:cxn modelId="{C3F0383C-C36F-8E48-A450-93A587FBD8AD}" type="presParOf" srcId="{DF5A92F0-4684-4A48-8521-0AEC63BDF9CA}" destId="{5D981A23-61E2-5649-945A-F39CE5B14661}" srcOrd="3" destOrd="0" presId="urn:microsoft.com/office/officeart/2008/layout/LinedList"/>
    <dgm:cxn modelId="{DDECDF4B-E182-9742-8A9C-78C2C77B842E}" type="presParOf" srcId="{5D981A23-61E2-5649-945A-F39CE5B14661}" destId="{05DE3CE6-E72C-9448-812F-F4337A6B2053}" srcOrd="0" destOrd="0" presId="urn:microsoft.com/office/officeart/2008/layout/LinedList"/>
    <dgm:cxn modelId="{2159411B-01DD-CC41-8B08-8CE03BC5AC07}" type="presParOf" srcId="{5D981A23-61E2-5649-945A-F39CE5B14661}" destId="{E5E42ABA-483F-EC49-B4C8-E4D3E702EE04}" srcOrd="1" destOrd="0" presId="urn:microsoft.com/office/officeart/2008/layout/LinedList"/>
    <dgm:cxn modelId="{B577D69F-9902-FE44-AE2C-629E1CF92CB8}" type="presParOf" srcId="{DF5A92F0-4684-4A48-8521-0AEC63BDF9CA}" destId="{BA983A85-002A-C74E-B2CA-452FFB73E002}" srcOrd="4" destOrd="0" presId="urn:microsoft.com/office/officeart/2008/layout/LinedList"/>
    <dgm:cxn modelId="{176EFE8A-EAE3-C441-8D90-4A3A3DC50A9D}" type="presParOf" srcId="{DF5A92F0-4684-4A48-8521-0AEC63BDF9CA}" destId="{CDCC606B-7A93-0F4B-B094-94D0C398F236}" srcOrd="5" destOrd="0" presId="urn:microsoft.com/office/officeart/2008/layout/LinedList"/>
    <dgm:cxn modelId="{90C6A351-021C-3947-8480-319E34F0713A}" type="presParOf" srcId="{CDCC606B-7A93-0F4B-B094-94D0C398F236}" destId="{D37D5EAD-8B14-9C44-BB40-D455840B67B4}" srcOrd="0" destOrd="0" presId="urn:microsoft.com/office/officeart/2008/layout/LinedList"/>
    <dgm:cxn modelId="{ED648C4E-AA62-4044-984C-9DC30A38E563}" type="presParOf" srcId="{CDCC606B-7A93-0F4B-B094-94D0C398F236}" destId="{5F389A00-9C8E-1443-B11C-A02186D8F67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80036-0E06-284F-BF31-8B5F77F6B513}">
      <dsp:nvSpPr>
        <dsp:cNvPr id="0" name=""/>
        <dsp:cNvSpPr/>
      </dsp:nvSpPr>
      <dsp:spPr>
        <a:xfrm>
          <a:off x="0" y="148576"/>
          <a:ext cx="4329528" cy="10069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Cervical cancer is the 4</a:t>
          </a:r>
          <a:r>
            <a:rPr lang="en-US" sz="1800" kern="1200" baseline="30000" dirty="0"/>
            <a:t>th</a:t>
          </a:r>
          <a:r>
            <a:rPr lang="en-US" sz="1800" kern="1200" dirty="0"/>
            <a:t> most common cause of cancer in females worldwide</a:t>
          </a:r>
        </a:p>
      </dsp:txBody>
      <dsp:txXfrm>
        <a:off x="49154" y="197730"/>
        <a:ext cx="4231220" cy="908623"/>
      </dsp:txXfrm>
    </dsp:sp>
    <dsp:sp modelId="{8907509A-8C52-0B48-9E57-00E765F8435D}">
      <dsp:nvSpPr>
        <dsp:cNvPr id="0" name=""/>
        <dsp:cNvSpPr/>
      </dsp:nvSpPr>
      <dsp:spPr>
        <a:xfrm>
          <a:off x="0" y="1207347"/>
          <a:ext cx="4329528" cy="10069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About 11,500 new cases of cervical cancer are diagnosed and 4,000 women die from this cancer each year in the U.S.</a:t>
          </a:r>
        </a:p>
      </dsp:txBody>
      <dsp:txXfrm>
        <a:off x="49154" y="1256501"/>
        <a:ext cx="4231220" cy="908623"/>
      </dsp:txXfrm>
    </dsp:sp>
    <dsp:sp modelId="{348DD8A4-83A3-794C-A685-CCDA08D3877E}">
      <dsp:nvSpPr>
        <dsp:cNvPr id="0" name=""/>
        <dsp:cNvSpPr/>
      </dsp:nvSpPr>
      <dsp:spPr>
        <a:xfrm>
          <a:off x="0" y="2266119"/>
          <a:ext cx="4329528" cy="10069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Over 90% of cervical cancer cases are related to infection with human papillomavirus (HPV).</a:t>
          </a:r>
        </a:p>
      </dsp:txBody>
      <dsp:txXfrm>
        <a:off x="49154" y="2315273"/>
        <a:ext cx="4231220" cy="908623"/>
      </dsp:txXfrm>
    </dsp:sp>
    <dsp:sp modelId="{E39196AE-F81D-EE44-BF24-2E6B8B24157E}">
      <dsp:nvSpPr>
        <dsp:cNvPr id="0" name=""/>
        <dsp:cNvSpPr/>
      </dsp:nvSpPr>
      <dsp:spPr>
        <a:xfrm>
          <a:off x="0" y="3324890"/>
          <a:ext cx="4329528" cy="10069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HPV vaccination and cervical cancer screening are paramount in the early detection and prevention of cervical cancer.</a:t>
          </a:r>
        </a:p>
      </dsp:txBody>
      <dsp:txXfrm>
        <a:off x="49154" y="3374044"/>
        <a:ext cx="4231220" cy="908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4C192-856B-AD42-AAEA-629F18793139}">
      <dsp:nvSpPr>
        <dsp:cNvPr id="0" name=""/>
        <dsp:cNvSpPr/>
      </dsp:nvSpPr>
      <dsp:spPr>
        <a:xfrm>
          <a:off x="0" y="1080567"/>
          <a:ext cx="2957512" cy="18780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A69B4-40FF-7D48-9DC6-BD30262E0AA1}">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Women 21-64 years of age: cervical cytology every 3 years</a:t>
          </a:r>
        </a:p>
      </dsp:txBody>
      <dsp:txXfrm>
        <a:off x="383617" y="1447754"/>
        <a:ext cx="2847502" cy="1768010"/>
      </dsp:txXfrm>
    </dsp:sp>
    <dsp:sp modelId="{DD946A8B-B2AC-7947-BD3E-8F09F70A71EF}">
      <dsp:nvSpPr>
        <dsp:cNvPr id="0" name=""/>
        <dsp:cNvSpPr/>
      </dsp:nvSpPr>
      <dsp:spPr>
        <a:xfrm>
          <a:off x="3614737" y="1080567"/>
          <a:ext cx="2957512" cy="18780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34997-8FBB-5A4F-A79B-3728BE580C84}">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Women 30-64 years of age: cervical cytology/ high-risk HPV (</a:t>
          </a:r>
          <a:r>
            <a:rPr lang="en-US" sz="2200" kern="1200" dirty="0" err="1"/>
            <a:t>hrHPV</a:t>
          </a:r>
          <a:r>
            <a:rPr lang="en-US" sz="2200" kern="1200" dirty="0"/>
            <a:t>) co-testing every 5 years</a:t>
          </a:r>
        </a:p>
      </dsp:txBody>
      <dsp:txXfrm>
        <a:off x="3998355" y="1447754"/>
        <a:ext cx="2847502" cy="1768010"/>
      </dsp:txXfrm>
    </dsp:sp>
    <dsp:sp modelId="{E64EBD22-5201-CB48-A252-DFF883ACE8E4}">
      <dsp:nvSpPr>
        <dsp:cNvPr id="0" name=""/>
        <dsp:cNvSpPr/>
      </dsp:nvSpPr>
      <dsp:spPr>
        <a:xfrm>
          <a:off x="7229475" y="1080567"/>
          <a:ext cx="2957512" cy="18780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A69FA-3622-A94F-9269-1C600237B2C6}">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Total population: ALCA members turning 24-64 years of age by 12/31/2023</a:t>
          </a:r>
        </a:p>
      </dsp:txBody>
      <dsp:txXfrm>
        <a:off x="7613092" y="1447754"/>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3E30-612E-2C4F-A7FE-1AE6EE93B856}">
      <dsp:nvSpPr>
        <dsp:cNvPr id="0" name=""/>
        <dsp:cNvSpPr/>
      </dsp:nvSpPr>
      <dsp:spPr>
        <a:xfrm>
          <a:off x="0" y="0"/>
          <a:ext cx="2970068" cy="38100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1558" tIns="330200" rIns="231558" bIns="330200" numCol="1" spcCol="1270" anchor="t" anchorCtr="0">
          <a:noAutofit/>
        </a:bodyPr>
        <a:lstStyle/>
        <a:p>
          <a:pPr marL="0" lvl="0" indent="0" algn="l" defTabSz="844550">
            <a:lnSpc>
              <a:spcPct val="90000"/>
            </a:lnSpc>
            <a:spcBef>
              <a:spcPct val="0"/>
            </a:spcBef>
            <a:spcAft>
              <a:spcPct val="35000"/>
            </a:spcAft>
            <a:buNone/>
          </a:pPr>
          <a:r>
            <a:rPr lang="en-US" sz="1900" kern="1200" dirty="0"/>
            <a:t>Increase rate of women aged 21-64 who receive appropriate cervical cancer screening</a:t>
          </a:r>
        </a:p>
      </dsp:txBody>
      <dsp:txXfrm>
        <a:off x="0" y="1447800"/>
        <a:ext cx="2970068" cy="2286000"/>
      </dsp:txXfrm>
    </dsp:sp>
    <dsp:sp modelId="{3CA32400-BAF0-9548-970D-E890D387954B}">
      <dsp:nvSpPr>
        <dsp:cNvPr id="0" name=""/>
        <dsp:cNvSpPr/>
      </dsp:nvSpPr>
      <dsp:spPr>
        <a:xfrm>
          <a:off x="913533" y="381000"/>
          <a:ext cx="1143000" cy="114300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13" tIns="12700" rIns="8911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80921" y="548388"/>
        <a:ext cx="808224" cy="808224"/>
      </dsp:txXfrm>
    </dsp:sp>
    <dsp:sp modelId="{5243F8E0-DB3B-8443-9A26-45C7AC6D1EF7}">
      <dsp:nvSpPr>
        <dsp:cNvPr id="0" name=""/>
        <dsp:cNvSpPr/>
      </dsp:nvSpPr>
      <dsp:spPr>
        <a:xfrm>
          <a:off x="0" y="3809929"/>
          <a:ext cx="297006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F20FF-7BF0-614E-9114-848D26426CBC}">
      <dsp:nvSpPr>
        <dsp:cNvPr id="0" name=""/>
        <dsp:cNvSpPr/>
      </dsp:nvSpPr>
      <dsp:spPr>
        <a:xfrm>
          <a:off x="3267074" y="0"/>
          <a:ext cx="2970068" cy="38100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1558" tIns="330200" rIns="231558" bIns="330200" numCol="1" spcCol="1270" anchor="t" anchorCtr="0">
          <a:noAutofit/>
        </a:bodyPr>
        <a:lstStyle/>
        <a:p>
          <a:pPr marL="0" lvl="0" indent="0" algn="l" defTabSz="844550">
            <a:lnSpc>
              <a:spcPct val="90000"/>
            </a:lnSpc>
            <a:spcBef>
              <a:spcPct val="0"/>
            </a:spcBef>
            <a:spcAft>
              <a:spcPct val="35000"/>
            </a:spcAft>
            <a:buNone/>
          </a:pPr>
          <a:r>
            <a:rPr lang="en-US" sz="1900" kern="1200" dirty="0"/>
            <a:t>Highlight the significance of early detection of cervical cancer</a:t>
          </a:r>
        </a:p>
      </dsp:txBody>
      <dsp:txXfrm>
        <a:off x="3267074" y="1447800"/>
        <a:ext cx="2970068" cy="2286000"/>
      </dsp:txXfrm>
    </dsp:sp>
    <dsp:sp modelId="{8DDA82E1-7934-A145-8346-F83DD400BFF0}">
      <dsp:nvSpPr>
        <dsp:cNvPr id="0" name=""/>
        <dsp:cNvSpPr/>
      </dsp:nvSpPr>
      <dsp:spPr>
        <a:xfrm>
          <a:off x="4180608" y="381000"/>
          <a:ext cx="1143000" cy="114300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13" tIns="12700" rIns="8911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347996" y="548388"/>
        <a:ext cx="808224" cy="808224"/>
      </dsp:txXfrm>
    </dsp:sp>
    <dsp:sp modelId="{93F31337-3AEE-6446-9F62-19C11857F079}">
      <dsp:nvSpPr>
        <dsp:cNvPr id="0" name=""/>
        <dsp:cNvSpPr/>
      </dsp:nvSpPr>
      <dsp:spPr>
        <a:xfrm>
          <a:off x="3267074" y="3809929"/>
          <a:ext cx="297006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26083-4481-EA4A-BB7D-187D28CF041F}">
      <dsp:nvSpPr>
        <dsp:cNvPr id="0" name=""/>
        <dsp:cNvSpPr/>
      </dsp:nvSpPr>
      <dsp:spPr>
        <a:xfrm>
          <a:off x="6534149" y="0"/>
          <a:ext cx="2970068" cy="38100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1558" tIns="330200" rIns="231558" bIns="330200" numCol="1" spcCol="1270" anchor="t" anchorCtr="0">
          <a:noAutofit/>
        </a:bodyPr>
        <a:lstStyle/>
        <a:p>
          <a:pPr marL="0" lvl="0" indent="0" algn="l" defTabSz="844550">
            <a:lnSpc>
              <a:spcPct val="90000"/>
            </a:lnSpc>
            <a:spcBef>
              <a:spcPct val="0"/>
            </a:spcBef>
            <a:spcAft>
              <a:spcPct val="35000"/>
            </a:spcAft>
            <a:buNone/>
          </a:pPr>
          <a:r>
            <a:rPr lang="en-US" sz="1900" kern="1200" dirty="0"/>
            <a:t>Reduce the risk of cervical cancer in women aged 21-64 by promoting early HPV vaccination and regular screening tests</a:t>
          </a:r>
        </a:p>
      </dsp:txBody>
      <dsp:txXfrm>
        <a:off x="6534149" y="1447800"/>
        <a:ext cx="2970068" cy="2286000"/>
      </dsp:txXfrm>
    </dsp:sp>
    <dsp:sp modelId="{5EAA673E-DD69-C149-80E7-B001051D92A4}">
      <dsp:nvSpPr>
        <dsp:cNvPr id="0" name=""/>
        <dsp:cNvSpPr/>
      </dsp:nvSpPr>
      <dsp:spPr>
        <a:xfrm>
          <a:off x="7447683" y="381000"/>
          <a:ext cx="1143000" cy="114300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113" tIns="12700" rIns="8911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615071" y="548388"/>
        <a:ext cx="808224" cy="808224"/>
      </dsp:txXfrm>
    </dsp:sp>
    <dsp:sp modelId="{491EBCC3-1D55-9049-838B-39C08F5801B5}">
      <dsp:nvSpPr>
        <dsp:cNvPr id="0" name=""/>
        <dsp:cNvSpPr/>
      </dsp:nvSpPr>
      <dsp:spPr>
        <a:xfrm>
          <a:off x="6534149" y="3809929"/>
          <a:ext cx="2970068"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6F4DA-E294-B346-A5F0-E7EF6E3C6E6E}">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467C7-9C7C-2E49-91BA-D7D7C87D2E92}">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No substantial difference in compliance rates between overall rural and urban populations and at the parish level.</a:t>
          </a:r>
        </a:p>
      </dsp:txBody>
      <dsp:txXfrm>
        <a:off x="0" y="2124"/>
        <a:ext cx="10515600" cy="1449029"/>
      </dsp:txXfrm>
    </dsp:sp>
    <dsp:sp modelId="{DD5EDED4-E305-E64C-A3E5-97FE9708B96D}">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DE3CE6-E72C-9448-812F-F4337A6B2053}">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No meaningful difference in access to PCPs/OBGYNs and compliance rates at both the regional and parish level.</a:t>
          </a:r>
        </a:p>
      </dsp:txBody>
      <dsp:txXfrm>
        <a:off x="0" y="1451154"/>
        <a:ext cx="10515600" cy="1449029"/>
      </dsp:txXfrm>
    </dsp:sp>
    <dsp:sp modelId="{BA983A85-002A-C74E-B2CA-452FFB73E002}">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D5EAD-8B14-9C44-BB40-D455840B67B4}">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No difference in CCS rates between American Indian/Alaska Native members who had a recent PCP/OBGYN visit in the rolling 12-month period compared to those who did not have a visit</a:t>
          </a:r>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182E8-2517-CA45-9729-375C519E5630}" type="datetimeFigureOut">
              <a:rPr lang="en-US" smtClean="0"/>
              <a:t>9/12/23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F0919-0314-6342-B0C9-8D418089BCD7}" type="slidenum">
              <a:rPr lang="en-US" smtClean="0"/>
              <a:t>‹#›</a:t>
            </a:fld>
            <a:endParaRPr lang="en-US"/>
          </a:p>
        </p:txBody>
      </p:sp>
    </p:spTree>
    <p:extLst>
      <p:ext uri="{BB962C8B-B14F-4D97-AF65-F5344CB8AC3E}">
        <p14:creationId xmlns:p14="http://schemas.microsoft.com/office/powerpoint/2010/main" val="184226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F0919-0314-6342-B0C9-8D418089BCD7}" type="slidenum">
              <a:rPr lang="en-US" smtClean="0"/>
              <a:t>2</a:t>
            </a:fld>
            <a:endParaRPr lang="en-US"/>
          </a:p>
        </p:txBody>
      </p:sp>
    </p:spTree>
    <p:extLst>
      <p:ext uri="{BB962C8B-B14F-4D97-AF65-F5344CB8AC3E}">
        <p14:creationId xmlns:p14="http://schemas.microsoft.com/office/powerpoint/2010/main" val="18039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Was not able to get all data in time to look at all members who had a recent visit to PCP or OBGYN and still noncompliant. Looking at a specific population of interest which data, the American Indian Alaska native population</a:t>
            </a:r>
          </a:p>
          <a:p>
            <a:endParaRPr lang="en-US" dirty="0"/>
          </a:p>
          <a:p>
            <a:r>
              <a:rPr lang="en-US" dirty="0"/>
              <a:t>This include members who had visit in rolling 12 month period</a:t>
            </a:r>
          </a:p>
          <a:p>
            <a:endParaRPr lang="en-US" dirty="0"/>
          </a:p>
          <a:p>
            <a:r>
              <a:rPr lang="en-US" dirty="0"/>
              <a:t>Compliance rates similar in pts who had visit and who did not– though looking at a small population, the big picture here is that there is a lot of potential missed opportunity for appropriately screening patients </a:t>
            </a:r>
          </a:p>
          <a:p>
            <a:endParaRPr lang="en-US" dirty="0"/>
          </a:p>
        </p:txBody>
      </p:sp>
      <p:sp>
        <p:nvSpPr>
          <p:cNvPr id="4" name="Slide Number Placeholder 3"/>
          <p:cNvSpPr>
            <a:spLocks noGrp="1"/>
          </p:cNvSpPr>
          <p:nvPr>
            <p:ph type="sldNum" sz="quarter" idx="5"/>
          </p:nvPr>
        </p:nvSpPr>
        <p:spPr/>
        <p:txBody>
          <a:bodyPr/>
          <a:lstStyle/>
          <a:p>
            <a:fld id="{079F0919-0314-6342-B0C9-8D418089BCD7}" type="slidenum">
              <a:rPr lang="en-US" smtClean="0"/>
              <a:t>12</a:t>
            </a:fld>
            <a:endParaRPr lang="en-US"/>
          </a:p>
        </p:txBody>
      </p:sp>
    </p:spTree>
    <p:extLst>
      <p:ext uri="{BB962C8B-B14F-4D97-AF65-F5344CB8AC3E}">
        <p14:creationId xmlns:p14="http://schemas.microsoft.com/office/powerpoint/2010/main" val="3221710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F0919-0314-6342-B0C9-8D418089BCD7}" type="slidenum">
              <a:rPr lang="en-US" smtClean="0"/>
              <a:t>13</a:t>
            </a:fld>
            <a:endParaRPr lang="en-US"/>
          </a:p>
        </p:txBody>
      </p:sp>
    </p:spTree>
    <p:extLst>
      <p:ext uri="{BB962C8B-B14F-4D97-AF65-F5344CB8AC3E}">
        <p14:creationId xmlns:p14="http://schemas.microsoft.com/office/powerpoint/2010/main" val="19040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these interventions are currently in progress ex: provider newsletter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Provider assessment and feedback- might be difficult at the provider level but could possibly be done at the practice or institutional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Disparities among American Indian/Alaska Native group specifically- current ACLA PIP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79F0919-0314-6342-B0C9-8D418089BCD7}" type="slidenum">
              <a:rPr lang="en-US" smtClean="0"/>
              <a:t>14</a:t>
            </a:fld>
            <a:endParaRPr lang="en-US"/>
          </a:p>
        </p:txBody>
      </p:sp>
    </p:spTree>
    <p:extLst>
      <p:ext uri="{BB962C8B-B14F-4D97-AF65-F5344CB8AC3E}">
        <p14:creationId xmlns:p14="http://schemas.microsoft.com/office/powerpoint/2010/main" val="260391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F0919-0314-6342-B0C9-8D418089BCD7}" type="slidenum">
              <a:rPr lang="en-US" smtClean="0"/>
              <a:t>15</a:t>
            </a:fld>
            <a:endParaRPr lang="en-US"/>
          </a:p>
        </p:txBody>
      </p:sp>
    </p:spTree>
    <p:extLst>
      <p:ext uri="{BB962C8B-B14F-4D97-AF65-F5344CB8AC3E}">
        <p14:creationId xmlns:p14="http://schemas.microsoft.com/office/powerpoint/2010/main" val="41099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meeting the above criteria were considered compliant</a:t>
            </a:r>
          </a:p>
          <a:p>
            <a:r>
              <a:rPr lang="en-US" dirty="0"/>
              <a:t>Total eligible members were those turning 24-64 years of age in the calendar year- use this measure because allows for women to be screened within 3 years of turning 21</a:t>
            </a:r>
          </a:p>
        </p:txBody>
      </p:sp>
      <p:sp>
        <p:nvSpPr>
          <p:cNvPr id="4" name="Slide Number Placeholder 3"/>
          <p:cNvSpPr>
            <a:spLocks noGrp="1"/>
          </p:cNvSpPr>
          <p:nvPr>
            <p:ph type="sldNum" sz="quarter" idx="5"/>
          </p:nvPr>
        </p:nvSpPr>
        <p:spPr/>
        <p:txBody>
          <a:bodyPr/>
          <a:lstStyle/>
          <a:p>
            <a:fld id="{079F0919-0314-6342-B0C9-8D418089BCD7}" type="slidenum">
              <a:rPr lang="en-US" smtClean="0"/>
              <a:t>3</a:t>
            </a:fld>
            <a:endParaRPr lang="en-US"/>
          </a:p>
        </p:txBody>
      </p:sp>
    </p:spTree>
    <p:extLst>
      <p:ext uri="{BB962C8B-B14F-4D97-AF65-F5344CB8AC3E}">
        <p14:creationId xmlns:p14="http://schemas.microsoft.com/office/powerpoint/2010/main" val="213426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F0919-0314-6342-B0C9-8D418089BCD7}" type="slidenum">
              <a:rPr lang="en-US" smtClean="0"/>
              <a:t>4</a:t>
            </a:fld>
            <a:endParaRPr lang="en-US"/>
          </a:p>
        </p:txBody>
      </p:sp>
    </p:spTree>
    <p:extLst>
      <p:ext uri="{BB962C8B-B14F-4D97-AF65-F5344CB8AC3E}">
        <p14:creationId xmlns:p14="http://schemas.microsoft.com/office/powerpoint/2010/main" val="106552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YTD rate as of September 1= 44.92%</a:t>
            </a:r>
          </a:p>
          <a:p>
            <a:endParaRPr lang="en-US" dirty="0"/>
          </a:p>
        </p:txBody>
      </p:sp>
      <p:sp>
        <p:nvSpPr>
          <p:cNvPr id="4" name="Slide Number Placeholder 3"/>
          <p:cNvSpPr>
            <a:spLocks noGrp="1"/>
          </p:cNvSpPr>
          <p:nvPr>
            <p:ph type="sldNum" sz="quarter" idx="5"/>
          </p:nvPr>
        </p:nvSpPr>
        <p:spPr/>
        <p:txBody>
          <a:bodyPr/>
          <a:lstStyle/>
          <a:p>
            <a:fld id="{079F0919-0314-6342-B0C9-8D418089BCD7}" type="slidenum">
              <a:rPr lang="en-US" smtClean="0"/>
              <a:t>5</a:t>
            </a:fld>
            <a:endParaRPr lang="en-US"/>
          </a:p>
        </p:txBody>
      </p:sp>
    </p:spTree>
    <p:extLst>
      <p:ext uri="{BB962C8B-B14F-4D97-AF65-F5344CB8AC3E}">
        <p14:creationId xmlns:p14="http://schemas.microsoft.com/office/powerpoint/2010/main" val="199767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compliance rates in urban and rural populations (rural a little higher)</a:t>
            </a:r>
          </a:p>
          <a:p>
            <a:endParaRPr lang="en-US" dirty="0"/>
          </a:p>
        </p:txBody>
      </p:sp>
      <p:sp>
        <p:nvSpPr>
          <p:cNvPr id="4" name="Slide Number Placeholder 3"/>
          <p:cNvSpPr>
            <a:spLocks noGrp="1"/>
          </p:cNvSpPr>
          <p:nvPr>
            <p:ph type="sldNum" sz="quarter" idx="5"/>
          </p:nvPr>
        </p:nvSpPr>
        <p:spPr/>
        <p:txBody>
          <a:bodyPr/>
          <a:lstStyle/>
          <a:p>
            <a:fld id="{079F0919-0314-6342-B0C9-8D418089BCD7}" type="slidenum">
              <a:rPr lang="en-US" smtClean="0"/>
              <a:t>7</a:t>
            </a:fld>
            <a:endParaRPr lang="en-US"/>
          </a:p>
        </p:txBody>
      </p:sp>
    </p:spTree>
    <p:extLst>
      <p:ext uri="{BB962C8B-B14F-4D97-AF65-F5344CB8AC3E}">
        <p14:creationId xmlns:p14="http://schemas.microsoft.com/office/powerpoint/2010/main" val="402769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Regions 7 and 8 had lowest % of population compliant</a:t>
            </a:r>
          </a:p>
          <a:p>
            <a:r>
              <a:rPr lang="en-US" dirty="0"/>
              <a:t>Regions 3 highest % compliant</a:t>
            </a:r>
          </a:p>
          <a:p>
            <a:endParaRPr lang="en-US" dirty="0"/>
          </a:p>
        </p:txBody>
      </p:sp>
      <p:sp>
        <p:nvSpPr>
          <p:cNvPr id="4" name="Slide Number Placeholder 3"/>
          <p:cNvSpPr>
            <a:spLocks noGrp="1"/>
          </p:cNvSpPr>
          <p:nvPr>
            <p:ph type="sldNum" sz="quarter" idx="5"/>
          </p:nvPr>
        </p:nvSpPr>
        <p:spPr/>
        <p:txBody>
          <a:bodyPr/>
          <a:lstStyle/>
          <a:p>
            <a:fld id="{079F0919-0314-6342-B0C9-8D418089BCD7}" type="slidenum">
              <a:rPr lang="en-US" smtClean="0"/>
              <a:t>8</a:t>
            </a:fld>
            <a:endParaRPr lang="en-US"/>
          </a:p>
        </p:txBody>
      </p:sp>
    </p:spTree>
    <p:extLst>
      <p:ext uri="{BB962C8B-B14F-4D97-AF65-F5344CB8AC3E}">
        <p14:creationId xmlns:p14="http://schemas.microsoft.com/office/powerpoint/2010/main" val="98022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Number of Healthcare providers that are in </a:t>
            </a:r>
            <a:r>
              <a:rPr lang="en-US" dirty="0" err="1"/>
              <a:t>Amerihealth</a:t>
            </a:r>
            <a:r>
              <a:rPr lang="en-US" dirty="0"/>
              <a:t> caritas network: Includes family med, internal med, NP, PA, certified nurse midwife, FQHC, RHC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PCP: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regions meet requirement for adequate network access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much correlation between PCP access and ccs compliance rates. In fact, Region 3 actually has the lowest ratio but the highest compliance rate at 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OBGYN: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able to find a standard ratio that is used to assess network access adequacy for OBGYNs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Regions 6,7, and 8 had the lowest ratios of OBGYNs to eligible members. Access to OBs could be a potential factor in compliance rates given that Regions 7 and 8 had the lowest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9F0919-0314-6342-B0C9-8D418089BCD7}" type="slidenum">
              <a:rPr lang="en-US" smtClean="0"/>
              <a:t>9</a:t>
            </a:fld>
            <a:endParaRPr lang="en-US"/>
          </a:p>
        </p:txBody>
      </p:sp>
    </p:spTree>
    <p:extLst>
      <p:ext uri="{BB962C8B-B14F-4D97-AF65-F5344CB8AC3E}">
        <p14:creationId xmlns:p14="http://schemas.microsoft.com/office/powerpoint/2010/main" val="344379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see if same results held true at the Parish level. </a:t>
            </a:r>
          </a:p>
          <a:p>
            <a:r>
              <a:rPr lang="en-US" dirty="0"/>
              <a:t>Due to time constraints, I was unable to gather some of the data needed for this analysis. Parishes that had missing information were excluded and I tried to randomly select as best possible these 8 parishes that met the data requirements and represent 8 of the 9 regions across Louisiana</a:t>
            </a:r>
          </a:p>
          <a:p>
            <a:r>
              <a:rPr lang="en-US" dirty="0"/>
              <a:t>Not much difference in compliance rates between rural vs urban</a:t>
            </a:r>
          </a:p>
          <a:p>
            <a:r>
              <a:rPr lang="en-US" dirty="0"/>
              <a:t>Community outreach strategies could play a part in this ex: mobile units, faith based education could play role in targeting rural areas</a:t>
            </a:r>
          </a:p>
        </p:txBody>
      </p:sp>
      <p:sp>
        <p:nvSpPr>
          <p:cNvPr id="4" name="Slide Number Placeholder 3"/>
          <p:cNvSpPr>
            <a:spLocks noGrp="1"/>
          </p:cNvSpPr>
          <p:nvPr>
            <p:ph type="sldNum" sz="quarter" idx="5"/>
          </p:nvPr>
        </p:nvSpPr>
        <p:spPr/>
        <p:txBody>
          <a:bodyPr/>
          <a:lstStyle/>
          <a:p>
            <a:fld id="{079F0919-0314-6342-B0C9-8D418089BCD7}" type="slidenum">
              <a:rPr lang="en-US" smtClean="0"/>
              <a:t>10</a:t>
            </a:fld>
            <a:endParaRPr lang="en-US"/>
          </a:p>
        </p:txBody>
      </p:sp>
    </p:spTree>
    <p:extLst>
      <p:ext uri="{BB962C8B-B14F-4D97-AF65-F5344CB8AC3E}">
        <p14:creationId xmlns:p14="http://schemas.microsoft.com/office/powerpoint/2010/main" val="3293689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clarify these are not the same numbers as shown before. unable to obtain network data at the parish level. The number included here represent the total population in each parish as well as the total number of providers in each parish</a:t>
            </a:r>
          </a:p>
          <a:p>
            <a:endParaRPr lang="en-US" dirty="0"/>
          </a:p>
          <a:p>
            <a:r>
              <a:rPr lang="en-US" dirty="0"/>
              <a:t>The Ratio of PCP to population does not seem to correlate with compliance rate and there is not much difference in terms of provider access between rural and urban parishes</a:t>
            </a:r>
          </a:p>
          <a:p>
            <a:r>
              <a:rPr lang="en-US" dirty="0"/>
              <a:t>Natchitoches does have the lowest ratio of both PCP and </a:t>
            </a:r>
            <a:r>
              <a:rPr lang="en-US" dirty="0" err="1"/>
              <a:t>Obs</a:t>
            </a:r>
            <a:r>
              <a:rPr lang="en-US" dirty="0"/>
              <a:t>, possibly playing a role in their low compliance rate. However, Rapides was tied with them for the lowest compliance rate yet they have higher ratios of both PCP and OBGYNS</a:t>
            </a:r>
          </a:p>
          <a:p>
            <a:endParaRPr lang="en-US" dirty="0"/>
          </a:p>
          <a:p>
            <a:endParaRPr lang="en-US" dirty="0"/>
          </a:p>
          <a:p>
            <a:r>
              <a:rPr lang="en-US" dirty="0"/>
              <a:t>Does not seem to be too much of a correlation between access to providers in rural and urban parishes and compliance rates</a:t>
            </a:r>
          </a:p>
        </p:txBody>
      </p:sp>
      <p:sp>
        <p:nvSpPr>
          <p:cNvPr id="4" name="Slide Number Placeholder 3"/>
          <p:cNvSpPr>
            <a:spLocks noGrp="1"/>
          </p:cNvSpPr>
          <p:nvPr>
            <p:ph type="sldNum" sz="quarter" idx="5"/>
          </p:nvPr>
        </p:nvSpPr>
        <p:spPr/>
        <p:txBody>
          <a:bodyPr/>
          <a:lstStyle/>
          <a:p>
            <a:fld id="{079F0919-0314-6342-B0C9-8D418089BCD7}" type="slidenum">
              <a:rPr lang="en-US" smtClean="0"/>
              <a:t>11</a:t>
            </a:fld>
            <a:endParaRPr lang="en-US"/>
          </a:p>
        </p:txBody>
      </p:sp>
    </p:spTree>
    <p:extLst>
      <p:ext uri="{BB962C8B-B14F-4D97-AF65-F5344CB8AC3E}">
        <p14:creationId xmlns:p14="http://schemas.microsoft.com/office/powerpoint/2010/main" val="277698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13ED1-C3B9-7845-B63B-2CB22BF51C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7C4A0C-F412-9C4E-95E3-1DE85DA67C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55BBA2-C643-6648-A85E-B60ECA0447C6}"/>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5" name="Footer Placeholder 4">
            <a:extLst>
              <a:ext uri="{FF2B5EF4-FFF2-40B4-BE49-F238E27FC236}">
                <a16:creationId xmlns:a16="http://schemas.microsoft.com/office/drawing/2014/main" id="{99D57E2E-50C6-0146-B1D7-0384325A2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86D90-230A-3B4A-9C93-F13AB7E1EE73}"/>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186901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481C-B9BD-554D-A975-8421B10128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D2904B-3F22-D847-9855-E5AC7DD9E5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9906F-B3D6-3A4C-90FA-CEDD6EBF5A7D}"/>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5" name="Footer Placeholder 4">
            <a:extLst>
              <a:ext uri="{FF2B5EF4-FFF2-40B4-BE49-F238E27FC236}">
                <a16:creationId xmlns:a16="http://schemas.microsoft.com/office/drawing/2014/main" id="{0CA1AD4C-DD7C-2049-A021-97F54F0B5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724BA-D1A2-0145-8F43-B230770976CA}"/>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2190015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82BF97-211B-9E4A-BECB-9064BA620B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157325-CC10-3C43-BA93-636573CF81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5BD32-C280-E744-97E1-B090B440476B}"/>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5" name="Footer Placeholder 4">
            <a:extLst>
              <a:ext uri="{FF2B5EF4-FFF2-40B4-BE49-F238E27FC236}">
                <a16:creationId xmlns:a16="http://schemas.microsoft.com/office/drawing/2014/main" id="{9872A723-16FF-C14E-AE5D-333AAB589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8FEF6-CE56-1347-9645-5B0C72FA02C4}"/>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353340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2A40-E626-FB48-BF98-796038AAC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8420FD-10F1-1040-9622-88C05BF80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1DFE4-9FFB-404C-971E-686B67F28150}"/>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5" name="Footer Placeholder 4">
            <a:extLst>
              <a:ext uri="{FF2B5EF4-FFF2-40B4-BE49-F238E27FC236}">
                <a16:creationId xmlns:a16="http://schemas.microsoft.com/office/drawing/2014/main" id="{AA0B7C4C-B8B1-8947-B8DC-4283A47C4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FC4D0-7E30-3941-8755-82C2E06FAC3F}"/>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117596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6834-0817-E841-9C95-6FAEF2F2CA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0FA6B6-75D8-624F-A103-81FC11F516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001BF0-7D27-134B-A972-371E98A438B3}"/>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5" name="Footer Placeholder 4">
            <a:extLst>
              <a:ext uri="{FF2B5EF4-FFF2-40B4-BE49-F238E27FC236}">
                <a16:creationId xmlns:a16="http://schemas.microsoft.com/office/drawing/2014/main" id="{B97FD7D5-0494-9547-8615-B0B8A39C1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EA936-8363-6249-8A23-8CB9BEC38503}"/>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256374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68C2-0B86-1949-BF43-B30B2E2316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A4CAE7-174F-FB4A-8355-23FB74D6AE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7F6C8D-849A-C346-9507-4144CB0194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545060-92A9-F848-A38E-CF403C510795}"/>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6" name="Footer Placeholder 5">
            <a:extLst>
              <a:ext uri="{FF2B5EF4-FFF2-40B4-BE49-F238E27FC236}">
                <a16:creationId xmlns:a16="http://schemas.microsoft.com/office/drawing/2014/main" id="{1703926B-8C84-0844-9A8A-E2CF3023D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E1E8E-00C9-EC48-ADF3-7D865A3452AA}"/>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188133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8C40-4CCD-BC43-9BE6-78013E432C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CE0537-DFAC-F34D-B8FB-FBA590DFD0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1CFFA5-7DDC-7043-A97B-122A43BB93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4A2753-59FB-EB48-975F-5195DD901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AAF687-448E-2B4F-9F9E-F573825C48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9A6EA1-A980-A940-B13C-DC3DF600C887}"/>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8" name="Footer Placeholder 7">
            <a:extLst>
              <a:ext uri="{FF2B5EF4-FFF2-40B4-BE49-F238E27FC236}">
                <a16:creationId xmlns:a16="http://schemas.microsoft.com/office/drawing/2014/main" id="{9614943F-6419-4042-B02B-815AFA730A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1109CD-9F27-954D-B3D9-A8DF6B44B15F}"/>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396483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93882-41AB-1548-BD7E-10196F7DF6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AEFBB1-64B4-3C47-B927-C4D3F9182466}"/>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4" name="Footer Placeholder 3">
            <a:extLst>
              <a:ext uri="{FF2B5EF4-FFF2-40B4-BE49-F238E27FC236}">
                <a16:creationId xmlns:a16="http://schemas.microsoft.com/office/drawing/2014/main" id="{EC4F2FB0-D507-C04B-B4F9-C9197E6C21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43711E-ADBC-464D-94A7-B46CDB3DBA8C}"/>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160130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CF195-14E2-A04B-A3B1-AC0037A29383}"/>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3" name="Footer Placeholder 2">
            <a:extLst>
              <a:ext uri="{FF2B5EF4-FFF2-40B4-BE49-F238E27FC236}">
                <a16:creationId xmlns:a16="http://schemas.microsoft.com/office/drawing/2014/main" id="{63F47FDC-B3CE-7F4B-8573-7445D3209D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8FEEC3-A37F-C44B-876D-7F15CAEDB7F4}"/>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304810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B432-A140-9D47-90E9-CA28791F5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03E27F-82B1-4540-8AB4-E572356EEA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506D7-3A62-4241-A304-D38060891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3579F-AF04-FD45-B895-9405BEC2B3E2}"/>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6" name="Footer Placeholder 5">
            <a:extLst>
              <a:ext uri="{FF2B5EF4-FFF2-40B4-BE49-F238E27FC236}">
                <a16:creationId xmlns:a16="http://schemas.microsoft.com/office/drawing/2014/main" id="{36A49A21-D3BA-D649-99B7-458F585DBB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F538F-4CBE-1746-90B7-7CAE7EEF81A5}"/>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418048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45AC-404A-7647-85D4-C793231F3B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0F22B0-0B7E-CA45-8179-012FBA50A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665485-4F27-B445-938E-61B6FFC46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AE680-EAF0-C047-9CFD-B8766793DFDF}"/>
              </a:ext>
            </a:extLst>
          </p:cNvPr>
          <p:cNvSpPr>
            <a:spLocks noGrp="1"/>
          </p:cNvSpPr>
          <p:nvPr>
            <p:ph type="dt" sz="half" idx="10"/>
          </p:nvPr>
        </p:nvSpPr>
        <p:spPr/>
        <p:txBody>
          <a:bodyPr/>
          <a:lstStyle/>
          <a:p>
            <a:fld id="{9A890F32-BF82-D44F-B9E6-CFD86E021632}" type="datetimeFigureOut">
              <a:rPr lang="en-US" smtClean="0"/>
              <a:t>9/11/23</a:t>
            </a:fld>
            <a:endParaRPr lang="en-US"/>
          </a:p>
        </p:txBody>
      </p:sp>
      <p:sp>
        <p:nvSpPr>
          <p:cNvPr id="6" name="Footer Placeholder 5">
            <a:extLst>
              <a:ext uri="{FF2B5EF4-FFF2-40B4-BE49-F238E27FC236}">
                <a16:creationId xmlns:a16="http://schemas.microsoft.com/office/drawing/2014/main" id="{2D518698-7738-334B-98EE-84B375822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6FAE4-18A8-2C4C-A02A-9869ACF96F61}"/>
              </a:ext>
            </a:extLst>
          </p:cNvPr>
          <p:cNvSpPr>
            <a:spLocks noGrp="1"/>
          </p:cNvSpPr>
          <p:nvPr>
            <p:ph type="sldNum" sz="quarter" idx="12"/>
          </p:nvPr>
        </p:nvSpPr>
        <p:spPr/>
        <p:txBody>
          <a:bodyPr/>
          <a:lstStyle/>
          <a:p>
            <a:fld id="{747B71DD-66FA-CF47-9285-A33AB2CC05DE}" type="slidenum">
              <a:rPr lang="en-US" smtClean="0"/>
              <a:t>‹#›</a:t>
            </a:fld>
            <a:endParaRPr lang="en-US"/>
          </a:p>
        </p:txBody>
      </p:sp>
    </p:spTree>
    <p:extLst>
      <p:ext uri="{BB962C8B-B14F-4D97-AF65-F5344CB8AC3E}">
        <p14:creationId xmlns:p14="http://schemas.microsoft.com/office/powerpoint/2010/main" val="239438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EC39F-D68D-CE49-AF78-C2D539F24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2146CE-8780-A24A-843D-C2BC73C14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9D47C-3A34-2A46-8F13-05FB41F270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90F32-BF82-D44F-B9E6-CFD86E021632}" type="datetimeFigureOut">
              <a:rPr lang="en-US" smtClean="0"/>
              <a:t>9/11/23</a:t>
            </a:fld>
            <a:endParaRPr lang="en-US"/>
          </a:p>
        </p:txBody>
      </p:sp>
      <p:sp>
        <p:nvSpPr>
          <p:cNvPr id="5" name="Footer Placeholder 4">
            <a:extLst>
              <a:ext uri="{FF2B5EF4-FFF2-40B4-BE49-F238E27FC236}">
                <a16:creationId xmlns:a16="http://schemas.microsoft.com/office/drawing/2014/main" id="{7EF9C9A1-C639-5F48-AD81-77DA079F3A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38DC4C-C60E-CB45-9ACD-C65F6C877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B71DD-66FA-CF47-9285-A33AB2CC05DE}" type="slidenum">
              <a:rPr lang="en-US" smtClean="0"/>
              <a:t>‹#›</a:t>
            </a:fld>
            <a:endParaRPr lang="en-US"/>
          </a:p>
        </p:txBody>
      </p:sp>
    </p:spTree>
    <p:extLst>
      <p:ext uri="{BB962C8B-B14F-4D97-AF65-F5344CB8AC3E}">
        <p14:creationId xmlns:p14="http://schemas.microsoft.com/office/powerpoint/2010/main" val="453257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www.uspreventiveservicestaskforce.org/uspstf/recommendation/cervical-cancer-screening" TargetMode="External"/><Relationship Id="rId2" Type="http://schemas.openxmlformats.org/officeDocument/2006/relationships/hyperlink" Target="https://ldh.la.gov/assets/docs/BayouHealth/Dental/Louisiana_Rural_Parishes_Map.pdf" TargetMode="External"/><Relationship Id="rId1" Type="http://schemas.openxmlformats.org/officeDocument/2006/relationships/slideLayout" Target="../slideLayouts/slideLayout2.xml"/><Relationship Id="rId6" Type="http://schemas.openxmlformats.org/officeDocument/2006/relationships/hyperlink" Target="https://www.cdc.gov/cancer/dataviz" TargetMode="External"/><Relationship Id="rId5" Type="http://schemas.openxmlformats.org/officeDocument/2006/relationships/hyperlink" Target="https://gis.cdc.gov/Cancer/USCS/#/AtAGlance/" TargetMode="External"/><Relationship Id="rId4" Type="http://schemas.openxmlformats.org/officeDocument/2006/relationships/hyperlink" Target="https://www.thecommunityguide.org/media/pdf/Cancer-AJPM-recs-screening-2008.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1179-A5EE-4142-BED5-23CA55245BDD}"/>
              </a:ext>
            </a:extLst>
          </p:cNvPr>
          <p:cNvSpPr>
            <a:spLocks noGrp="1"/>
          </p:cNvSpPr>
          <p:nvPr>
            <p:ph type="ctrTitle"/>
          </p:nvPr>
        </p:nvSpPr>
        <p:spPr>
          <a:xfrm>
            <a:off x="1524000" y="1627909"/>
            <a:ext cx="9144000" cy="1156855"/>
          </a:xfrm>
          <a:solidFill>
            <a:srgbClr val="0070C0"/>
          </a:solidFill>
          <a:ln>
            <a:solidFill>
              <a:srgbClr val="0070C0"/>
            </a:solidFill>
          </a:ln>
        </p:spPr>
        <p:txBody>
          <a:bodyPr>
            <a:normAutofit/>
          </a:bodyPr>
          <a:lstStyle/>
          <a:p>
            <a:r>
              <a:rPr lang="en-US" b="1" dirty="0">
                <a:solidFill>
                  <a:schemeClr val="bg1"/>
                </a:solidFill>
              </a:rPr>
              <a:t>Cervical Cancer Screening</a:t>
            </a:r>
          </a:p>
        </p:txBody>
      </p:sp>
      <p:sp>
        <p:nvSpPr>
          <p:cNvPr id="3" name="Subtitle 2">
            <a:extLst>
              <a:ext uri="{FF2B5EF4-FFF2-40B4-BE49-F238E27FC236}">
                <a16:creationId xmlns:a16="http://schemas.microsoft.com/office/drawing/2014/main" id="{F96D22D2-DE1E-4649-A5BA-B345C37A1FD0}"/>
              </a:ext>
            </a:extLst>
          </p:cNvPr>
          <p:cNvSpPr>
            <a:spLocks noGrp="1"/>
          </p:cNvSpPr>
          <p:nvPr>
            <p:ph type="subTitle" idx="1"/>
          </p:nvPr>
        </p:nvSpPr>
        <p:spPr>
          <a:xfrm>
            <a:off x="1524000" y="2992438"/>
            <a:ext cx="9144000" cy="1828944"/>
          </a:xfrm>
          <a:solidFill>
            <a:srgbClr val="0070C0"/>
          </a:solidFill>
        </p:spPr>
        <p:txBody>
          <a:bodyPr>
            <a:normAutofit/>
          </a:bodyPr>
          <a:lstStyle/>
          <a:p>
            <a:r>
              <a:rPr lang="en-US" b="1" dirty="0">
                <a:solidFill>
                  <a:schemeClr val="bg1"/>
                </a:solidFill>
              </a:rPr>
              <a:t>Taylor Lambert</a:t>
            </a:r>
          </a:p>
          <a:p>
            <a:r>
              <a:rPr lang="en-US" sz="2200" dirty="0">
                <a:solidFill>
                  <a:schemeClr val="bg1"/>
                </a:solidFill>
              </a:rPr>
              <a:t>LSUHSC 4</a:t>
            </a:r>
            <a:r>
              <a:rPr lang="en-US" sz="2200" baseline="30000" dirty="0">
                <a:solidFill>
                  <a:schemeClr val="bg1"/>
                </a:solidFill>
              </a:rPr>
              <a:t>th</a:t>
            </a:r>
            <a:r>
              <a:rPr lang="en-US" sz="2200" dirty="0">
                <a:solidFill>
                  <a:schemeClr val="bg1"/>
                </a:solidFill>
              </a:rPr>
              <a:t> Year Medical Student</a:t>
            </a:r>
          </a:p>
          <a:p>
            <a:r>
              <a:rPr lang="en-US" sz="2200" dirty="0">
                <a:solidFill>
                  <a:schemeClr val="bg1"/>
                </a:solidFill>
              </a:rPr>
              <a:t>AmeriHealth Caritas Louisiana Intern</a:t>
            </a:r>
          </a:p>
          <a:p>
            <a:r>
              <a:rPr lang="en-US" sz="2200" dirty="0">
                <a:solidFill>
                  <a:schemeClr val="bg1"/>
                </a:solidFill>
              </a:rPr>
              <a:t>September 20,2023</a:t>
            </a:r>
          </a:p>
        </p:txBody>
      </p:sp>
    </p:spTree>
    <p:extLst>
      <p:ext uri="{BB962C8B-B14F-4D97-AF65-F5344CB8AC3E}">
        <p14:creationId xmlns:p14="http://schemas.microsoft.com/office/powerpoint/2010/main" val="242789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CE602-5136-DF4E-9717-6B953328C400}"/>
              </a:ext>
            </a:extLst>
          </p:cNvPr>
          <p:cNvSpPr>
            <a:spLocks noGrp="1"/>
          </p:cNvSpPr>
          <p:nvPr>
            <p:ph type="title"/>
          </p:nvPr>
        </p:nvSpPr>
        <p:spPr>
          <a:xfrm>
            <a:off x="300365" y="200869"/>
            <a:ext cx="4376643" cy="1142100"/>
          </a:xfrm>
        </p:spPr>
        <p:txBody>
          <a:bodyPr anchor="b">
            <a:normAutofit/>
          </a:bodyPr>
          <a:lstStyle/>
          <a:p>
            <a:r>
              <a:rPr lang="en-US" sz="3600" b="1" dirty="0"/>
              <a:t>CCS Rates at the Parish Level</a:t>
            </a:r>
          </a:p>
        </p:txBody>
      </p:sp>
      <p:sp>
        <p:nvSpPr>
          <p:cNvPr id="3" name="Content Placeholder 2">
            <a:extLst>
              <a:ext uri="{FF2B5EF4-FFF2-40B4-BE49-F238E27FC236}">
                <a16:creationId xmlns:a16="http://schemas.microsoft.com/office/drawing/2014/main" id="{BCAC9C6A-DE14-A84D-938D-22C1A5C7DEDB}"/>
              </a:ext>
            </a:extLst>
          </p:cNvPr>
          <p:cNvSpPr>
            <a:spLocks noGrp="1"/>
          </p:cNvSpPr>
          <p:nvPr>
            <p:ph idx="1"/>
          </p:nvPr>
        </p:nvSpPr>
        <p:spPr>
          <a:xfrm>
            <a:off x="300365" y="1620982"/>
            <a:ext cx="4376643" cy="2119746"/>
          </a:xfrm>
          <a:solidFill>
            <a:schemeClr val="accent1"/>
          </a:solidFill>
        </p:spPr>
        <p:txBody>
          <a:bodyPr>
            <a:normAutofit/>
          </a:bodyPr>
          <a:lstStyle/>
          <a:p>
            <a:pPr marL="0" indent="0">
              <a:buNone/>
            </a:pPr>
            <a:r>
              <a:rPr lang="en-US" sz="1800" dirty="0">
                <a:solidFill>
                  <a:schemeClr val="bg1"/>
                </a:solidFill>
              </a:rPr>
              <a:t>Urban Parishes (Average compliance = 37%)</a:t>
            </a:r>
          </a:p>
          <a:p>
            <a:r>
              <a:rPr lang="en-US" sz="1800" dirty="0">
                <a:solidFill>
                  <a:schemeClr val="bg1"/>
                </a:solidFill>
              </a:rPr>
              <a:t>Jefferson: 41%</a:t>
            </a:r>
          </a:p>
          <a:p>
            <a:r>
              <a:rPr lang="en-US" sz="1800" dirty="0">
                <a:solidFill>
                  <a:schemeClr val="bg1"/>
                </a:solidFill>
              </a:rPr>
              <a:t>East Baton Rouge: 38%</a:t>
            </a:r>
          </a:p>
          <a:p>
            <a:r>
              <a:rPr lang="en-US" sz="1800" dirty="0">
                <a:solidFill>
                  <a:schemeClr val="bg1"/>
                </a:solidFill>
              </a:rPr>
              <a:t>Rapides: 30%</a:t>
            </a:r>
          </a:p>
          <a:p>
            <a:r>
              <a:rPr lang="en-US" sz="1800" dirty="0">
                <a:solidFill>
                  <a:schemeClr val="bg1"/>
                </a:solidFill>
              </a:rPr>
              <a:t>St. Tammany: 40%</a:t>
            </a:r>
          </a:p>
          <a:p>
            <a:pPr marL="0" indent="0">
              <a:buNone/>
            </a:pPr>
            <a:endParaRPr lang="en-US" sz="1800" dirty="0">
              <a:solidFill>
                <a:schemeClr val="bg1"/>
              </a:solidFill>
            </a:endParaRPr>
          </a:p>
        </p:txBody>
      </p:sp>
      <p:pic>
        <p:nvPicPr>
          <p:cNvPr id="4" name="Picture 2" descr="parishes_map | Louisiana parish map, Louisiana parishes, Louisiana culture">
            <a:extLst>
              <a:ext uri="{FF2B5EF4-FFF2-40B4-BE49-F238E27FC236}">
                <a16:creationId xmlns:a16="http://schemas.microsoft.com/office/drawing/2014/main" id="{EF27431D-E4D4-F344-B17D-974E60DEB8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537" b="-4"/>
          <a:stretch/>
        </p:blipFill>
        <p:spPr bwMode="auto">
          <a:xfrm>
            <a:off x="6165483" y="200869"/>
            <a:ext cx="5726152" cy="588521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6B99476-9007-7D49-AD5E-001B9B991ED0}"/>
              </a:ext>
            </a:extLst>
          </p:cNvPr>
          <p:cNvSpPr txBox="1">
            <a:spLocks/>
          </p:cNvSpPr>
          <p:nvPr/>
        </p:nvSpPr>
        <p:spPr>
          <a:xfrm>
            <a:off x="300365" y="3810641"/>
            <a:ext cx="4376643" cy="2275440"/>
          </a:xfrm>
          <a:prstGeom prst="rect">
            <a:avLst/>
          </a:prstGeom>
          <a:solidFill>
            <a:schemeClr val="accent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bg1"/>
                </a:solidFill>
              </a:rPr>
              <a:t>Rural Parishes (Average compliance= 35%)</a:t>
            </a:r>
          </a:p>
          <a:p>
            <a:r>
              <a:rPr lang="en-US" sz="1800" dirty="0">
                <a:solidFill>
                  <a:schemeClr val="bg1"/>
                </a:solidFill>
              </a:rPr>
              <a:t>Evangeline: 42%</a:t>
            </a:r>
          </a:p>
          <a:p>
            <a:r>
              <a:rPr lang="en-US" sz="1800" dirty="0">
                <a:solidFill>
                  <a:schemeClr val="bg1"/>
                </a:solidFill>
              </a:rPr>
              <a:t>Allen: 33%</a:t>
            </a:r>
          </a:p>
          <a:p>
            <a:r>
              <a:rPr lang="en-US" sz="1800" dirty="0">
                <a:solidFill>
                  <a:schemeClr val="bg1"/>
                </a:solidFill>
              </a:rPr>
              <a:t>Natchitoches: 30%</a:t>
            </a:r>
          </a:p>
          <a:p>
            <a:r>
              <a:rPr lang="en-US" sz="1800" dirty="0">
                <a:solidFill>
                  <a:schemeClr val="bg1"/>
                </a:solidFill>
              </a:rPr>
              <a:t>Franklin: 36%</a:t>
            </a:r>
          </a:p>
        </p:txBody>
      </p:sp>
    </p:spTree>
    <p:extLst>
      <p:ext uri="{BB962C8B-B14F-4D97-AF65-F5344CB8AC3E}">
        <p14:creationId xmlns:p14="http://schemas.microsoft.com/office/powerpoint/2010/main" val="423567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747D-337A-3942-8DFF-3EEBCDEE0D86}"/>
              </a:ext>
            </a:extLst>
          </p:cNvPr>
          <p:cNvSpPr>
            <a:spLocks noGrp="1"/>
          </p:cNvSpPr>
          <p:nvPr>
            <p:ph type="title"/>
          </p:nvPr>
        </p:nvSpPr>
        <p:spPr>
          <a:xfrm>
            <a:off x="838200" y="365126"/>
            <a:ext cx="10515600" cy="999218"/>
          </a:xfrm>
        </p:spPr>
        <p:txBody>
          <a:bodyPr/>
          <a:lstStyle/>
          <a:p>
            <a:r>
              <a:rPr lang="en-US" b="1" dirty="0"/>
              <a:t>Access to PCPs/OBGYNs at the Parish Level</a:t>
            </a:r>
          </a:p>
        </p:txBody>
      </p:sp>
      <p:graphicFrame>
        <p:nvGraphicFramePr>
          <p:cNvPr id="4" name="Table 4">
            <a:extLst>
              <a:ext uri="{FF2B5EF4-FFF2-40B4-BE49-F238E27FC236}">
                <a16:creationId xmlns:a16="http://schemas.microsoft.com/office/drawing/2014/main" id="{8FCD235A-5D0B-0A48-8D56-B78808536C42}"/>
              </a:ext>
            </a:extLst>
          </p:cNvPr>
          <p:cNvGraphicFramePr>
            <a:graphicFrameLocks noGrp="1"/>
          </p:cNvGraphicFramePr>
          <p:nvPr>
            <p:ph idx="1"/>
            <p:extLst>
              <p:ext uri="{D42A27DB-BD31-4B8C-83A1-F6EECF244321}">
                <p14:modId xmlns:p14="http://schemas.microsoft.com/office/powerpoint/2010/main" val="3210198323"/>
              </p:ext>
            </p:extLst>
          </p:nvPr>
        </p:nvGraphicFramePr>
        <p:xfrm>
          <a:off x="1335312" y="1610633"/>
          <a:ext cx="10018488" cy="4424680"/>
        </p:xfrm>
        <a:graphic>
          <a:graphicData uri="http://schemas.openxmlformats.org/drawingml/2006/table">
            <a:tbl>
              <a:tblPr firstRow="1" bandRow="1">
                <a:tableStyleId>{5C22544A-7EE6-4342-B048-85BDC9FD1C3A}</a:tableStyleId>
              </a:tblPr>
              <a:tblGrid>
                <a:gridCol w="1669748">
                  <a:extLst>
                    <a:ext uri="{9D8B030D-6E8A-4147-A177-3AD203B41FA5}">
                      <a16:colId xmlns:a16="http://schemas.microsoft.com/office/drawing/2014/main" val="3505297572"/>
                    </a:ext>
                  </a:extLst>
                </a:gridCol>
                <a:gridCol w="1669748">
                  <a:extLst>
                    <a:ext uri="{9D8B030D-6E8A-4147-A177-3AD203B41FA5}">
                      <a16:colId xmlns:a16="http://schemas.microsoft.com/office/drawing/2014/main" val="3968157077"/>
                    </a:ext>
                  </a:extLst>
                </a:gridCol>
                <a:gridCol w="1669748">
                  <a:extLst>
                    <a:ext uri="{9D8B030D-6E8A-4147-A177-3AD203B41FA5}">
                      <a16:colId xmlns:a16="http://schemas.microsoft.com/office/drawing/2014/main" val="3563952916"/>
                    </a:ext>
                  </a:extLst>
                </a:gridCol>
                <a:gridCol w="1669748">
                  <a:extLst>
                    <a:ext uri="{9D8B030D-6E8A-4147-A177-3AD203B41FA5}">
                      <a16:colId xmlns:a16="http://schemas.microsoft.com/office/drawing/2014/main" val="703757972"/>
                    </a:ext>
                  </a:extLst>
                </a:gridCol>
                <a:gridCol w="1669748">
                  <a:extLst>
                    <a:ext uri="{9D8B030D-6E8A-4147-A177-3AD203B41FA5}">
                      <a16:colId xmlns:a16="http://schemas.microsoft.com/office/drawing/2014/main" val="3233374510"/>
                    </a:ext>
                  </a:extLst>
                </a:gridCol>
                <a:gridCol w="1669748">
                  <a:extLst>
                    <a:ext uri="{9D8B030D-6E8A-4147-A177-3AD203B41FA5}">
                      <a16:colId xmlns:a16="http://schemas.microsoft.com/office/drawing/2014/main" val="3126293154"/>
                    </a:ext>
                  </a:extLst>
                </a:gridCol>
              </a:tblGrid>
              <a:tr h="370840">
                <a:tc>
                  <a:txBody>
                    <a:bodyPr/>
                    <a:lstStyle/>
                    <a:p>
                      <a:r>
                        <a:rPr lang="en-US" dirty="0"/>
                        <a:t>Parish</a:t>
                      </a:r>
                    </a:p>
                  </a:txBody>
                  <a:tcPr/>
                </a:tc>
                <a:tc>
                  <a:txBody>
                    <a:bodyPr/>
                    <a:lstStyle/>
                    <a:p>
                      <a:r>
                        <a:rPr lang="en-US" dirty="0"/>
                        <a:t>Total Population</a:t>
                      </a:r>
                    </a:p>
                  </a:txBody>
                  <a:tcPr/>
                </a:tc>
                <a:tc>
                  <a:txBody>
                    <a:bodyPr/>
                    <a:lstStyle/>
                    <a:p>
                      <a:r>
                        <a:rPr lang="en-US" dirty="0"/>
                        <a:t>Number of PCPs</a:t>
                      </a:r>
                    </a:p>
                  </a:txBody>
                  <a:tcPr/>
                </a:tc>
                <a:tc>
                  <a:txBody>
                    <a:bodyPr/>
                    <a:lstStyle/>
                    <a:p>
                      <a:r>
                        <a:rPr lang="en-US" dirty="0"/>
                        <a:t>Ratio of PCP: total population 1:2,500 (0.04%)</a:t>
                      </a:r>
                    </a:p>
                  </a:txBody>
                  <a:tcPr/>
                </a:tc>
                <a:tc>
                  <a:txBody>
                    <a:bodyPr/>
                    <a:lstStyle/>
                    <a:p>
                      <a:r>
                        <a:rPr lang="en-US" dirty="0"/>
                        <a:t>Number of OBGYNs</a:t>
                      </a:r>
                    </a:p>
                  </a:txBody>
                  <a:tcPr/>
                </a:tc>
                <a:tc>
                  <a:txBody>
                    <a:bodyPr/>
                    <a:lstStyle/>
                    <a:p>
                      <a:r>
                        <a:rPr lang="en-US" dirty="0"/>
                        <a:t>Ratio of OBGYN: total population</a:t>
                      </a:r>
                    </a:p>
                  </a:txBody>
                  <a:tcPr/>
                </a:tc>
                <a:extLst>
                  <a:ext uri="{0D108BD9-81ED-4DB2-BD59-A6C34878D82A}">
                    <a16:rowId xmlns:a16="http://schemas.microsoft.com/office/drawing/2014/main" val="2518326757"/>
                  </a:ext>
                </a:extLst>
              </a:tr>
              <a:tr h="370840">
                <a:tc>
                  <a:txBody>
                    <a:bodyPr/>
                    <a:lstStyle/>
                    <a:p>
                      <a:r>
                        <a:rPr lang="en-US" dirty="0"/>
                        <a:t>Jefferson</a:t>
                      </a:r>
                    </a:p>
                  </a:txBody>
                  <a:tcPr>
                    <a:solidFill>
                      <a:schemeClr val="accent1">
                        <a:lumMod val="40000"/>
                        <a:lumOff val="60000"/>
                      </a:schemeClr>
                    </a:solidFill>
                  </a:tcPr>
                </a:tc>
                <a:tc>
                  <a:txBody>
                    <a:bodyPr/>
                    <a:lstStyle/>
                    <a:p>
                      <a:r>
                        <a:rPr lang="en-US" dirty="0"/>
                        <a:t>439,402</a:t>
                      </a:r>
                    </a:p>
                  </a:txBody>
                  <a:tcPr>
                    <a:solidFill>
                      <a:schemeClr val="accent1">
                        <a:lumMod val="40000"/>
                        <a:lumOff val="60000"/>
                      </a:schemeClr>
                    </a:solidFill>
                  </a:tcPr>
                </a:tc>
                <a:tc>
                  <a:txBody>
                    <a:bodyPr/>
                    <a:lstStyle/>
                    <a:p>
                      <a:r>
                        <a:rPr lang="en-US" dirty="0"/>
                        <a:t>10,723</a:t>
                      </a:r>
                    </a:p>
                  </a:txBody>
                  <a:tcPr>
                    <a:solidFill>
                      <a:schemeClr val="accent1">
                        <a:lumMod val="40000"/>
                        <a:lumOff val="60000"/>
                      </a:schemeClr>
                    </a:solidFill>
                  </a:tcPr>
                </a:tc>
                <a:tc>
                  <a:txBody>
                    <a:bodyPr/>
                    <a:lstStyle/>
                    <a:p>
                      <a:r>
                        <a:rPr lang="en-US" dirty="0"/>
                        <a:t>2.4%</a:t>
                      </a:r>
                    </a:p>
                  </a:txBody>
                  <a:tcPr>
                    <a:solidFill>
                      <a:schemeClr val="accent1">
                        <a:lumMod val="40000"/>
                        <a:lumOff val="60000"/>
                      </a:schemeClr>
                    </a:solidFill>
                  </a:tcPr>
                </a:tc>
                <a:tc>
                  <a:txBody>
                    <a:bodyPr/>
                    <a:lstStyle/>
                    <a:p>
                      <a:r>
                        <a:rPr lang="en-US" dirty="0"/>
                        <a:t>12,199</a:t>
                      </a:r>
                    </a:p>
                  </a:txBody>
                  <a:tcPr>
                    <a:solidFill>
                      <a:schemeClr val="accent1">
                        <a:lumMod val="40000"/>
                        <a:lumOff val="60000"/>
                      </a:schemeClr>
                    </a:solidFill>
                  </a:tcPr>
                </a:tc>
                <a:tc>
                  <a:txBody>
                    <a:bodyPr/>
                    <a:lstStyle/>
                    <a:p>
                      <a:r>
                        <a:rPr lang="en-US" dirty="0"/>
                        <a:t>2.8%</a:t>
                      </a:r>
                    </a:p>
                  </a:txBody>
                  <a:tcPr>
                    <a:solidFill>
                      <a:schemeClr val="accent1">
                        <a:lumMod val="40000"/>
                        <a:lumOff val="60000"/>
                      </a:schemeClr>
                    </a:solidFill>
                  </a:tcPr>
                </a:tc>
                <a:extLst>
                  <a:ext uri="{0D108BD9-81ED-4DB2-BD59-A6C34878D82A}">
                    <a16:rowId xmlns:a16="http://schemas.microsoft.com/office/drawing/2014/main" val="2414015703"/>
                  </a:ext>
                </a:extLst>
              </a:tr>
              <a:tr h="370840">
                <a:tc>
                  <a:txBody>
                    <a:bodyPr/>
                    <a:lstStyle/>
                    <a:p>
                      <a:r>
                        <a:rPr lang="en-US" dirty="0"/>
                        <a:t>East Baton Rouge</a:t>
                      </a:r>
                    </a:p>
                  </a:txBody>
                  <a:tcPr>
                    <a:solidFill>
                      <a:schemeClr val="accent1">
                        <a:lumMod val="40000"/>
                        <a:lumOff val="60000"/>
                      </a:schemeClr>
                    </a:solidFill>
                  </a:tcPr>
                </a:tc>
                <a:tc>
                  <a:txBody>
                    <a:bodyPr/>
                    <a:lstStyle/>
                    <a:p>
                      <a:r>
                        <a:rPr lang="en-US" dirty="0"/>
                        <a:t>455,447</a:t>
                      </a:r>
                    </a:p>
                  </a:txBody>
                  <a:tcPr>
                    <a:solidFill>
                      <a:schemeClr val="accent1">
                        <a:lumMod val="40000"/>
                        <a:lumOff val="60000"/>
                      </a:schemeClr>
                    </a:solidFill>
                  </a:tcPr>
                </a:tc>
                <a:tc>
                  <a:txBody>
                    <a:bodyPr/>
                    <a:lstStyle/>
                    <a:p>
                      <a:r>
                        <a:rPr lang="en-US" dirty="0"/>
                        <a:t>5,775</a:t>
                      </a:r>
                    </a:p>
                  </a:txBody>
                  <a:tcPr>
                    <a:solidFill>
                      <a:schemeClr val="accent1">
                        <a:lumMod val="40000"/>
                        <a:lumOff val="60000"/>
                      </a:schemeClr>
                    </a:solidFill>
                  </a:tcPr>
                </a:tc>
                <a:tc>
                  <a:txBody>
                    <a:bodyPr/>
                    <a:lstStyle/>
                    <a:p>
                      <a:r>
                        <a:rPr lang="en-US" dirty="0"/>
                        <a:t>1.3%</a:t>
                      </a:r>
                    </a:p>
                  </a:txBody>
                  <a:tcPr>
                    <a:solidFill>
                      <a:schemeClr val="accent1">
                        <a:lumMod val="40000"/>
                        <a:lumOff val="60000"/>
                      </a:schemeClr>
                    </a:solidFill>
                  </a:tcPr>
                </a:tc>
                <a:tc>
                  <a:txBody>
                    <a:bodyPr/>
                    <a:lstStyle/>
                    <a:p>
                      <a:r>
                        <a:rPr lang="en-US" dirty="0"/>
                        <a:t>6,165</a:t>
                      </a:r>
                    </a:p>
                  </a:txBody>
                  <a:tcPr>
                    <a:solidFill>
                      <a:schemeClr val="accent1">
                        <a:lumMod val="40000"/>
                        <a:lumOff val="60000"/>
                      </a:schemeClr>
                    </a:solidFill>
                  </a:tcPr>
                </a:tc>
                <a:tc>
                  <a:txBody>
                    <a:bodyPr/>
                    <a:lstStyle/>
                    <a:p>
                      <a:r>
                        <a:rPr lang="en-US" dirty="0"/>
                        <a:t>1.4%</a:t>
                      </a:r>
                    </a:p>
                  </a:txBody>
                  <a:tcPr>
                    <a:solidFill>
                      <a:schemeClr val="accent1">
                        <a:lumMod val="40000"/>
                        <a:lumOff val="60000"/>
                      </a:schemeClr>
                    </a:solidFill>
                  </a:tcPr>
                </a:tc>
                <a:extLst>
                  <a:ext uri="{0D108BD9-81ED-4DB2-BD59-A6C34878D82A}">
                    <a16:rowId xmlns:a16="http://schemas.microsoft.com/office/drawing/2014/main" val="2822429075"/>
                  </a:ext>
                </a:extLst>
              </a:tr>
              <a:tr h="370840">
                <a:tc>
                  <a:txBody>
                    <a:bodyPr/>
                    <a:lstStyle/>
                    <a:p>
                      <a:r>
                        <a:rPr lang="en-US" dirty="0"/>
                        <a:t>Rapides</a:t>
                      </a:r>
                    </a:p>
                  </a:txBody>
                  <a:tcPr>
                    <a:solidFill>
                      <a:schemeClr val="accent1">
                        <a:lumMod val="40000"/>
                        <a:lumOff val="60000"/>
                      </a:schemeClr>
                    </a:solidFill>
                  </a:tcPr>
                </a:tc>
                <a:tc>
                  <a:txBody>
                    <a:bodyPr/>
                    <a:lstStyle/>
                    <a:p>
                      <a:r>
                        <a:rPr lang="en-US" dirty="0"/>
                        <a:t>130,459</a:t>
                      </a:r>
                    </a:p>
                  </a:txBody>
                  <a:tcPr>
                    <a:solidFill>
                      <a:schemeClr val="accent1">
                        <a:lumMod val="40000"/>
                        <a:lumOff val="60000"/>
                      </a:schemeClr>
                    </a:solidFill>
                  </a:tcPr>
                </a:tc>
                <a:tc>
                  <a:txBody>
                    <a:bodyPr/>
                    <a:lstStyle/>
                    <a:p>
                      <a:r>
                        <a:rPr lang="en-US" dirty="0"/>
                        <a:t>3,466</a:t>
                      </a:r>
                    </a:p>
                  </a:txBody>
                  <a:tcPr>
                    <a:solidFill>
                      <a:schemeClr val="accent1">
                        <a:lumMod val="40000"/>
                        <a:lumOff val="60000"/>
                      </a:schemeClr>
                    </a:solidFill>
                  </a:tcPr>
                </a:tc>
                <a:tc>
                  <a:txBody>
                    <a:bodyPr/>
                    <a:lstStyle/>
                    <a:p>
                      <a:r>
                        <a:rPr lang="en-US" dirty="0"/>
                        <a:t>2.7%</a:t>
                      </a:r>
                    </a:p>
                  </a:txBody>
                  <a:tcPr>
                    <a:solidFill>
                      <a:schemeClr val="accent1">
                        <a:lumMod val="40000"/>
                        <a:lumOff val="60000"/>
                      </a:schemeClr>
                    </a:solidFill>
                  </a:tcPr>
                </a:tc>
                <a:tc>
                  <a:txBody>
                    <a:bodyPr/>
                    <a:lstStyle/>
                    <a:p>
                      <a:r>
                        <a:rPr lang="en-US" dirty="0"/>
                        <a:t>4,277</a:t>
                      </a:r>
                    </a:p>
                  </a:txBody>
                  <a:tcPr>
                    <a:solidFill>
                      <a:schemeClr val="accent1">
                        <a:lumMod val="40000"/>
                        <a:lumOff val="60000"/>
                      </a:schemeClr>
                    </a:solidFill>
                  </a:tcPr>
                </a:tc>
                <a:tc>
                  <a:txBody>
                    <a:bodyPr/>
                    <a:lstStyle/>
                    <a:p>
                      <a:r>
                        <a:rPr lang="en-US" dirty="0"/>
                        <a:t>3.3%</a:t>
                      </a:r>
                    </a:p>
                  </a:txBody>
                  <a:tcPr>
                    <a:solidFill>
                      <a:schemeClr val="accent1">
                        <a:lumMod val="40000"/>
                        <a:lumOff val="60000"/>
                      </a:schemeClr>
                    </a:solidFill>
                  </a:tcPr>
                </a:tc>
                <a:extLst>
                  <a:ext uri="{0D108BD9-81ED-4DB2-BD59-A6C34878D82A}">
                    <a16:rowId xmlns:a16="http://schemas.microsoft.com/office/drawing/2014/main" val="352849171"/>
                  </a:ext>
                </a:extLst>
              </a:tr>
              <a:tr h="370840">
                <a:tc>
                  <a:txBody>
                    <a:bodyPr/>
                    <a:lstStyle/>
                    <a:p>
                      <a:r>
                        <a:rPr lang="en-US" dirty="0"/>
                        <a:t>St. Tammany</a:t>
                      </a:r>
                    </a:p>
                  </a:txBody>
                  <a:tcPr>
                    <a:solidFill>
                      <a:schemeClr val="accent1">
                        <a:lumMod val="40000"/>
                        <a:lumOff val="60000"/>
                      </a:schemeClr>
                    </a:solidFill>
                  </a:tcPr>
                </a:tc>
                <a:tc>
                  <a:txBody>
                    <a:bodyPr/>
                    <a:lstStyle/>
                    <a:p>
                      <a:r>
                        <a:rPr lang="en-US" dirty="0"/>
                        <a:t>262,799</a:t>
                      </a:r>
                    </a:p>
                  </a:txBody>
                  <a:tcPr>
                    <a:solidFill>
                      <a:schemeClr val="accent1">
                        <a:lumMod val="40000"/>
                        <a:lumOff val="60000"/>
                      </a:schemeClr>
                    </a:solidFill>
                  </a:tcPr>
                </a:tc>
                <a:tc>
                  <a:txBody>
                    <a:bodyPr/>
                    <a:lstStyle/>
                    <a:p>
                      <a:r>
                        <a:rPr lang="en-US" dirty="0"/>
                        <a:t>2,745</a:t>
                      </a:r>
                    </a:p>
                  </a:txBody>
                  <a:tcPr>
                    <a:solidFill>
                      <a:schemeClr val="accent1">
                        <a:lumMod val="40000"/>
                        <a:lumOff val="60000"/>
                      </a:schemeClr>
                    </a:solidFill>
                  </a:tcPr>
                </a:tc>
                <a:tc>
                  <a:txBody>
                    <a:bodyPr/>
                    <a:lstStyle/>
                    <a:p>
                      <a:r>
                        <a:rPr lang="en-US" dirty="0"/>
                        <a:t>1.04%</a:t>
                      </a:r>
                    </a:p>
                  </a:txBody>
                  <a:tcPr>
                    <a:solidFill>
                      <a:schemeClr val="accent1">
                        <a:lumMod val="40000"/>
                        <a:lumOff val="60000"/>
                      </a:schemeClr>
                    </a:solidFill>
                  </a:tcPr>
                </a:tc>
                <a:tc>
                  <a:txBody>
                    <a:bodyPr/>
                    <a:lstStyle/>
                    <a:p>
                      <a:r>
                        <a:rPr lang="en-US" dirty="0"/>
                        <a:t>2,824</a:t>
                      </a:r>
                    </a:p>
                  </a:txBody>
                  <a:tcPr>
                    <a:solidFill>
                      <a:schemeClr val="accent1">
                        <a:lumMod val="40000"/>
                        <a:lumOff val="60000"/>
                      </a:schemeClr>
                    </a:solidFill>
                  </a:tcPr>
                </a:tc>
                <a:tc>
                  <a:txBody>
                    <a:bodyPr/>
                    <a:lstStyle/>
                    <a:p>
                      <a:r>
                        <a:rPr lang="en-US" dirty="0"/>
                        <a:t>1.1%</a:t>
                      </a:r>
                    </a:p>
                  </a:txBody>
                  <a:tcPr>
                    <a:solidFill>
                      <a:schemeClr val="accent1">
                        <a:lumMod val="40000"/>
                        <a:lumOff val="60000"/>
                      </a:schemeClr>
                    </a:solidFill>
                  </a:tcPr>
                </a:tc>
                <a:extLst>
                  <a:ext uri="{0D108BD9-81ED-4DB2-BD59-A6C34878D82A}">
                    <a16:rowId xmlns:a16="http://schemas.microsoft.com/office/drawing/2014/main" val="2002109945"/>
                  </a:ext>
                </a:extLst>
              </a:tr>
              <a:tr h="370840">
                <a:tc>
                  <a:txBody>
                    <a:bodyPr/>
                    <a:lstStyle/>
                    <a:p>
                      <a:r>
                        <a:rPr lang="en-US" dirty="0">
                          <a:solidFill>
                            <a:schemeClr val="tx1"/>
                          </a:solidFill>
                        </a:rPr>
                        <a:t>Evangeline</a:t>
                      </a:r>
                    </a:p>
                  </a:txBody>
                  <a:tcPr>
                    <a:solidFill>
                      <a:schemeClr val="accent1">
                        <a:lumMod val="20000"/>
                        <a:lumOff val="80000"/>
                      </a:schemeClr>
                    </a:solidFill>
                  </a:tcPr>
                </a:tc>
                <a:tc>
                  <a:txBody>
                    <a:bodyPr/>
                    <a:lstStyle/>
                    <a:p>
                      <a:r>
                        <a:rPr lang="en-US" dirty="0">
                          <a:solidFill>
                            <a:schemeClr val="tx1"/>
                          </a:solidFill>
                        </a:rPr>
                        <a:t>32,538</a:t>
                      </a:r>
                    </a:p>
                  </a:txBody>
                  <a:tcPr>
                    <a:solidFill>
                      <a:schemeClr val="accent1">
                        <a:lumMod val="20000"/>
                        <a:lumOff val="80000"/>
                      </a:schemeClr>
                    </a:solidFill>
                  </a:tcPr>
                </a:tc>
                <a:tc>
                  <a:txBody>
                    <a:bodyPr/>
                    <a:lstStyle/>
                    <a:p>
                      <a:r>
                        <a:rPr lang="en-US" dirty="0">
                          <a:solidFill>
                            <a:schemeClr val="tx1"/>
                          </a:solidFill>
                        </a:rPr>
                        <a:t>691</a:t>
                      </a:r>
                    </a:p>
                  </a:txBody>
                  <a:tcPr>
                    <a:solidFill>
                      <a:schemeClr val="accent1">
                        <a:lumMod val="20000"/>
                        <a:lumOff val="80000"/>
                      </a:schemeClr>
                    </a:solidFill>
                  </a:tcPr>
                </a:tc>
                <a:tc>
                  <a:txBody>
                    <a:bodyPr/>
                    <a:lstStyle/>
                    <a:p>
                      <a:r>
                        <a:rPr lang="en-US" dirty="0">
                          <a:solidFill>
                            <a:schemeClr val="tx1"/>
                          </a:solidFill>
                        </a:rPr>
                        <a:t>2.1%</a:t>
                      </a:r>
                    </a:p>
                  </a:txBody>
                  <a:tcPr>
                    <a:solidFill>
                      <a:schemeClr val="accent1">
                        <a:lumMod val="20000"/>
                        <a:lumOff val="80000"/>
                      </a:schemeClr>
                    </a:solidFill>
                  </a:tcPr>
                </a:tc>
                <a:tc>
                  <a:txBody>
                    <a:bodyPr/>
                    <a:lstStyle/>
                    <a:p>
                      <a:r>
                        <a:rPr lang="en-US" dirty="0">
                          <a:solidFill>
                            <a:schemeClr val="tx1"/>
                          </a:solidFill>
                        </a:rPr>
                        <a:t>783</a:t>
                      </a:r>
                    </a:p>
                  </a:txBody>
                  <a:tcPr>
                    <a:solidFill>
                      <a:schemeClr val="accent1">
                        <a:lumMod val="20000"/>
                        <a:lumOff val="80000"/>
                      </a:schemeClr>
                    </a:solidFill>
                  </a:tcPr>
                </a:tc>
                <a:tc>
                  <a:txBody>
                    <a:bodyPr/>
                    <a:lstStyle/>
                    <a:p>
                      <a:r>
                        <a:rPr lang="en-US" dirty="0">
                          <a:solidFill>
                            <a:schemeClr val="tx1"/>
                          </a:solidFill>
                        </a:rPr>
                        <a:t>2.4%</a:t>
                      </a:r>
                    </a:p>
                  </a:txBody>
                  <a:tcPr>
                    <a:solidFill>
                      <a:schemeClr val="accent1">
                        <a:lumMod val="20000"/>
                        <a:lumOff val="80000"/>
                      </a:schemeClr>
                    </a:solidFill>
                  </a:tcPr>
                </a:tc>
                <a:extLst>
                  <a:ext uri="{0D108BD9-81ED-4DB2-BD59-A6C34878D82A}">
                    <a16:rowId xmlns:a16="http://schemas.microsoft.com/office/drawing/2014/main" val="1282775251"/>
                  </a:ext>
                </a:extLst>
              </a:tr>
              <a:tr h="370840">
                <a:tc>
                  <a:txBody>
                    <a:bodyPr/>
                    <a:lstStyle/>
                    <a:p>
                      <a:r>
                        <a:rPr lang="en-US" dirty="0">
                          <a:solidFill>
                            <a:schemeClr val="tx1"/>
                          </a:solidFill>
                        </a:rPr>
                        <a:t>Allen</a:t>
                      </a:r>
                    </a:p>
                  </a:txBody>
                  <a:tcPr>
                    <a:solidFill>
                      <a:schemeClr val="accent1">
                        <a:lumMod val="20000"/>
                        <a:lumOff val="80000"/>
                      </a:schemeClr>
                    </a:solidFill>
                  </a:tcPr>
                </a:tc>
                <a:tc>
                  <a:txBody>
                    <a:bodyPr/>
                    <a:lstStyle/>
                    <a:p>
                      <a:r>
                        <a:rPr lang="en-US" dirty="0">
                          <a:solidFill>
                            <a:schemeClr val="tx1"/>
                          </a:solidFill>
                        </a:rPr>
                        <a:t>23,085</a:t>
                      </a:r>
                    </a:p>
                  </a:txBody>
                  <a:tcPr>
                    <a:solidFill>
                      <a:schemeClr val="accent1">
                        <a:lumMod val="20000"/>
                        <a:lumOff val="80000"/>
                      </a:schemeClr>
                    </a:solidFill>
                  </a:tcPr>
                </a:tc>
                <a:tc>
                  <a:txBody>
                    <a:bodyPr/>
                    <a:lstStyle/>
                    <a:p>
                      <a:r>
                        <a:rPr lang="en-US" dirty="0">
                          <a:solidFill>
                            <a:schemeClr val="tx1"/>
                          </a:solidFill>
                        </a:rPr>
                        <a:t>430</a:t>
                      </a:r>
                    </a:p>
                  </a:txBody>
                  <a:tcPr>
                    <a:solidFill>
                      <a:schemeClr val="accent1">
                        <a:lumMod val="20000"/>
                        <a:lumOff val="80000"/>
                      </a:schemeClr>
                    </a:solidFill>
                  </a:tcPr>
                </a:tc>
                <a:tc>
                  <a:txBody>
                    <a:bodyPr/>
                    <a:lstStyle/>
                    <a:p>
                      <a:r>
                        <a:rPr lang="en-US" dirty="0">
                          <a:solidFill>
                            <a:schemeClr val="tx1"/>
                          </a:solidFill>
                        </a:rPr>
                        <a:t>1.9%</a:t>
                      </a:r>
                    </a:p>
                  </a:txBody>
                  <a:tcPr>
                    <a:solidFill>
                      <a:schemeClr val="accent1">
                        <a:lumMod val="20000"/>
                        <a:lumOff val="80000"/>
                      </a:schemeClr>
                    </a:solidFill>
                  </a:tcPr>
                </a:tc>
                <a:tc>
                  <a:txBody>
                    <a:bodyPr/>
                    <a:lstStyle/>
                    <a:p>
                      <a:r>
                        <a:rPr lang="en-US" dirty="0">
                          <a:solidFill>
                            <a:schemeClr val="tx1"/>
                          </a:solidFill>
                        </a:rPr>
                        <a:t>494</a:t>
                      </a:r>
                    </a:p>
                  </a:txBody>
                  <a:tcPr>
                    <a:solidFill>
                      <a:schemeClr val="accent1">
                        <a:lumMod val="20000"/>
                        <a:lumOff val="80000"/>
                      </a:schemeClr>
                    </a:solidFill>
                  </a:tcPr>
                </a:tc>
                <a:tc>
                  <a:txBody>
                    <a:bodyPr/>
                    <a:lstStyle/>
                    <a:p>
                      <a:r>
                        <a:rPr lang="en-US" dirty="0">
                          <a:solidFill>
                            <a:schemeClr val="tx1"/>
                          </a:solidFill>
                        </a:rPr>
                        <a:t>2.1%</a:t>
                      </a:r>
                    </a:p>
                  </a:txBody>
                  <a:tcPr>
                    <a:solidFill>
                      <a:schemeClr val="accent1">
                        <a:lumMod val="20000"/>
                        <a:lumOff val="80000"/>
                      </a:schemeClr>
                    </a:solidFill>
                  </a:tcPr>
                </a:tc>
                <a:extLst>
                  <a:ext uri="{0D108BD9-81ED-4DB2-BD59-A6C34878D82A}">
                    <a16:rowId xmlns:a16="http://schemas.microsoft.com/office/drawing/2014/main" val="2472564573"/>
                  </a:ext>
                </a:extLst>
              </a:tr>
              <a:tr h="370840">
                <a:tc>
                  <a:txBody>
                    <a:bodyPr/>
                    <a:lstStyle/>
                    <a:p>
                      <a:r>
                        <a:rPr lang="en-US" dirty="0">
                          <a:solidFill>
                            <a:schemeClr val="tx1"/>
                          </a:solidFill>
                        </a:rPr>
                        <a:t>Natchitoches</a:t>
                      </a:r>
                    </a:p>
                  </a:txBody>
                  <a:tcPr>
                    <a:solidFill>
                      <a:schemeClr val="accent1">
                        <a:lumMod val="20000"/>
                        <a:lumOff val="80000"/>
                      </a:schemeClr>
                    </a:solidFill>
                  </a:tcPr>
                </a:tc>
                <a:tc>
                  <a:txBody>
                    <a:bodyPr/>
                    <a:lstStyle/>
                    <a:p>
                      <a:r>
                        <a:rPr lang="en-US" dirty="0">
                          <a:solidFill>
                            <a:schemeClr val="tx1"/>
                          </a:solidFill>
                        </a:rPr>
                        <a:t>37,896</a:t>
                      </a:r>
                    </a:p>
                  </a:txBody>
                  <a:tcPr>
                    <a:solidFill>
                      <a:schemeClr val="accent1">
                        <a:lumMod val="20000"/>
                        <a:lumOff val="80000"/>
                      </a:schemeClr>
                    </a:solidFill>
                  </a:tcPr>
                </a:tc>
                <a:tc>
                  <a:txBody>
                    <a:bodyPr/>
                    <a:lstStyle/>
                    <a:p>
                      <a:r>
                        <a:rPr lang="en-US" dirty="0">
                          <a:solidFill>
                            <a:schemeClr val="tx1"/>
                          </a:solidFill>
                        </a:rPr>
                        <a:t>29</a:t>
                      </a:r>
                    </a:p>
                  </a:txBody>
                  <a:tcPr>
                    <a:solidFill>
                      <a:schemeClr val="accent1">
                        <a:lumMod val="20000"/>
                        <a:lumOff val="80000"/>
                      </a:schemeClr>
                    </a:solidFill>
                  </a:tcPr>
                </a:tc>
                <a:tc>
                  <a:txBody>
                    <a:bodyPr/>
                    <a:lstStyle/>
                    <a:p>
                      <a:r>
                        <a:rPr lang="en-US" dirty="0">
                          <a:solidFill>
                            <a:schemeClr val="tx1"/>
                          </a:solidFill>
                        </a:rPr>
                        <a:t>0.08%</a:t>
                      </a:r>
                    </a:p>
                  </a:txBody>
                  <a:tcPr>
                    <a:solidFill>
                      <a:schemeClr val="accent1">
                        <a:lumMod val="20000"/>
                        <a:lumOff val="80000"/>
                      </a:schemeClr>
                    </a:solidFill>
                  </a:tcPr>
                </a:tc>
                <a:tc>
                  <a:txBody>
                    <a:bodyPr/>
                    <a:lstStyle/>
                    <a:p>
                      <a:r>
                        <a:rPr lang="en-US" dirty="0">
                          <a:solidFill>
                            <a:schemeClr val="tx1"/>
                          </a:solidFill>
                        </a:rPr>
                        <a:t>31</a:t>
                      </a:r>
                    </a:p>
                  </a:txBody>
                  <a:tcPr>
                    <a:solidFill>
                      <a:schemeClr val="accent1">
                        <a:lumMod val="20000"/>
                        <a:lumOff val="80000"/>
                      </a:schemeClr>
                    </a:solidFill>
                  </a:tcPr>
                </a:tc>
                <a:tc>
                  <a:txBody>
                    <a:bodyPr/>
                    <a:lstStyle/>
                    <a:p>
                      <a:r>
                        <a:rPr lang="en-US" dirty="0">
                          <a:solidFill>
                            <a:schemeClr val="tx1"/>
                          </a:solidFill>
                        </a:rPr>
                        <a:t>0.08%</a:t>
                      </a:r>
                    </a:p>
                  </a:txBody>
                  <a:tcPr>
                    <a:solidFill>
                      <a:schemeClr val="accent1">
                        <a:lumMod val="20000"/>
                        <a:lumOff val="80000"/>
                      </a:schemeClr>
                    </a:solidFill>
                  </a:tcPr>
                </a:tc>
                <a:extLst>
                  <a:ext uri="{0D108BD9-81ED-4DB2-BD59-A6C34878D82A}">
                    <a16:rowId xmlns:a16="http://schemas.microsoft.com/office/drawing/2014/main" val="2102930558"/>
                  </a:ext>
                </a:extLst>
              </a:tr>
              <a:tr h="370840">
                <a:tc>
                  <a:txBody>
                    <a:bodyPr/>
                    <a:lstStyle/>
                    <a:p>
                      <a:r>
                        <a:rPr lang="en-US" dirty="0">
                          <a:solidFill>
                            <a:schemeClr val="tx1"/>
                          </a:solidFill>
                        </a:rPr>
                        <a:t>Franklin</a:t>
                      </a:r>
                    </a:p>
                  </a:txBody>
                  <a:tcPr>
                    <a:solidFill>
                      <a:schemeClr val="accent1">
                        <a:lumMod val="20000"/>
                        <a:lumOff val="80000"/>
                      </a:schemeClr>
                    </a:solidFill>
                  </a:tcPr>
                </a:tc>
                <a:tc>
                  <a:txBody>
                    <a:bodyPr/>
                    <a:lstStyle/>
                    <a:p>
                      <a:r>
                        <a:rPr lang="en-US" dirty="0">
                          <a:solidFill>
                            <a:schemeClr val="tx1"/>
                          </a:solidFill>
                        </a:rPr>
                        <a:t>19,964</a:t>
                      </a:r>
                    </a:p>
                  </a:txBody>
                  <a:tcPr>
                    <a:solidFill>
                      <a:schemeClr val="accent1">
                        <a:lumMod val="20000"/>
                        <a:lumOff val="80000"/>
                      </a:schemeClr>
                    </a:solidFill>
                  </a:tcPr>
                </a:tc>
                <a:tc>
                  <a:txBody>
                    <a:bodyPr/>
                    <a:lstStyle/>
                    <a:p>
                      <a:r>
                        <a:rPr lang="en-US" dirty="0">
                          <a:solidFill>
                            <a:schemeClr val="tx1"/>
                          </a:solidFill>
                        </a:rPr>
                        <a:t>1,028</a:t>
                      </a:r>
                    </a:p>
                  </a:txBody>
                  <a:tcPr>
                    <a:solidFill>
                      <a:schemeClr val="accent1">
                        <a:lumMod val="20000"/>
                        <a:lumOff val="80000"/>
                      </a:schemeClr>
                    </a:solidFill>
                  </a:tcPr>
                </a:tc>
                <a:tc>
                  <a:txBody>
                    <a:bodyPr/>
                    <a:lstStyle/>
                    <a:p>
                      <a:r>
                        <a:rPr lang="en-US" dirty="0">
                          <a:solidFill>
                            <a:schemeClr val="tx1"/>
                          </a:solidFill>
                        </a:rPr>
                        <a:t>5.1%</a:t>
                      </a:r>
                    </a:p>
                  </a:txBody>
                  <a:tcPr>
                    <a:solidFill>
                      <a:schemeClr val="accent1">
                        <a:lumMod val="20000"/>
                        <a:lumOff val="80000"/>
                      </a:schemeClr>
                    </a:solidFill>
                  </a:tcPr>
                </a:tc>
                <a:tc>
                  <a:txBody>
                    <a:bodyPr/>
                    <a:lstStyle/>
                    <a:p>
                      <a:r>
                        <a:rPr lang="en-US" dirty="0">
                          <a:solidFill>
                            <a:schemeClr val="tx1"/>
                          </a:solidFill>
                        </a:rPr>
                        <a:t>997</a:t>
                      </a:r>
                    </a:p>
                  </a:txBody>
                  <a:tcPr>
                    <a:solidFill>
                      <a:schemeClr val="accent1">
                        <a:lumMod val="20000"/>
                        <a:lumOff val="80000"/>
                      </a:schemeClr>
                    </a:solidFill>
                  </a:tcPr>
                </a:tc>
                <a:tc>
                  <a:txBody>
                    <a:bodyPr/>
                    <a:lstStyle/>
                    <a:p>
                      <a:r>
                        <a:rPr lang="en-US" dirty="0">
                          <a:solidFill>
                            <a:schemeClr val="tx1"/>
                          </a:solidFill>
                        </a:rPr>
                        <a:t>5.0%</a:t>
                      </a:r>
                    </a:p>
                  </a:txBody>
                  <a:tcPr>
                    <a:solidFill>
                      <a:schemeClr val="accent1">
                        <a:lumMod val="20000"/>
                        <a:lumOff val="80000"/>
                      </a:schemeClr>
                    </a:solidFill>
                  </a:tcPr>
                </a:tc>
                <a:extLst>
                  <a:ext uri="{0D108BD9-81ED-4DB2-BD59-A6C34878D82A}">
                    <a16:rowId xmlns:a16="http://schemas.microsoft.com/office/drawing/2014/main" val="1497484037"/>
                  </a:ext>
                </a:extLst>
              </a:tr>
            </a:tbl>
          </a:graphicData>
        </a:graphic>
      </p:graphicFrame>
      <p:sp>
        <p:nvSpPr>
          <p:cNvPr id="5" name="TextBox 4">
            <a:extLst>
              <a:ext uri="{FF2B5EF4-FFF2-40B4-BE49-F238E27FC236}">
                <a16:creationId xmlns:a16="http://schemas.microsoft.com/office/drawing/2014/main" id="{5DD76323-B187-3C47-9B67-93669E2C926A}"/>
              </a:ext>
            </a:extLst>
          </p:cNvPr>
          <p:cNvSpPr txBox="1"/>
          <p:nvPr/>
        </p:nvSpPr>
        <p:spPr>
          <a:xfrm>
            <a:off x="943429" y="2803160"/>
            <a:ext cx="391883" cy="1754326"/>
          </a:xfrm>
          <a:prstGeom prst="rect">
            <a:avLst/>
          </a:prstGeom>
          <a:solidFill>
            <a:schemeClr val="accent1">
              <a:lumMod val="40000"/>
              <a:lumOff val="60000"/>
            </a:schemeClr>
          </a:solidFill>
        </p:spPr>
        <p:txBody>
          <a:bodyPr wrap="square" rtlCol="0">
            <a:spAutoFit/>
          </a:bodyPr>
          <a:lstStyle/>
          <a:p>
            <a:endParaRPr lang="en-US" b="1" dirty="0"/>
          </a:p>
          <a:p>
            <a:pPr algn="ctr"/>
            <a:r>
              <a:rPr lang="en-US" b="1" dirty="0"/>
              <a:t>U</a:t>
            </a:r>
          </a:p>
          <a:p>
            <a:pPr algn="ctr"/>
            <a:r>
              <a:rPr lang="en-US" b="1" dirty="0"/>
              <a:t>R</a:t>
            </a:r>
          </a:p>
          <a:p>
            <a:pPr algn="ctr"/>
            <a:r>
              <a:rPr lang="en-US" b="1" dirty="0"/>
              <a:t>B</a:t>
            </a:r>
          </a:p>
          <a:p>
            <a:pPr algn="ctr"/>
            <a:r>
              <a:rPr lang="en-US" b="1" dirty="0"/>
              <a:t>A</a:t>
            </a:r>
          </a:p>
          <a:p>
            <a:pPr algn="ctr"/>
            <a:r>
              <a:rPr lang="en-US" b="1" dirty="0"/>
              <a:t>N</a:t>
            </a:r>
          </a:p>
        </p:txBody>
      </p:sp>
      <p:sp>
        <p:nvSpPr>
          <p:cNvPr id="6" name="TextBox 5">
            <a:extLst>
              <a:ext uri="{FF2B5EF4-FFF2-40B4-BE49-F238E27FC236}">
                <a16:creationId xmlns:a16="http://schemas.microsoft.com/office/drawing/2014/main" id="{554F4C4C-DC08-B04C-A71C-4F306ED528C1}"/>
              </a:ext>
            </a:extLst>
          </p:cNvPr>
          <p:cNvSpPr txBox="1"/>
          <p:nvPr/>
        </p:nvSpPr>
        <p:spPr>
          <a:xfrm>
            <a:off x="943429" y="4557985"/>
            <a:ext cx="391883" cy="1477328"/>
          </a:xfrm>
          <a:prstGeom prst="rect">
            <a:avLst/>
          </a:prstGeom>
          <a:solidFill>
            <a:schemeClr val="accent1">
              <a:lumMod val="20000"/>
              <a:lumOff val="80000"/>
            </a:schemeClr>
          </a:solidFill>
        </p:spPr>
        <p:txBody>
          <a:bodyPr wrap="square" rtlCol="0">
            <a:spAutoFit/>
          </a:bodyPr>
          <a:lstStyle/>
          <a:p>
            <a:r>
              <a:rPr lang="en-US" b="1" dirty="0"/>
              <a:t>R</a:t>
            </a:r>
          </a:p>
          <a:p>
            <a:r>
              <a:rPr lang="en-US" b="1" dirty="0"/>
              <a:t>U</a:t>
            </a:r>
          </a:p>
          <a:p>
            <a:r>
              <a:rPr lang="en-US" b="1" dirty="0"/>
              <a:t>R</a:t>
            </a:r>
          </a:p>
          <a:p>
            <a:r>
              <a:rPr lang="en-US" b="1" dirty="0"/>
              <a:t>A</a:t>
            </a:r>
          </a:p>
          <a:p>
            <a:r>
              <a:rPr lang="en-US" b="1" dirty="0"/>
              <a:t>L</a:t>
            </a:r>
          </a:p>
        </p:txBody>
      </p:sp>
    </p:spTree>
    <p:extLst>
      <p:ext uri="{BB962C8B-B14F-4D97-AF65-F5344CB8AC3E}">
        <p14:creationId xmlns:p14="http://schemas.microsoft.com/office/powerpoint/2010/main" val="292786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12F54-0AB5-0040-9984-5AACF2D72D5A}"/>
              </a:ext>
            </a:extLst>
          </p:cNvPr>
          <p:cNvSpPr>
            <a:spLocks noGrp="1"/>
          </p:cNvSpPr>
          <p:nvPr>
            <p:ph type="title"/>
          </p:nvPr>
        </p:nvSpPr>
        <p:spPr>
          <a:xfrm>
            <a:off x="838200" y="365126"/>
            <a:ext cx="10515600" cy="1089602"/>
          </a:xfrm>
        </p:spPr>
        <p:txBody>
          <a:bodyPr>
            <a:normAutofit fontScale="90000"/>
          </a:bodyPr>
          <a:lstStyle/>
          <a:p>
            <a:r>
              <a:rPr lang="en-US" b="1" dirty="0"/>
              <a:t>Recent PCP/OBGYN Visit in the American Indian/Alaska Native Population</a:t>
            </a:r>
          </a:p>
        </p:txBody>
      </p:sp>
      <p:graphicFrame>
        <p:nvGraphicFramePr>
          <p:cNvPr id="4" name="Table 4">
            <a:extLst>
              <a:ext uri="{FF2B5EF4-FFF2-40B4-BE49-F238E27FC236}">
                <a16:creationId xmlns:a16="http://schemas.microsoft.com/office/drawing/2014/main" id="{E2E1D913-FF55-F94A-AF02-13EFF0FBAAFB}"/>
              </a:ext>
            </a:extLst>
          </p:cNvPr>
          <p:cNvGraphicFramePr>
            <a:graphicFrameLocks noGrp="1"/>
          </p:cNvGraphicFramePr>
          <p:nvPr>
            <p:ph idx="1"/>
            <p:extLst>
              <p:ext uri="{D42A27DB-BD31-4B8C-83A1-F6EECF244321}">
                <p14:modId xmlns:p14="http://schemas.microsoft.com/office/powerpoint/2010/main" val="1476176240"/>
              </p:ext>
            </p:extLst>
          </p:nvPr>
        </p:nvGraphicFramePr>
        <p:xfrm>
          <a:off x="838200" y="1825626"/>
          <a:ext cx="10515600" cy="3070526"/>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517885724"/>
                    </a:ext>
                  </a:extLst>
                </a:gridCol>
                <a:gridCol w="2103120">
                  <a:extLst>
                    <a:ext uri="{9D8B030D-6E8A-4147-A177-3AD203B41FA5}">
                      <a16:colId xmlns:a16="http://schemas.microsoft.com/office/drawing/2014/main" val="2299444890"/>
                    </a:ext>
                  </a:extLst>
                </a:gridCol>
                <a:gridCol w="2103120">
                  <a:extLst>
                    <a:ext uri="{9D8B030D-6E8A-4147-A177-3AD203B41FA5}">
                      <a16:colId xmlns:a16="http://schemas.microsoft.com/office/drawing/2014/main" val="901765950"/>
                    </a:ext>
                  </a:extLst>
                </a:gridCol>
                <a:gridCol w="2103120">
                  <a:extLst>
                    <a:ext uri="{9D8B030D-6E8A-4147-A177-3AD203B41FA5}">
                      <a16:colId xmlns:a16="http://schemas.microsoft.com/office/drawing/2014/main" val="2697441011"/>
                    </a:ext>
                  </a:extLst>
                </a:gridCol>
                <a:gridCol w="2103120">
                  <a:extLst>
                    <a:ext uri="{9D8B030D-6E8A-4147-A177-3AD203B41FA5}">
                      <a16:colId xmlns:a16="http://schemas.microsoft.com/office/drawing/2014/main" val="3133875129"/>
                    </a:ext>
                  </a:extLst>
                </a:gridCol>
              </a:tblGrid>
              <a:tr h="867340">
                <a:tc>
                  <a:txBody>
                    <a:bodyPr/>
                    <a:lstStyle/>
                    <a:p>
                      <a:r>
                        <a:rPr lang="en-US" dirty="0"/>
                        <a:t>PCP or OBGYN visit within last 12 months</a:t>
                      </a:r>
                    </a:p>
                  </a:txBody>
                  <a:tcPr/>
                </a:tc>
                <a:tc>
                  <a:txBody>
                    <a:bodyPr/>
                    <a:lstStyle/>
                    <a:p>
                      <a:r>
                        <a:rPr lang="en-US" dirty="0"/>
                        <a:t>CCS</a:t>
                      </a:r>
                    </a:p>
                    <a:p>
                      <a:r>
                        <a:rPr lang="en-US" dirty="0"/>
                        <a:t>Non-Compliant</a:t>
                      </a:r>
                    </a:p>
                  </a:txBody>
                  <a:tcPr/>
                </a:tc>
                <a:tc>
                  <a:txBody>
                    <a:bodyPr/>
                    <a:lstStyle/>
                    <a:p>
                      <a:r>
                        <a:rPr lang="en-US" dirty="0"/>
                        <a:t>CCS</a:t>
                      </a:r>
                    </a:p>
                    <a:p>
                      <a:r>
                        <a:rPr lang="en-US" dirty="0"/>
                        <a:t>Compliant</a:t>
                      </a:r>
                    </a:p>
                  </a:txBody>
                  <a:tcPr/>
                </a:tc>
                <a:tc>
                  <a:txBody>
                    <a:bodyPr/>
                    <a:lstStyle/>
                    <a:p>
                      <a:r>
                        <a:rPr lang="en-US" dirty="0"/>
                        <a:t>Total</a:t>
                      </a:r>
                    </a:p>
                  </a:txBody>
                  <a:tcPr/>
                </a:tc>
                <a:tc>
                  <a:txBody>
                    <a:bodyPr/>
                    <a:lstStyle/>
                    <a:p>
                      <a:r>
                        <a:rPr lang="en-US" dirty="0"/>
                        <a:t>Percent of members compliant</a:t>
                      </a:r>
                    </a:p>
                  </a:txBody>
                  <a:tcPr/>
                </a:tc>
                <a:extLst>
                  <a:ext uri="{0D108BD9-81ED-4DB2-BD59-A6C34878D82A}">
                    <a16:rowId xmlns:a16="http://schemas.microsoft.com/office/drawing/2014/main" val="929135067"/>
                  </a:ext>
                </a:extLst>
              </a:tr>
              <a:tr h="709730">
                <a:tc>
                  <a:txBody>
                    <a:bodyPr/>
                    <a:lstStyle/>
                    <a:p>
                      <a:r>
                        <a:rPr lang="en-US" dirty="0"/>
                        <a:t>No visit</a:t>
                      </a:r>
                    </a:p>
                  </a:txBody>
                  <a:tcPr/>
                </a:tc>
                <a:tc>
                  <a:txBody>
                    <a:bodyPr/>
                    <a:lstStyle/>
                    <a:p>
                      <a:r>
                        <a:rPr lang="en-US" dirty="0"/>
                        <a:t>361</a:t>
                      </a:r>
                    </a:p>
                  </a:txBody>
                  <a:tcPr/>
                </a:tc>
                <a:tc>
                  <a:txBody>
                    <a:bodyPr/>
                    <a:lstStyle/>
                    <a:p>
                      <a:r>
                        <a:rPr lang="en-US" dirty="0"/>
                        <a:t>16</a:t>
                      </a:r>
                    </a:p>
                  </a:txBody>
                  <a:tcPr/>
                </a:tc>
                <a:tc>
                  <a:txBody>
                    <a:bodyPr/>
                    <a:lstStyle/>
                    <a:p>
                      <a:r>
                        <a:rPr lang="en-US" dirty="0"/>
                        <a:t>377</a:t>
                      </a:r>
                    </a:p>
                  </a:txBody>
                  <a:tcPr/>
                </a:tc>
                <a:tc>
                  <a:txBody>
                    <a:bodyPr/>
                    <a:lstStyle/>
                    <a:p>
                      <a:r>
                        <a:rPr lang="en-US" b="1" dirty="0"/>
                        <a:t>4.2%</a:t>
                      </a:r>
                    </a:p>
                  </a:txBody>
                  <a:tcPr/>
                </a:tc>
                <a:extLst>
                  <a:ext uri="{0D108BD9-81ED-4DB2-BD59-A6C34878D82A}">
                    <a16:rowId xmlns:a16="http://schemas.microsoft.com/office/drawing/2014/main" val="2905514171"/>
                  </a:ext>
                </a:extLst>
              </a:tr>
              <a:tr h="721518">
                <a:tc>
                  <a:txBody>
                    <a:bodyPr/>
                    <a:lstStyle/>
                    <a:p>
                      <a:r>
                        <a:rPr lang="en-US" dirty="0"/>
                        <a:t>Yes visit</a:t>
                      </a:r>
                    </a:p>
                  </a:txBody>
                  <a:tcPr/>
                </a:tc>
                <a:tc>
                  <a:txBody>
                    <a:bodyPr/>
                    <a:lstStyle/>
                    <a:p>
                      <a:r>
                        <a:rPr lang="en-US" dirty="0"/>
                        <a:t>184</a:t>
                      </a:r>
                    </a:p>
                  </a:txBody>
                  <a:tcPr/>
                </a:tc>
                <a:tc>
                  <a:txBody>
                    <a:bodyPr/>
                    <a:lstStyle/>
                    <a:p>
                      <a:r>
                        <a:rPr lang="en-US" dirty="0"/>
                        <a:t>10</a:t>
                      </a:r>
                    </a:p>
                  </a:txBody>
                  <a:tcPr/>
                </a:tc>
                <a:tc>
                  <a:txBody>
                    <a:bodyPr/>
                    <a:lstStyle/>
                    <a:p>
                      <a:r>
                        <a:rPr lang="en-US" dirty="0"/>
                        <a:t>194</a:t>
                      </a:r>
                    </a:p>
                  </a:txBody>
                  <a:tcPr/>
                </a:tc>
                <a:tc>
                  <a:txBody>
                    <a:bodyPr/>
                    <a:lstStyle/>
                    <a:p>
                      <a:r>
                        <a:rPr lang="en-US" b="1" dirty="0"/>
                        <a:t>5%</a:t>
                      </a:r>
                    </a:p>
                  </a:txBody>
                  <a:tcPr/>
                </a:tc>
                <a:extLst>
                  <a:ext uri="{0D108BD9-81ED-4DB2-BD59-A6C34878D82A}">
                    <a16:rowId xmlns:a16="http://schemas.microsoft.com/office/drawing/2014/main" val="370044800"/>
                  </a:ext>
                </a:extLst>
              </a:tr>
              <a:tr h="724878">
                <a:tc>
                  <a:txBody>
                    <a:bodyPr/>
                    <a:lstStyle/>
                    <a:p>
                      <a:r>
                        <a:rPr lang="en-US" dirty="0"/>
                        <a:t>Total</a:t>
                      </a:r>
                    </a:p>
                  </a:txBody>
                  <a:tcPr/>
                </a:tc>
                <a:tc>
                  <a:txBody>
                    <a:bodyPr/>
                    <a:lstStyle/>
                    <a:p>
                      <a:r>
                        <a:rPr lang="en-US" dirty="0"/>
                        <a:t>545</a:t>
                      </a:r>
                    </a:p>
                  </a:txBody>
                  <a:tcPr/>
                </a:tc>
                <a:tc>
                  <a:txBody>
                    <a:bodyPr/>
                    <a:lstStyle/>
                    <a:p>
                      <a:r>
                        <a:rPr lang="en-US" dirty="0"/>
                        <a:t>26</a:t>
                      </a:r>
                    </a:p>
                  </a:txBody>
                  <a:tcPr/>
                </a:tc>
                <a:tc>
                  <a:txBody>
                    <a:bodyPr/>
                    <a:lstStyle/>
                    <a:p>
                      <a:r>
                        <a:rPr lang="en-US" dirty="0"/>
                        <a:t>571</a:t>
                      </a:r>
                    </a:p>
                  </a:txBody>
                  <a:tcPr/>
                </a:tc>
                <a:tc>
                  <a:txBody>
                    <a:bodyPr/>
                    <a:lstStyle/>
                    <a:p>
                      <a:endParaRPr lang="en-US" dirty="0"/>
                    </a:p>
                  </a:txBody>
                  <a:tcPr/>
                </a:tc>
                <a:extLst>
                  <a:ext uri="{0D108BD9-81ED-4DB2-BD59-A6C34878D82A}">
                    <a16:rowId xmlns:a16="http://schemas.microsoft.com/office/drawing/2014/main" val="739957440"/>
                  </a:ext>
                </a:extLst>
              </a:tr>
            </a:tbl>
          </a:graphicData>
        </a:graphic>
      </p:graphicFrame>
    </p:spTree>
    <p:extLst>
      <p:ext uri="{BB962C8B-B14F-4D97-AF65-F5344CB8AC3E}">
        <p14:creationId xmlns:p14="http://schemas.microsoft.com/office/powerpoint/2010/main" val="57690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CE0A-7163-6140-B795-2291F1C6BA44}"/>
              </a:ext>
            </a:extLst>
          </p:cNvPr>
          <p:cNvSpPr>
            <a:spLocks noGrp="1"/>
          </p:cNvSpPr>
          <p:nvPr>
            <p:ph type="title"/>
          </p:nvPr>
        </p:nvSpPr>
        <p:spPr/>
        <p:txBody>
          <a:bodyPr/>
          <a:lstStyle/>
          <a:p>
            <a:r>
              <a:rPr lang="en-US" b="1" dirty="0"/>
              <a:t>Summary</a:t>
            </a:r>
          </a:p>
        </p:txBody>
      </p:sp>
      <p:graphicFrame>
        <p:nvGraphicFramePr>
          <p:cNvPr id="7" name="Content Placeholder 2">
            <a:extLst>
              <a:ext uri="{FF2B5EF4-FFF2-40B4-BE49-F238E27FC236}">
                <a16:creationId xmlns:a16="http://schemas.microsoft.com/office/drawing/2014/main" id="{7223033A-4A35-778F-2125-7050A9887BDE}"/>
              </a:ext>
            </a:extLst>
          </p:cNvPr>
          <p:cNvGraphicFramePr>
            <a:graphicFrameLocks noGrp="1"/>
          </p:cNvGraphicFramePr>
          <p:nvPr>
            <p:ph idx="1"/>
            <p:extLst>
              <p:ext uri="{D42A27DB-BD31-4B8C-83A1-F6EECF244321}">
                <p14:modId xmlns:p14="http://schemas.microsoft.com/office/powerpoint/2010/main" val="1241468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497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2BD3-94B9-B44B-9DF8-51CEBF65200D}"/>
              </a:ext>
            </a:extLst>
          </p:cNvPr>
          <p:cNvSpPr>
            <a:spLocks noGrp="1"/>
          </p:cNvSpPr>
          <p:nvPr>
            <p:ph type="title"/>
          </p:nvPr>
        </p:nvSpPr>
        <p:spPr/>
        <p:txBody>
          <a:bodyPr/>
          <a:lstStyle/>
          <a:p>
            <a:r>
              <a:rPr lang="en-US" b="1" dirty="0"/>
              <a:t>Recommendations</a:t>
            </a:r>
          </a:p>
        </p:txBody>
      </p:sp>
      <p:graphicFrame>
        <p:nvGraphicFramePr>
          <p:cNvPr id="4" name="Table 4">
            <a:extLst>
              <a:ext uri="{FF2B5EF4-FFF2-40B4-BE49-F238E27FC236}">
                <a16:creationId xmlns:a16="http://schemas.microsoft.com/office/drawing/2014/main" id="{EF02AF47-C3FB-394C-BA28-D1E653232A90}"/>
              </a:ext>
            </a:extLst>
          </p:cNvPr>
          <p:cNvGraphicFramePr>
            <a:graphicFrameLocks noGrp="1"/>
          </p:cNvGraphicFramePr>
          <p:nvPr>
            <p:ph idx="1"/>
            <p:extLst>
              <p:ext uri="{D42A27DB-BD31-4B8C-83A1-F6EECF244321}">
                <p14:modId xmlns:p14="http://schemas.microsoft.com/office/powerpoint/2010/main" val="1540249138"/>
              </p:ext>
            </p:extLst>
          </p:nvPr>
        </p:nvGraphicFramePr>
        <p:xfrm>
          <a:off x="234210" y="1552546"/>
          <a:ext cx="3861954" cy="5128854"/>
        </p:xfrm>
        <a:graphic>
          <a:graphicData uri="http://schemas.openxmlformats.org/drawingml/2006/table">
            <a:tbl>
              <a:tblPr firstRow="1" bandRow="1">
                <a:tableStyleId>{5C22544A-7EE6-4342-B048-85BDC9FD1C3A}</a:tableStyleId>
              </a:tblPr>
              <a:tblGrid>
                <a:gridCol w="3861954">
                  <a:extLst>
                    <a:ext uri="{9D8B030D-6E8A-4147-A177-3AD203B41FA5}">
                      <a16:colId xmlns:a16="http://schemas.microsoft.com/office/drawing/2014/main" val="3627634657"/>
                    </a:ext>
                  </a:extLst>
                </a:gridCol>
              </a:tblGrid>
              <a:tr h="648294">
                <a:tc>
                  <a:txBody>
                    <a:bodyPr/>
                    <a:lstStyle/>
                    <a:p>
                      <a:pPr algn="ctr"/>
                      <a:r>
                        <a:rPr lang="en-US" dirty="0"/>
                        <a:t>Continue to Enhance Provider Awareness</a:t>
                      </a:r>
                    </a:p>
                  </a:txBody>
                  <a:tcPr/>
                </a:tc>
                <a:extLst>
                  <a:ext uri="{0D108BD9-81ED-4DB2-BD59-A6C34878D82A}">
                    <a16:rowId xmlns:a16="http://schemas.microsoft.com/office/drawing/2014/main" val="2963276069"/>
                  </a:ext>
                </a:extLst>
              </a:tr>
              <a:tr h="4057511">
                <a:tc>
                  <a:txBody>
                    <a:bodyPr/>
                    <a:lstStyle/>
                    <a:p>
                      <a:pPr marL="285750" indent="-285750">
                        <a:buFont typeface="Arial" panose="020B0604020202020204" pitchFamily="34" charset="0"/>
                        <a:buChar char="•"/>
                      </a:pPr>
                      <a:r>
                        <a:rPr lang="en-US" dirty="0"/>
                        <a:t>Provider Education:  </a:t>
                      </a:r>
                    </a:p>
                    <a:p>
                      <a:pPr marL="285750" indent="-285750">
                        <a:buFontTx/>
                        <a:buChar char="-"/>
                      </a:pPr>
                      <a:r>
                        <a:rPr lang="en-US" dirty="0"/>
                        <a:t>Regional provider training, quality meetings</a:t>
                      </a:r>
                    </a:p>
                    <a:p>
                      <a:pPr marL="285750" indent="-285750">
                        <a:buFontTx/>
                        <a:buChar char="-"/>
                      </a:pPr>
                      <a:r>
                        <a:rPr lang="en-US" dirty="0"/>
                        <a:t>Focused provider outreach, HEDIS documentation guidelines</a:t>
                      </a:r>
                    </a:p>
                    <a:p>
                      <a:pPr marL="285750" indent="-285750">
                        <a:buFont typeface="Arial" panose="020B0604020202020204" pitchFamily="34" charset="0"/>
                        <a:buChar char="•"/>
                      </a:pPr>
                      <a:r>
                        <a:rPr lang="en-US" dirty="0"/>
                        <a:t>Provider Reminders:</a:t>
                      </a:r>
                    </a:p>
                    <a:p>
                      <a:pPr marL="285750" indent="-285750">
                        <a:buFontTx/>
                        <a:buChar char="-"/>
                      </a:pPr>
                      <a:r>
                        <a:rPr lang="en-US" dirty="0"/>
                        <a:t>Increase frequency of provider alerts</a:t>
                      </a:r>
                    </a:p>
                    <a:p>
                      <a:pPr marL="285750" indent="-285750">
                        <a:buFontTx/>
                        <a:buChar char="-"/>
                      </a:pPr>
                      <a:r>
                        <a:rPr lang="en-US" dirty="0"/>
                        <a:t>Provider newsletter </a:t>
                      </a:r>
                    </a:p>
                    <a:p>
                      <a:pPr marL="285750" indent="-285750">
                        <a:buFont typeface="Arial" panose="020B0604020202020204" pitchFamily="34" charset="0"/>
                        <a:buChar char="•"/>
                      </a:pPr>
                      <a:r>
                        <a:rPr lang="en-US" dirty="0"/>
                        <a:t>Provider incentives</a:t>
                      </a:r>
                    </a:p>
                    <a:p>
                      <a:pPr marL="285750" indent="-285750">
                        <a:buFont typeface="Arial" panose="020B0604020202020204" pitchFamily="34" charset="0"/>
                        <a:buChar char="•"/>
                      </a:pPr>
                      <a:r>
                        <a:rPr lang="en-US" dirty="0"/>
                        <a:t>Provider assessment and feedback</a:t>
                      </a:r>
                    </a:p>
                    <a:p>
                      <a:pPr marL="285750" indent="-285750">
                        <a:buFont typeface="Arial" panose="020B0604020202020204" pitchFamily="34" charset="0"/>
                        <a:buChar char="•"/>
                      </a:pPr>
                      <a:r>
                        <a:rPr lang="en-US" dirty="0"/>
                        <a:t>Survey providers in network to see how many actually perform CCS in their practice</a:t>
                      </a:r>
                    </a:p>
                    <a:p>
                      <a:pPr marL="285750" indent="-285750">
                        <a:buFontTx/>
                        <a:buChar char="-"/>
                      </a:pPr>
                      <a:endParaRPr lang="en-US" dirty="0"/>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085741562"/>
                  </a:ext>
                </a:extLst>
              </a:tr>
            </a:tbl>
          </a:graphicData>
        </a:graphic>
      </p:graphicFrame>
      <p:graphicFrame>
        <p:nvGraphicFramePr>
          <p:cNvPr id="6" name="Table 4">
            <a:extLst>
              <a:ext uri="{FF2B5EF4-FFF2-40B4-BE49-F238E27FC236}">
                <a16:creationId xmlns:a16="http://schemas.microsoft.com/office/drawing/2014/main" id="{A87C2E81-AB8F-854F-8A91-5495618E8369}"/>
              </a:ext>
            </a:extLst>
          </p:cNvPr>
          <p:cNvGraphicFramePr>
            <a:graphicFrameLocks/>
          </p:cNvGraphicFramePr>
          <p:nvPr>
            <p:extLst>
              <p:ext uri="{D42A27DB-BD31-4B8C-83A1-F6EECF244321}">
                <p14:modId xmlns:p14="http://schemas.microsoft.com/office/powerpoint/2010/main" val="1236988893"/>
              </p:ext>
            </p:extLst>
          </p:nvPr>
        </p:nvGraphicFramePr>
        <p:xfrm>
          <a:off x="4254336" y="1571634"/>
          <a:ext cx="3861954" cy="5109766"/>
        </p:xfrm>
        <a:graphic>
          <a:graphicData uri="http://schemas.openxmlformats.org/drawingml/2006/table">
            <a:tbl>
              <a:tblPr firstRow="1" bandRow="1">
                <a:tableStyleId>{5C22544A-7EE6-4342-B048-85BDC9FD1C3A}</a:tableStyleId>
              </a:tblPr>
              <a:tblGrid>
                <a:gridCol w="3861954">
                  <a:extLst>
                    <a:ext uri="{9D8B030D-6E8A-4147-A177-3AD203B41FA5}">
                      <a16:colId xmlns:a16="http://schemas.microsoft.com/office/drawing/2014/main" val="3627634657"/>
                    </a:ext>
                  </a:extLst>
                </a:gridCol>
              </a:tblGrid>
              <a:tr h="629206">
                <a:tc>
                  <a:txBody>
                    <a:bodyPr/>
                    <a:lstStyle/>
                    <a:p>
                      <a:pPr algn="ctr"/>
                      <a:r>
                        <a:rPr lang="en-US" dirty="0"/>
                        <a:t>Continue Current Interventions</a:t>
                      </a:r>
                    </a:p>
                  </a:txBody>
                  <a:tcPr/>
                </a:tc>
                <a:extLst>
                  <a:ext uri="{0D108BD9-81ED-4DB2-BD59-A6C34878D82A}">
                    <a16:rowId xmlns:a16="http://schemas.microsoft.com/office/drawing/2014/main" val="2963276069"/>
                  </a:ext>
                </a:extLst>
              </a:tr>
              <a:tr h="3947877">
                <a:tc>
                  <a:txBody>
                    <a:bodyPr/>
                    <a:lstStyle/>
                    <a:p>
                      <a:pPr marL="285750" indent="-285750">
                        <a:buFont typeface="Arial" panose="020B0604020202020204" pitchFamily="34" charset="0"/>
                        <a:buChar char="•"/>
                      </a:pPr>
                      <a:r>
                        <a:rPr lang="en-US" dirty="0"/>
                        <a:t>Member </a:t>
                      </a:r>
                    </a:p>
                    <a:p>
                      <a:pPr marL="285750" indent="-285750">
                        <a:buFontTx/>
                        <a:buChar char="-"/>
                      </a:pPr>
                      <a:r>
                        <a:rPr lang="en-US" dirty="0"/>
                        <a:t>Education </a:t>
                      </a:r>
                    </a:p>
                    <a:p>
                      <a:pPr marL="285750" indent="-285750">
                        <a:buFontTx/>
                        <a:buChar char="-"/>
                      </a:pPr>
                      <a:r>
                        <a:rPr lang="en-US" dirty="0"/>
                        <a:t>Email, text, or call reminders</a:t>
                      </a:r>
                    </a:p>
                    <a:p>
                      <a:pPr marL="285750" indent="-285750">
                        <a:buFontTx/>
                        <a:buChar char="-"/>
                      </a:pPr>
                      <a:r>
                        <a:rPr lang="en-US" dirty="0"/>
                        <a:t>Incentive</a:t>
                      </a:r>
                    </a:p>
                    <a:p>
                      <a:pPr marL="285750" indent="-285750">
                        <a:buFontTx/>
                        <a:buChar char="-"/>
                      </a:pPr>
                      <a:r>
                        <a:rPr lang="en-US" dirty="0"/>
                        <a:t>Assistance with setting up appointments</a:t>
                      </a:r>
                    </a:p>
                    <a:p>
                      <a:pPr marL="285750" indent="-285750">
                        <a:buFont typeface="Arial" panose="020B0604020202020204" pitchFamily="34" charset="0"/>
                        <a:buChar char="•"/>
                      </a:pPr>
                      <a:r>
                        <a:rPr lang="en-US" dirty="0"/>
                        <a:t>Community partnerships</a:t>
                      </a:r>
                    </a:p>
                    <a:p>
                      <a:pPr marL="285750" indent="-285750">
                        <a:buFontTx/>
                        <a:buChar char="-"/>
                      </a:pPr>
                      <a:r>
                        <a:rPr lang="en-US" dirty="0"/>
                        <a:t>Increase frequency of events</a:t>
                      </a:r>
                    </a:p>
                    <a:p>
                      <a:pPr marL="285750" indent="-285750">
                        <a:buFontTx/>
                        <a:buChar char="-"/>
                      </a:pPr>
                      <a:r>
                        <a:rPr lang="en-US" dirty="0"/>
                        <a:t>Mobile units in more areas</a:t>
                      </a:r>
                    </a:p>
                    <a:p>
                      <a:pPr marL="285750" indent="-285750">
                        <a:buFont typeface="Arial" panose="020B0604020202020204" pitchFamily="34" charset="0"/>
                        <a:buChar char="•"/>
                      </a:pPr>
                      <a:r>
                        <a:rPr lang="en-US" dirty="0"/>
                        <a:t>Social Media Campaigns</a:t>
                      </a:r>
                    </a:p>
                    <a:p>
                      <a:pPr marL="285750" indent="-285750">
                        <a:buFontTx/>
                        <a:buChar char="-"/>
                      </a:pPr>
                      <a:r>
                        <a:rPr lang="en-US" dirty="0"/>
                        <a:t>Target towards specific groups or populations</a:t>
                      </a:r>
                    </a:p>
                    <a:p>
                      <a:pPr marL="285750" indent="-285750">
                        <a:buFontTx/>
                        <a:buChar char="-"/>
                      </a:pPr>
                      <a:r>
                        <a:rPr lang="en-US" dirty="0"/>
                        <a:t>Target toward providers in areas of lower compliance rates</a:t>
                      </a:r>
                    </a:p>
                    <a:p>
                      <a:pPr marL="285750" indent="-285750">
                        <a:buFontTx/>
                        <a:buChar char="-"/>
                      </a:pPr>
                      <a:endParaRPr lang="en-US" dirty="0"/>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085741562"/>
                  </a:ext>
                </a:extLst>
              </a:tr>
            </a:tbl>
          </a:graphicData>
        </a:graphic>
      </p:graphicFrame>
      <p:graphicFrame>
        <p:nvGraphicFramePr>
          <p:cNvPr id="9" name="Table 4">
            <a:extLst>
              <a:ext uri="{FF2B5EF4-FFF2-40B4-BE49-F238E27FC236}">
                <a16:creationId xmlns:a16="http://schemas.microsoft.com/office/drawing/2014/main" id="{38D590A1-7395-274B-A270-94375586E940}"/>
              </a:ext>
            </a:extLst>
          </p:cNvPr>
          <p:cNvGraphicFramePr>
            <a:graphicFrameLocks/>
          </p:cNvGraphicFramePr>
          <p:nvPr>
            <p:extLst>
              <p:ext uri="{D42A27DB-BD31-4B8C-83A1-F6EECF244321}">
                <p14:modId xmlns:p14="http://schemas.microsoft.com/office/powerpoint/2010/main" val="205650519"/>
              </p:ext>
            </p:extLst>
          </p:nvPr>
        </p:nvGraphicFramePr>
        <p:xfrm>
          <a:off x="8274462" y="1571634"/>
          <a:ext cx="3559958" cy="4571031"/>
        </p:xfrm>
        <a:graphic>
          <a:graphicData uri="http://schemas.openxmlformats.org/drawingml/2006/table">
            <a:tbl>
              <a:tblPr firstRow="1" bandRow="1">
                <a:tableStyleId>{5C22544A-7EE6-4342-B048-85BDC9FD1C3A}</a:tableStyleId>
              </a:tblPr>
              <a:tblGrid>
                <a:gridCol w="3559958">
                  <a:extLst>
                    <a:ext uri="{9D8B030D-6E8A-4147-A177-3AD203B41FA5}">
                      <a16:colId xmlns:a16="http://schemas.microsoft.com/office/drawing/2014/main" val="3627634657"/>
                    </a:ext>
                  </a:extLst>
                </a:gridCol>
              </a:tblGrid>
              <a:tr h="639111">
                <a:tc>
                  <a:txBody>
                    <a:bodyPr/>
                    <a:lstStyle/>
                    <a:p>
                      <a:pPr algn="ctr"/>
                      <a:r>
                        <a:rPr lang="en-US" dirty="0"/>
                        <a:t>Further Analysis..</a:t>
                      </a:r>
                    </a:p>
                  </a:txBody>
                  <a:tcPr/>
                </a:tc>
                <a:extLst>
                  <a:ext uri="{0D108BD9-81ED-4DB2-BD59-A6C34878D82A}">
                    <a16:rowId xmlns:a16="http://schemas.microsoft.com/office/drawing/2014/main" val="2963276069"/>
                  </a:ext>
                </a:extLst>
              </a:tr>
              <a:tr h="3900834">
                <a:tc>
                  <a:txBody>
                    <a:bodyPr/>
                    <a:lstStyle/>
                    <a:p>
                      <a:pPr marL="285750" indent="-285750">
                        <a:buFont typeface="Arial" panose="020B0604020202020204" pitchFamily="34" charset="0"/>
                        <a:buChar char="•"/>
                      </a:pPr>
                      <a:r>
                        <a:rPr lang="en-US" dirty="0"/>
                        <a:t>Number of those who had a PCP/OBGYN visits in rolling 12-month period and still non-compliant– expand analysis to look at more of the population</a:t>
                      </a:r>
                    </a:p>
                    <a:p>
                      <a:pPr marL="285750" indent="-285750">
                        <a:buFont typeface="Arial" panose="020B0604020202020204" pitchFamily="34" charset="0"/>
                        <a:buChar char="•"/>
                      </a:pPr>
                      <a:r>
                        <a:rPr lang="en-US" dirty="0"/>
                        <a:t>Disparities among American Indian/Alaska Native group specifically</a:t>
                      </a:r>
                    </a:p>
                    <a:p>
                      <a:pPr marL="285750" indent="-285750">
                        <a:buFont typeface="Arial" panose="020B0604020202020204" pitchFamily="34" charset="0"/>
                        <a:buChar char="•"/>
                      </a:pPr>
                      <a:r>
                        <a:rPr lang="en-US" dirty="0"/>
                        <a:t>Expand parish level analysis to look at differences in provider access </a:t>
                      </a:r>
                    </a:p>
                    <a:p>
                      <a:pPr marL="285750" indent="-285750">
                        <a:buFont typeface="Arial" panose="020B0604020202020204" pitchFamily="34" charset="0"/>
                        <a:buChar char="•"/>
                      </a:pPr>
                      <a:r>
                        <a:rPr lang="en-US" dirty="0"/>
                        <a:t>Access to providers in network at the parish level</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085741562"/>
                  </a:ext>
                </a:extLst>
              </a:tr>
            </a:tbl>
          </a:graphicData>
        </a:graphic>
      </p:graphicFrame>
    </p:spTree>
    <p:extLst>
      <p:ext uri="{BB962C8B-B14F-4D97-AF65-F5344CB8AC3E}">
        <p14:creationId xmlns:p14="http://schemas.microsoft.com/office/powerpoint/2010/main" val="264796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A10A-4A9B-5048-93E5-17CA23886963}"/>
              </a:ext>
            </a:extLst>
          </p:cNvPr>
          <p:cNvSpPr>
            <a:spLocks noGrp="1"/>
          </p:cNvSpPr>
          <p:nvPr>
            <p:ph type="title"/>
          </p:nvPr>
        </p:nvSpPr>
        <p:spPr/>
        <p:txBody>
          <a:bodyPr/>
          <a:lstStyle/>
          <a:p>
            <a:pPr algn="ctr"/>
            <a:r>
              <a:rPr lang="en-US" b="1" dirty="0"/>
              <a:t>Thank you!</a:t>
            </a:r>
          </a:p>
        </p:txBody>
      </p:sp>
      <p:sp>
        <p:nvSpPr>
          <p:cNvPr id="3" name="Content Placeholder 2">
            <a:extLst>
              <a:ext uri="{FF2B5EF4-FFF2-40B4-BE49-F238E27FC236}">
                <a16:creationId xmlns:a16="http://schemas.microsoft.com/office/drawing/2014/main" id="{41066088-1513-C948-B438-F194255616B3}"/>
              </a:ext>
            </a:extLst>
          </p:cNvPr>
          <p:cNvSpPr>
            <a:spLocks noGrp="1"/>
          </p:cNvSpPr>
          <p:nvPr>
            <p:ph idx="1"/>
          </p:nvPr>
        </p:nvSpPr>
        <p:spPr>
          <a:xfrm>
            <a:off x="838201" y="1825625"/>
            <a:ext cx="4076891" cy="3462565"/>
          </a:xfrm>
        </p:spPr>
        <p:txBody>
          <a:bodyPr>
            <a:normAutofit fontScale="85000" lnSpcReduction="20000"/>
          </a:bodyPr>
          <a:lstStyle/>
          <a:p>
            <a:pPr marL="0" indent="0">
              <a:buNone/>
            </a:pPr>
            <a:r>
              <a:rPr lang="en-US" dirty="0"/>
              <a:t>Dr. Gregory Randolph</a:t>
            </a:r>
          </a:p>
          <a:p>
            <a:pPr marL="0" indent="0">
              <a:buNone/>
            </a:pPr>
            <a:r>
              <a:rPr lang="en-US" dirty="0"/>
              <a:t>Dana Smith</a:t>
            </a:r>
          </a:p>
          <a:p>
            <a:pPr marL="0" indent="0">
              <a:buNone/>
            </a:pPr>
            <a:r>
              <a:rPr lang="en-US" dirty="0"/>
              <a:t>Renee Wells</a:t>
            </a:r>
          </a:p>
          <a:p>
            <a:pPr marL="0" indent="0">
              <a:buNone/>
            </a:pPr>
            <a:r>
              <a:rPr lang="en-US" dirty="0"/>
              <a:t>Carrie Blades</a:t>
            </a:r>
          </a:p>
          <a:p>
            <a:pPr marL="0" indent="0">
              <a:buNone/>
            </a:pPr>
            <a:r>
              <a:rPr lang="en-US" dirty="0"/>
              <a:t>Shea Good</a:t>
            </a:r>
          </a:p>
          <a:p>
            <a:pPr marL="0" indent="0">
              <a:buNone/>
            </a:pPr>
            <a:r>
              <a:rPr lang="en-US" dirty="0"/>
              <a:t>Rhonda Baird</a:t>
            </a:r>
          </a:p>
          <a:p>
            <a:pPr marL="0" indent="0">
              <a:buNone/>
            </a:pPr>
            <a:r>
              <a:rPr lang="en-US" dirty="0"/>
              <a:t>LSU School of Medicine</a:t>
            </a:r>
          </a:p>
          <a:p>
            <a:pPr marL="0" indent="0">
              <a:buNone/>
            </a:pPr>
            <a:r>
              <a:rPr lang="en-US" dirty="0"/>
              <a:t>ACLA Quality Improvement Team</a:t>
            </a:r>
          </a:p>
          <a:p>
            <a:pPr marL="0" indent="0">
              <a:buNone/>
            </a:pPr>
            <a:endParaRPr lang="en-US" dirty="0"/>
          </a:p>
        </p:txBody>
      </p:sp>
      <p:pic>
        <p:nvPicPr>
          <p:cNvPr id="4" name="Picture 4" descr="LSU Health New Orleans">
            <a:extLst>
              <a:ext uri="{FF2B5EF4-FFF2-40B4-BE49-F238E27FC236}">
                <a16:creationId xmlns:a16="http://schemas.microsoft.com/office/drawing/2014/main" id="{F00C21DB-E321-4E4D-AD7E-EBB8DB5E1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113" y="4129547"/>
            <a:ext cx="3860059" cy="926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meriHealth Caritas Louisiana website homepage">
            <a:extLst>
              <a:ext uri="{FF2B5EF4-FFF2-40B4-BE49-F238E27FC236}">
                <a16:creationId xmlns:a16="http://schemas.microsoft.com/office/drawing/2014/main" id="{4B3F24D2-ED4A-614A-9B93-FFBE00CDC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109" y="2036948"/>
            <a:ext cx="3668974" cy="1327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58A38D-5803-B54A-8E99-0B8102EA6012}"/>
              </a:ext>
            </a:extLst>
          </p:cNvPr>
          <p:cNvSpPr txBox="1"/>
          <p:nvPr/>
        </p:nvSpPr>
        <p:spPr>
          <a:xfrm>
            <a:off x="4238171" y="5569545"/>
            <a:ext cx="4093029" cy="923330"/>
          </a:xfrm>
          <a:prstGeom prst="rect">
            <a:avLst/>
          </a:prstGeom>
          <a:noFill/>
        </p:spPr>
        <p:txBody>
          <a:bodyPr wrap="square" rtlCol="0">
            <a:spAutoFit/>
          </a:bodyPr>
          <a:lstStyle/>
          <a:p>
            <a:pPr algn="ctr"/>
            <a:r>
              <a:rPr lang="en-US" sz="5400" b="1" dirty="0"/>
              <a:t>Questions?</a:t>
            </a:r>
          </a:p>
        </p:txBody>
      </p:sp>
    </p:spTree>
    <p:extLst>
      <p:ext uri="{BB962C8B-B14F-4D97-AF65-F5344CB8AC3E}">
        <p14:creationId xmlns:p14="http://schemas.microsoft.com/office/powerpoint/2010/main" val="387214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1611-9002-7C45-BDBE-F04AC57C9CC0}"/>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AF5F025A-346D-5C4C-913F-65E38D4450F9}"/>
              </a:ext>
            </a:extLst>
          </p:cNvPr>
          <p:cNvSpPr>
            <a:spLocks noGrp="1"/>
          </p:cNvSpPr>
          <p:nvPr>
            <p:ph idx="1"/>
          </p:nvPr>
        </p:nvSpPr>
        <p:spPr/>
        <p:txBody>
          <a:bodyPr/>
          <a:lstStyle/>
          <a:p>
            <a:pPr marL="0" indent="0">
              <a:buNone/>
            </a:pPr>
            <a:r>
              <a:rPr lang="en-US" sz="1800" dirty="0">
                <a:hlinkClick r:id="rId2"/>
              </a:rPr>
              <a:t>https://ldh.la.gov/assets/docs/BayouHealth/Dental/Louisiana_Rural_Parishes_Map.pdf</a:t>
            </a:r>
            <a:endParaRPr lang="en-US" sz="1800" dirty="0"/>
          </a:p>
          <a:p>
            <a:pPr marL="0" indent="0">
              <a:buNone/>
            </a:pPr>
            <a:r>
              <a:rPr lang="en-US" sz="1800" dirty="0">
                <a:hlinkClick r:id="rId3"/>
              </a:rPr>
              <a:t>https://www.uspreventiveservicestaskforce.org/uspstf/recommendation/cervical-cancer-screening</a:t>
            </a:r>
            <a:endParaRPr lang="en-US" sz="1800" dirty="0"/>
          </a:p>
          <a:p>
            <a:pPr marL="0" indent="0">
              <a:buNone/>
            </a:pPr>
            <a:r>
              <a:rPr lang="en-US" sz="1800" dirty="0">
                <a:hlinkClick r:id="rId4"/>
              </a:rPr>
              <a:t>https://www.thecommunityguide.org/media/pdf/Cancer-AJPM-recs-screening-2008.pdf</a:t>
            </a:r>
            <a:endParaRPr lang="en-US" sz="1800" dirty="0"/>
          </a:p>
          <a:p>
            <a:pPr marL="0" indent="0">
              <a:buNone/>
            </a:pPr>
            <a:r>
              <a:rPr lang="en-US" sz="1800" dirty="0">
                <a:hlinkClick r:id="rId5"/>
              </a:rPr>
              <a:t>https://gis.cdc.gov/Cancer/USCS/#/AtAGlance/</a:t>
            </a:r>
            <a:endParaRPr lang="en-US" sz="1800" dirty="0"/>
          </a:p>
          <a:p>
            <a:pPr marL="0" indent="0">
              <a:buNone/>
            </a:pPr>
            <a:r>
              <a:rPr lang="en-US" sz="1800" dirty="0">
                <a:solidFill>
                  <a:srgbClr val="000000"/>
                </a:solidFill>
              </a:rPr>
              <a:t>U.S. Cancer Statistics Working Group. U.S. Cancer Statistics Data Visualizations Tool, based on 2022 submission data (1999-2020): U.S. Department of Health and Human Services, Centers for Disease Control and Prevention and National Cancer Institute; </a:t>
            </a:r>
            <a:r>
              <a:rPr lang="en-US" sz="1800" u="sng" dirty="0">
                <a:solidFill>
                  <a:srgbClr val="000000"/>
                </a:solidFill>
                <a:hlinkClick r:id="rId6">
                  <a:extLst>
                    <a:ext uri="{A12FA001-AC4F-418D-AE19-62706E023703}">
                      <ahyp:hlinkClr xmlns:ahyp="http://schemas.microsoft.com/office/drawing/2018/hyperlinkcolor" val="tx"/>
                    </a:ext>
                  </a:extLst>
                </a:hlinkClick>
              </a:rPr>
              <a:t>https://www.cdc.gov/cancer/dataviz</a:t>
            </a:r>
            <a:r>
              <a:rPr lang="en-US" sz="1800" dirty="0">
                <a:solidFill>
                  <a:srgbClr val="000000"/>
                </a:solidFill>
              </a:rPr>
              <a:t>, released in June 2023.</a:t>
            </a:r>
          </a:p>
          <a:p>
            <a:pPr marL="0" indent="0">
              <a:buNone/>
            </a:pPr>
            <a:endParaRPr lang="en-US" sz="1800" dirty="0"/>
          </a:p>
          <a:p>
            <a:pPr marL="0" indent="0">
              <a:buNone/>
            </a:pPr>
            <a:endParaRPr lang="en-US" dirty="0"/>
          </a:p>
        </p:txBody>
      </p:sp>
    </p:spTree>
    <p:extLst>
      <p:ext uri="{BB962C8B-B14F-4D97-AF65-F5344CB8AC3E}">
        <p14:creationId xmlns:p14="http://schemas.microsoft.com/office/powerpoint/2010/main" val="2548296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E5FD-DE4E-AC4D-9CAD-6CCE769176C5}"/>
              </a:ext>
            </a:extLst>
          </p:cNvPr>
          <p:cNvSpPr>
            <a:spLocks noGrp="1"/>
          </p:cNvSpPr>
          <p:nvPr>
            <p:ph type="title"/>
          </p:nvPr>
        </p:nvSpPr>
        <p:spPr>
          <a:xfrm>
            <a:off x="838200" y="365125"/>
            <a:ext cx="10515600" cy="660111"/>
          </a:xfrm>
        </p:spPr>
        <p:txBody>
          <a:bodyPr>
            <a:normAutofit fontScale="90000"/>
          </a:bodyPr>
          <a:lstStyle/>
          <a:p>
            <a:r>
              <a:rPr lang="en-US" b="1" dirty="0"/>
              <a:t>Breakdown by Member Demographics</a:t>
            </a:r>
          </a:p>
        </p:txBody>
      </p:sp>
      <p:graphicFrame>
        <p:nvGraphicFramePr>
          <p:cNvPr id="7" name="Table 7">
            <a:extLst>
              <a:ext uri="{FF2B5EF4-FFF2-40B4-BE49-F238E27FC236}">
                <a16:creationId xmlns:a16="http://schemas.microsoft.com/office/drawing/2014/main" id="{CF9656F3-275F-F647-B433-7FE4A9956812}"/>
              </a:ext>
            </a:extLst>
          </p:cNvPr>
          <p:cNvGraphicFramePr>
            <a:graphicFrameLocks noGrp="1"/>
          </p:cNvGraphicFramePr>
          <p:nvPr>
            <p:ph idx="1"/>
            <p:extLst>
              <p:ext uri="{D42A27DB-BD31-4B8C-83A1-F6EECF244321}">
                <p14:modId xmlns:p14="http://schemas.microsoft.com/office/powerpoint/2010/main" val="3684822431"/>
              </p:ext>
            </p:extLst>
          </p:nvPr>
        </p:nvGraphicFramePr>
        <p:xfrm>
          <a:off x="630381" y="1025236"/>
          <a:ext cx="10051475" cy="1097280"/>
        </p:xfrm>
        <a:graphic>
          <a:graphicData uri="http://schemas.openxmlformats.org/drawingml/2006/table">
            <a:tbl>
              <a:tblPr firstRow="1" bandRow="1">
                <a:tableStyleId>{5C22544A-7EE6-4342-B048-85BDC9FD1C3A}</a:tableStyleId>
              </a:tblPr>
              <a:tblGrid>
                <a:gridCol w="2010295">
                  <a:extLst>
                    <a:ext uri="{9D8B030D-6E8A-4147-A177-3AD203B41FA5}">
                      <a16:colId xmlns:a16="http://schemas.microsoft.com/office/drawing/2014/main" val="3149016809"/>
                    </a:ext>
                  </a:extLst>
                </a:gridCol>
                <a:gridCol w="2010295">
                  <a:extLst>
                    <a:ext uri="{9D8B030D-6E8A-4147-A177-3AD203B41FA5}">
                      <a16:colId xmlns:a16="http://schemas.microsoft.com/office/drawing/2014/main" val="556450969"/>
                    </a:ext>
                  </a:extLst>
                </a:gridCol>
                <a:gridCol w="2010295">
                  <a:extLst>
                    <a:ext uri="{9D8B030D-6E8A-4147-A177-3AD203B41FA5}">
                      <a16:colId xmlns:a16="http://schemas.microsoft.com/office/drawing/2014/main" val="1605986352"/>
                    </a:ext>
                  </a:extLst>
                </a:gridCol>
                <a:gridCol w="2010295">
                  <a:extLst>
                    <a:ext uri="{9D8B030D-6E8A-4147-A177-3AD203B41FA5}">
                      <a16:colId xmlns:a16="http://schemas.microsoft.com/office/drawing/2014/main" val="2334286444"/>
                    </a:ext>
                  </a:extLst>
                </a:gridCol>
                <a:gridCol w="2010295">
                  <a:extLst>
                    <a:ext uri="{9D8B030D-6E8A-4147-A177-3AD203B41FA5}">
                      <a16:colId xmlns:a16="http://schemas.microsoft.com/office/drawing/2014/main" val="201909755"/>
                    </a:ext>
                  </a:extLst>
                </a:gridCol>
              </a:tblGrid>
              <a:tr h="332509">
                <a:tc>
                  <a:txBody>
                    <a:bodyPr/>
                    <a:lstStyle/>
                    <a:p>
                      <a:r>
                        <a:rPr lang="en-US" dirty="0"/>
                        <a:t>Member Age</a:t>
                      </a:r>
                    </a:p>
                  </a:txBody>
                  <a:tcPr/>
                </a:tc>
                <a:tc>
                  <a:txBody>
                    <a:bodyPr/>
                    <a:lstStyle/>
                    <a:p>
                      <a:r>
                        <a:rPr lang="en-US" dirty="0"/>
                        <a:t>CCS Non-compliant</a:t>
                      </a:r>
                    </a:p>
                  </a:txBody>
                  <a:tcPr/>
                </a:tc>
                <a:tc>
                  <a:txBody>
                    <a:bodyPr/>
                    <a:lstStyle/>
                    <a:p>
                      <a:r>
                        <a:rPr lang="en-US" dirty="0"/>
                        <a:t>CCS Compliant</a:t>
                      </a:r>
                    </a:p>
                  </a:txBody>
                  <a:tcPr/>
                </a:tc>
                <a:tc>
                  <a:txBody>
                    <a:bodyPr/>
                    <a:lstStyle/>
                    <a:p>
                      <a:r>
                        <a:rPr lang="en-US" dirty="0"/>
                        <a:t>Total</a:t>
                      </a:r>
                    </a:p>
                  </a:txBody>
                  <a:tcPr/>
                </a:tc>
                <a:tc>
                  <a:txBody>
                    <a:bodyPr/>
                    <a:lstStyle/>
                    <a:p>
                      <a:r>
                        <a:rPr lang="en-US" dirty="0"/>
                        <a:t>Compliance Rate</a:t>
                      </a:r>
                    </a:p>
                  </a:txBody>
                  <a:tcPr/>
                </a:tc>
                <a:extLst>
                  <a:ext uri="{0D108BD9-81ED-4DB2-BD59-A6C34878D82A}">
                    <a16:rowId xmlns:a16="http://schemas.microsoft.com/office/drawing/2014/main" val="1856679371"/>
                  </a:ext>
                </a:extLst>
              </a:tr>
              <a:tr h="332509">
                <a:tc>
                  <a:txBody>
                    <a:bodyPr/>
                    <a:lstStyle/>
                    <a:p>
                      <a:r>
                        <a:rPr lang="en-US" dirty="0"/>
                        <a:t>21-30</a:t>
                      </a:r>
                    </a:p>
                  </a:txBody>
                  <a:tcPr/>
                </a:tc>
                <a:tc>
                  <a:txBody>
                    <a:bodyPr/>
                    <a:lstStyle/>
                    <a:p>
                      <a:r>
                        <a:rPr lang="en-US" dirty="0"/>
                        <a:t>13,899</a:t>
                      </a:r>
                    </a:p>
                  </a:txBody>
                  <a:tcPr/>
                </a:tc>
                <a:tc>
                  <a:txBody>
                    <a:bodyPr/>
                    <a:lstStyle/>
                    <a:p>
                      <a:r>
                        <a:rPr lang="en-US" dirty="0"/>
                        <a:t>8,239</a:t>
                      </a:r>
                    </a:p>
                  </a:txBody>
                  <a:tcPr/>
                </a:tc>
                <a:tc>
                  <a:txBody>
                    <a:bodyPr/>
                    <a:lstStyle/>
                    <a:p>
                      <a:r>
                        <a:rPr lang="en-US" dirty="0"/>
                        <a:t>22,138</a:t>
                      </a:r>
                    </a:p>
                  </a:txBody>
                  <a:tcPr/>
                </a:tc>
                <a:tc>
                  <a:txBody>
                    <a:bodyPr/>
                    <a:lstStyle/>
                    <a:p>
                      <a:r>
                        <a:rPr lang="en-US" dirty="0"/>
                        <a:t>37%</a:t>
                      </a:r>
                    </a:p>
                  </a:txBody>
                  <a:tcPr/>
                </a:tc>
                <a:extLst>
                  <a:ext uri="{0D108BD9-81ED-4DB2-BD59-A6C34878D82A}">
                    <a16:rowId xmlns:a16="http://schemas.microsoft.com/office/drawing/2014/main" val="4176692109"/>
                  </a:ext>
                </a:extLst>
              </a:tr>
              <a:tr h="332509">
                <a:tc>
                  <a:txBody>
                    <a:bodyPr/>
                    <a:lstStyle/>
                    <a:p>
                      <a:r>
                        <a:rPr lang="en-US" dirty="0"/>
                        <a:t>31-64</a:t>
                      </a:r>
                    </a:p>
                  </a:txBody>
                  <a:tcPr/>
                </a:tc>
                <a:tc>
                  <a:txBody>
                    <a:bodyPr/>
                    <a:lstStyle/>
                    <a:p>
                      <a:r>
                        <a:rPr lang="en-US" dirty="0"/>
                        <a:t>31,154</a:t>
                      </a:r>
                    </a:p>
                  </a:txBody>
                  <a:tcPr/>
                </a:tc>
                <a:tc>
                  <a:txBody>
                    <a:bodyPr/>
                    <a:lstStyle/>
                    <a:p>
                      <a:r>
                        <a:rPr lang="en-US" dirty="0"/>
                        <a:t>15,903</a:t>
                      </a:r>
                    </a:p>
                  </a:txBody>
                  <a:tcPr/>
                </a:tc>
                <a:tc>
                  <a:txBody>
                    <a:bodyPr/>
                    <a:lstStyle/>
                    <a:p>
                      <a:r>
                        <a:rPr lang="en-US" dirty="0"/>
                        <a:t>47,057</a:t>
                      </a:r>
                    </a:p>
                  </a:txBody>
                  <a:tcPr/>
                </a:tc>
                <a:tc>
                  <a:txBody>
                    <a:bodyPr/>
                    <a:lstStyle/>
                    <a:p>
                      <a:r>
                        <a:rPr lang="en-US" dirty="0"/>
                        <a:t>33.8%</a:t>
                      </a:r>
                    </a:p>
                  </a:txBody>
                  <a:tcPr/>
                </a:tc>
                <a:extLst>
                  <a:ext uri="{0D108BD9-81ED-4DB2-BD59-A6C34878D82A}">
                    <a16:rowId xmlns:a16="http://schemas.microsoft.com/office/drawing/2014/main" val="3804349754"/>
                  </a:ext>
                </a:extLst>
              </a:tr>
            </a:tbl>
          </a:graphicData>
        </a:graphic>
      </p:graphicFrame>
      <p:graphicFrame>
        <p:nvGraphicFramePr>
          <p:cNvPr id="8" name="Table 8">
            <a:extLst>
              <a:ext uri="{FF2B5EF4-FFF2-40B4-BE49-F238E27FC236}">
                <a16:creationId xmlns:a16="http://schemas.microsoft.com/office/drawing/2014/main" id="{59912CED-C530-6D4E-B47A-34698491D04E}"/>
              </a:ext>
            </a:extLst>
          </p:cNvPr>
          <p:cNvGraphicFramePr>
            <a:graphicFrameLocks noGrp="1"/>
          </p:cNvGraphicFramePr>
          <p:nvPr>
            <p:extLst>
              <p:ext uri="{D42A27DB-BD31-4B8C-83A1-F6EECF244321}">
                <p14:modId xmlns:p14="http://schemas.microsoft.com/office/powerpoint/2010/main" val="2032578516"/>
              </p:ext>
            </p:extLst>
          </p:nvPr>
        </p:nvGraphicFramePr>
        <p:xfrm>
          <a:off x="630381" y="2122515"/>
          <a:ext cx="10051475" cy="4389120"/>
        </p:xfrm>
        <a:graphic>
          <a:graphicData uri="http://schemas.openxmlformats.org/drawingml/2006/table">
            <a:tbl>
              <a:tblPr firstRow="1" bandRow="1">
                <a:tableStyleId>{5C22544A-7EE6-4342-B048-85BDC9FD1C3A}</a:tableStyleId>
              </a:tblPr>
              <a:tblGrid>
                <a:gridCol w="2522802">
                  <a:extLst>
                    <a:ext uri="{9D8B030D-6E8A-4147-A177-3AD203B41FA5}">
                      <a16:colId xmlns:a16="http://schemas.microsoft.com/office/drawing/2014/main" val="698002761"/>
                    </a:ext>
                  </a:extLst>
                </a:gridCol>
                <a:gridCol w="1986458">
                  <a:extLst>
                    <a:ext uri="{9D8B030D-6E8A-4147-A177-3AD203B41FA5}">
                      <a16:colId xmlns:a16="http://schemas.microsoft.com/office/drawing/2014/main" val="377189390"/>
                    </a:ext>
                  </a:extLst>
                </a:gridCol>
                <a:gridCol w="1708353">
                  <a:extLst>
                    <a:ext uri="{9D8B030D-6E8A-4147-A177-3AD203B41FA5}">
                      <a16:colId xmlns:a16="http://schemas.microsoft.com/office/drawing/2014/main" val="2847263513"/>
                    </a:ext>
                  </a:extLst>
                </a:gridCol>
                <a:gridCol w="1959972">
                  <a:extLst>
                    <a:ext uri="{9D8B030D-6E8A-4147-A177-3AD203B41FA5}">
                      <a16:colId xmlns:a16="http://schemas.microsoft.com/office/drawing/2014/main" val="2749675933"/>
                    </a:ext>
                  </a:extLst>
                </a:gridCol>
                <a:gridCol w="1873890">
                  <a:extLst>
                    <a:ext uri="{9D8B030D-6E8A-4147-A177-3AD203B41FA5}">
                      <a16:colId xmlns:a16="http://schemas.microsoft.com/office/drawing/2014/main" val="2709735926"/>
                    </a:ext>
                  </a:extLst>
                </a:gridCol>
              </a:tblGrid>
              <a:tr h="598054">
                <a:tc>
                  <a:txBody>
                    <a:bodyPr/>
                    <a:lstStyle/>
                    <a:p>
                      <a:r>
                        <a:rPr lang="en-US" dirty="0"/>
                        <a:t>Member Race</a:t>
                      </a:r>
                    </a:p>
                  </a:txBody>
                  <a:tcPr/>
                </a:tc>
                <a:tc>
                  <a:txBody>
                    <a:bodyPr/>
                    <a:lstStyle/>
                    <a:p>
                      <a:r>
                        <a:rPr lang="en-US" dirty="0"/>
                        <a:t>CCS Non-compliant</a:t>
                      </a:r>
                    </a:p>
                  </a:txBody>
                  <a:tcPr/>
                </a:tc>
                <a:tc>
                  <a:txBody>
                    <a:bodyPr/>
                    <a:lstStyle/>
                    <a:p>
                      <a:r>
                        <a:rPr lang="en-US" dirty="0"/>
                        <a:t>CCS Compliant</a:t>
                      </a:r>
                    </a:p>
                  </a:txBody>
                  <a:tcPr/>
                </a:tc>
                <a:tc>
                  <a:txBody>
                    <a:bodyPr/>
                    <a:lstStyle/>
                    <a:p>
                      <a:r>
                        <a:rPr lang="en-US" dirty="0"/>
                        <a:t>Total</a:t>
                      </a:r>
                    </a:p>
                  </a:txBody>
                  <a:tcPr/>
                </a:tc>
                <a:tc>
                  <a:txBody>
                    <a:bodyPr/>
                    <a:lstStyle/>
                    <a:p>
                      <a:r>
                        <a:rPr lang="en-US" dirty="0"/>
                        <a:t>Compliance Rate</a:t>
                      </a:r>
                    </a:p>
                  </a:txBody>
                  <a:tcPr/>
                </a:tc>
                <a:extLst>
                  <a:ext uri="{0D108BD9-81ED-4DB2-BD59-A6C34878D82A}">
                    <a16:rowId xmlns:a16="http://schemas.microsoft.com/office/drawing/2014/main" val="786382342"/>
                  </a:ext>
                </a:extLst>
              </a:tr>
              <a:tr h="598054">
                <a:tc>
                  <a:txBody>
                    <a:bodyPr/>
                    <a:lstStyle/>
                    <a:p>
                      <a:r>
                        <a:rPr lang="en-US" dirty="0"/>
                        <a:t>American Indian or Alaska Native</a:t>
                      </a:r>
                    </a:p>
                  </a:txBody>
                  <a:tcPr/>
                </a:tc>
                <a:tc>
                  <a:txBody>
                    <a:bodyPr/>
                    <a:lstStyle/>
                    <a:p>
                      <a:r>
                        <a:rPr lang="en-US" dirty="0"/>
                        <a:t>377</a:t>
                      </a:r>
                    </a:p>
                  </a:txBody>
                  <a:tcPr/>
                </a:tc>
                <a:tc>
                  <a:txBody>
                    <a:bodyPr/>
                    <a:lstStyle/>
                    <a:p>
                      <a:r>
                        <a:rPr lang="en-US" dirty="0"/>
                        <a:t>194</a:t>
                      </a:r>
                    </a:p>
                  </a:txBody>
                  <a:tcPr/>
                </a:tc>
                <a:tc>
                  <a:txBody>
                    <a:bodyPr/>
                    <a:lstStyle/>
                    <a:p>
                      <a:r>
                        <a:rPr lang="en-US" dirty="0"/>
                        <a:t>571</a:t>
                      </a:r>
                    </a:p>
                  </a:txBody>
                  <a:tcPr/>
                </a:tc>
                <a:tc>
                  <a:txBody>
                    <a:bodyPr/>
                    <a:lstStyle/>
                    <a:p>
                      <a:r>
                        <a:rPr lang="en-US" dirty="0"/>
                        <a:t>34%</a:t>
                      </a:r>
                    </a:p>
                  </a:txBody>
                  <a:tcPr/>
                </a:tc>
                <a:extLst>
                  <a:ext uri="{0D108BD9-81ED-4DB2-BD59-A6C34878D82A}">
                    <a16:rowId xmlns:a16="http://schemas.microsoft.com/office/drawing/2014/main" val="1070010441"/>
                  </a:ext>
                </a:extLst>
              </a:tr>
              <a:tr h="341745">
                <a:tc>
                  <a:txBody>
                    <a:bodyPr/>
                    <a:lstStyle/>
                    <a:p>
                      <a:r>
                        <a:rPr lang="en-US" dirty="0"/>
                        <a:t>Asian or Pacific Islander</a:t>
                      </a:r>
                    </a:p>
                  </a:txBody>
                  <a:tcPr/>
                </a:tc>
                <a:tc>
                  <a:txBody>
                    <a:bodyPr/>
                    <a:lstStyle/>
                    <a:p>
                      <a:r>
                        <a:rPr lang="en-US" dirty="0"/>
                        <a:t>555</a:t>
                      </a:r>
                    </a:p>
                  </a:txBody>
                  <a:tcPr/>
                </a:tc>
                <a:tc>
                  <a:txBody>
                    <a:bodyPr/>
                    <a:lstStyle/>
                    <a:p>
                      <a:r>
                        <a:rPr lang="en-US" dirty="0"/>
                        <a:t>277</a:t>
                      </a:r>
                    </a:p>
                  </a:txBody>
                  <a:tcPr/>
                </a:tc>
                <a:tc>
                  <a:txBody>
                    <a:bodyPr/>
                    <a:lstStyle/>
                    <a:p>
                      <a:r>
                        <a:rPr lang="en-US" dirty="0"/>
                        <a:t>832</a:t>
                      </a:r>
                    </a:p>
                  </a:txBody>
                  <a:tcPr/>
                </a:tc>
                <a:tc>
                  <a:txBody>
                    <a:bodyPr/>
                    <a:lstStyle/>
                    <a:p>
                      <a:r>
                        <a:rPr lang="en-US" dirty="0"/>
                        <a:t>33%</a:t>
                      </a:r>
                    </a:p>
                  </a:txBody>
                  <a:tcPr/>
                </a:tc>
                <a:extLst>
                  <a:ext uri="{0D108BD9-81ED-4DB2-BD59-A6C34878D82A}">
                    <a16:rowId xmlns:a16="http://schemas.microsoft.com/office/drawing/2014/main" val="3863080113"/>
                  </a:ext>
                </a:extLst>
              </a:tr>
              <a:tr h="598054">
                <a:tc>
                  <a:txBody>
                    <a:bodyPr/>
                    <a:lstStyle/>
                    <a:p>
                      <a:r>
                        <a:rPr lang="en-US" dirty="0"/>
                        <a:t>Black or African American</a:t>
                      </a:r>
                    </a:p>
                  </a:txBody>
                  <a:tcPr/>
                </a:tc>
                <a:tc>
                  <a:txBody>
                    <a:bodyPr/>
                    <a:lstStyle/>
                    <a:p>
                      <a:r>
                        <a:rPr lang="en-US" dirty="0"/>
                        <a:t>22,006</a:t>
                      </a:r>
                    </a:p>
                  </a:txBody>
                  <a:tcPr/>
                </a:tc>
                <a:tc>
                  <a:txBody>
                    <a:bodyPr/>
                    <a:lstStyle/>
                    <a:p>
                      <a:r>
                        <a:rPr lang="en-US" dirty="0"/>
                        <a:t>11,763</a:t>
                      </a:r>
                    </a:p>
                  </a:txBody>
                  <a:tcPr/>
                </a:tc>
                <a:tc>
                  <a:txBody>
                    <a:bodyPr/>
                    <a:lstStyle/>
                    <a:p>
                      <a:r>
                        <a:rPr lang="en-US" dirty="0"/>
                        <a:t>33,769</a:t>
                      </a:r>
                    </a:p>
                  </a:txBody>
                  <a:tcPr/>
                </a:tc>
                <a:tc>
                  <a:txBody>
                    <a:bodyPr/>
                    <a:lstStyle/>
                    <a:p>
                      <a:r>
                        <a:rPr lang="en-US" dirty="0"/>
                        <a:t>35%</a:t>
                      </a:r>
                    </a:p>
                  </a:txBody>
                  <a:tcPr/>
                </a:tc>
                <a:extLst>
                  <a:ext uri="{0D108BD9-81ED-4DB2-BD59-A6C34878D82A}">
                    <a16:rowId xmlns:a16="http://schemas.microsoft.com/office/drawing/2014/main" val="514678933"/>
                  </a:ext>
                </a:extLst>
              </a:tr>
              <a:tr h="598054">
                <a:tc>
                  <a:txBody>
                    <a:bodyPr/>
                    <a:lstStyle/>
                    <a:p>
                      <a:r>
                        <a:rPr lang="en-US" dirty="0"/>
                        <a:t>Middle Eastern/North African</a:t>
                      </a:r>
                    </a:p>
                  </a:txBody>
                  <a:tcPr/>
                </a:tc>
                <a:tc>
                  <a:txBody>
                    <a:bodyPr/>
                    <a:lstStyle/>
                    <a:p>
                      <a:r>
                        <a:rPr lang="en-US" dirty="0"/>
                        <a:t>29</a:t>
                      </a:r>
                    </a:p>
                  </a:txBody>
                  <a:tcPr/>
                </a:tc>
                <a:tc>
                  <a:txBody>
                    <a:bodyPr/>
                    <a:lstStyle/>
                    <a:p>
                      <a:r>
                        <a:rPr lang="en-US" dirty="0"/>
                        <a:t>49</a:t>
                      </a:r>
                    </a:p>
                  </a:txBody>
                  <a:tcPr/>
                </a:tc>
                <a:tc>
                  <a:txBody>
                    <a:bodyPr/>
                    <a:lstStyle/>
                    <a:p>
                      <a:r>
                        <a:rPr lang="en-US" dirty="0"/>
                        <a:t>78</a:t>
                      </a:r>
                    </a:p>
                  </a:txBody>
                  <a:tcPr/>
                </a:tc>
                <a:tc>
                  <a:txBody>
                    <a:bodyPr/>
                    <a:lstStyle/>
                    <a:p>
                      <a:r>
                        <a:rPr lang="en-US" dirty="0"/>
                        <a:t>63%</a:t>
                      </a:r>
                    </a:p>
                  </a:txBody>
                  <a:tcPr/>
                </a:tc>
                <a:extLst>
                  <a:ext uri="{0D108BD9-81ED-4DB2-BD59-A6C34878D82A}">
                    <a16:rowId xmlns:a16="http://schemas.microsoft.com/office/drawing/2014/main" val="259878452"/>
                  </a:ext>
                </a:extLst>
              </a:tr>
              <a:tr h="341745">
                <a:tc>
                  <a:txBody>
                    <a:bodyPr/>
                    <a:lstStyle/>
                    <a:p>
                      <a:r>
                        <a:rPr lang="en-US" dirty="0"/>
                        <a:t>White/Caucasian</a:t>
                      </a:r>
                    </a:p>
                  </a:txBody>
                  <a:tcPr/>
                </a:tc>
                <a:tc>
                  <a:txBody>
                    <a:bodyPr/>
                    <a:lstStyle/>
                    <a:p>
                      <a:r>
                        <a:rPr lang="en-US" dirty="0"/>
                        <a:t>17,181</a:t>
                      </a:r>
                    </a:p>
                  </a:txBody>
                  <a:tcPr/>
                </a:tc>
                <a:tc>
                  <a:txBody>
                    <a:bodyPr/>
                    <a:lstStyle/>
                    <a:p>
                      <a:r>
                        <a:rPr lang="en-US" dirty="0"/>
                        <a:t>9,176</a:t>
                      </a:r>
                    </a:p>
                  </a:txBody>
                  <a:tcPr/>
                </a:tc>
                <a:tc>
                  <a:txBody>
                    <a:bodyPr/>
                    <a:lstStyle/>
                    <a:p>
                      <a:r>
                        <a:rPr lang="en-US" dirty="0"/>
                        <a:t>26,357</a:t>
                      </a:r>
                    </a:p>
                  </a:txBody>
                  <a:tcPr/>
                </a:tc>
                <a:tc>
                  <a:txBody>
                    <a:bodyPr/>
                    <a:lstStyle/>
                    <a:p>
                      <a:r>
                        <a:rPr lang="en-US" dirty="0"/>
                        <a:t>35%</a:t>
                      </a:r>
                    </a:p>
                  </a:txBody>
                  <a:tcPr/>
                </a:tc>
                <a:extLst>
                  <a:ext uri="{0D108BD9-81ED-4DB2-BD59-A6C34878D82A}">
                    <a16:rowId xmlns:a16="http://schemas.microsoft.com/office/drawing/2014/main" val="813227390"/>
                  </a:ext>
                </a:extLst>
              </a:tr>
              <a:tr h="341745">
                <a:tc>
                  <a:txBody>
                    <a:bodyPr/>
                    <a:lstStyle/>
                    <a:p>
                      <a:r>
                        <a:rPr lang="en-US" dirty="0"/>
                        <a:t>Other</a:t>
                      </a:r>
                    </a:p>
                  </a:txBody>
                  <a:tcPr/>
                </a:tc>
                <a:tc>
                  <a:txBody>
                    <a:bodyPr/>
                    <a:lstStyle/>
                    <a:p>
                      <a:r>
                        <a:rPr lang="en-US" dirty="0"/>
                        <a:t>928</a:t>
                      </a:r>
                    </a:p>
                  </a:txBody>
                  <a:tcPr/>
                </a:tc>
                <a:tc>
                  <a:txBody>
                    <a:bodyPr/>
                    <a:lstStyle/>
                    <a:p>
                      <a:r>
                        <a:rPr lang="en-US" dirty="0"/>
                        <a:t>763</a:t>
                      </a:r>
                    </a:p>
                  </a:txBody>
                  <a:tcPr/>
                </a:tc>
                <a:tc>
                  <a:txBody>
                    <a:bodyPr/>
                    <a:lstStyle/>
                    <a:p>
                      <a:r>
                        <a:rPr lang="en-US" dirty="0"/>
                        <a:t>1,691</a:t>
                      </a:r>
                    </a:p>
                  </a:txBody>
                  <a:tcPr/>
                </a:tc>
                <a:tc>
                  <a:txBody>
                    <a:bodyPr/>
                    <a:lstStyle/>
                    <a:p>
                      <a:r>
                        <a:rPr lang="en-US" dirty="0"/>
                        <a:t>45%</a:t>
                      </a:r>
                    </a:p>
                  </a:txBody>
                  <a:tcPr/>
                </a:tc>
                <a:extLst>
                  <a:ext uri="{0D108BD9-81ED-4DB2-BD59-A6C34878D82A}">
                    <a16:rowId xmlns:a16="http://schemas.microsoft.com/office/drawing/2014/main" val="976955472"/>
                  </a:ext>
                </a:extLst>
              </a:tr>
              <a:tr h="341745">
                <a:tc>
                  <a:txBody>
                    <a:bodyPr/>
                    <a:lstStyle/>
                    <a:p>
                      <a:r>
                        <a:rPr lang="en-US" dirty="0"/>
                        <a:t>Decline to State</a:t>
                      </a:r>
                    </a:p>
                  </a:txBody>
                  <a:tcPr/>
                </a:tc>
                <a:tc>
                  <a:txBody>
                    <a:bodyPr/>
                    <a:lstStyle/>
                    <a:p>
                      <a:r>
                        <a:rPr lang="en-US" dirty="0"/>
                        <a:t>1,077</a:t>
                      </a:r>
                    </a:p>
                  </a:txBody>
                  <a:tcPr/>
                </a:tc>
                <a:tc>
                  <a:txBody>
                    <a:bodyPr/>
                    <a:lstStyle/>
                    <a:p>
                      <a:r>
                        <a:rPr lang="en-US" dirty="0"/>
                        <a:t>969</a:t>
                      </a:r>
                    </a:p>
                  </a:txBody>
                  <a:tcPr/>
                </a:tc>
                <a:tc>
                  <a:txBody>
                    <a:bodyPr/>
                    <a:lstStyle/>
                    <a:p>
                      <a:r>
                        <a:rPr lang="en-US" dirty="0"/>
                        <a:t>2,046</a:t>
                      </a:r>
                    </a:p>
                  </a:txBody>
                  <a:tcPr/>
                </a:tc>
                <a:tc>
                  <a:txBody>
                    <a:bodyPr/>
                    <a:lstStyle/>
                    <a:p>
                      <a:r>
                        <a:rPr lang="en-US" dirty="0"/>
                        <a:t>47%</a:t>
                      </a:r>
                    </a:p>
                  </a:txBody>
                  <a:tcPr/>
                </a:tc>
                <a:extLst>
                  <a:ext uri="{0D108BD9-81ED-4DB2-BD59-A6C34878D82A}">
                    <a16:rowId xmlns:a16="http://schemas.microsoft.com/office/drawing/2014/main" val="3270162904"/>
                  </a:ext>
                </a:extLst>
              </a:tr>
              <a:tr h="341745">
                <a:tc>
                  <a:txBody>
                    <a:bodyPr/>
                    <a:lstStyle/>
                    <a:p>
                      <a:r>
                        <a:rPr lang="en-US" dirty="0"/>
                        <a:t>Not Provided/Unknown</a:t>
                      </a:r>
                    </a:p>
                  </a:txBody>
                  <a:tcPr/>
                </a:tc>
                <a:tc>
                  <a:txBody>
                    <a:bodyPr/>
                    <a:lstStyle/>
                    <a:p>
                      <a:r>
                        <a:rPr lang="en-US" dirty="0"/>
                        <a:t>2,900</a:t>
                      </a:r>
                    </a:p>
                  </a:txBody>
                  <a:tcPr/>
                </a:tc>
                <a:tc>
                  <a:txBody>
                    <a:bodyPr/>
                    <a:lstStyle/>
                    <a:p>
                      <a:r>
                        <a:rPr lang="en-US" dirty="0"/>
                        <a:t>951</a:t>
                      </a:r>
                    </a:p>
                  </a:txBody>
                  <a:tcPr/>
                </a:tc>
                <a:tc>
                  <a:txBody>
                    <a:bodyPr/>
                    <a:lstStyle/>
                    <a:p>
                      <a:r>
                        <a:rPr lang="en-US" dirty="0"/>
                        <a:t>3,851</a:t>
                      </a:r>
                    </a:p>
                  </a:txBody>
                  <a:tcPr/>
                </a:tc>
                <a:tc>
                  <a:txBody>
                    <a:bodyPr/>
                    <a:lstStyle/>
                    <a:p>
                      <a:r>
                        <a:rPr lang="en-US" dirty="0"/>
                        <a:t>25%</a:t>
                      </a:r>
                    </a:p>
                  </a:txBody>
                  <a:tcPr/>
                </a:tc>
                <a:extLst>
                  <a:ext uri="{0D108BD9-81ED-4DB2-BD59-A6C34878D82A}">
                    <a16:rowId xmlns:a16="http://schemas.microsoft.com/office/drawing/2014/main" val="1430832111"/>
                  </a:ext>
                </a:extLst>
              </a:tr>
            </a:tbl>
          </a:graphicData>
        </a:graphic>
      </p:graphicFrame>
    </p:spTree>
    <p:extLst>
      <p:ext uri="{BB962C8B-B14F-4D97-AF65-F5344CB8AC3E}">
        <p14:creationId xmlns:p14="http://schemas.microsoft.com/office/powerpoint/2010/main" val="131050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38781-C3E8-3F40-A0BE-F58AB9E3F843}"/>
              </a:ext>
            </a:extLst>
          </p:cNvPr>
          <p:cNvSpPr>
            <a:spLocks noGrp="1"/>
          </p:cNvSpPr>
          <p:nvPr>
            <p:ph type="title"/>
          </p:nvPr>
        </p:nvSpPr>
        <p:spPr>
          <a:xfrm>
            <a:off x="838200" y="75689"/>
            <a:ext cx="4260273" cy="1306443"/>
          </a:xfrm>
        </p:spPr>
        <p:txBody>
          <a:bodyPr>
            <a:normAutofit/>
          </a:bodyPr>
          <a:lstStyle/>
          <a:p>
            <a:r>
              <a:rPr lang="en-US" sz="4000" b="1" dirty="0"/>
              <a:t>Background</a:t>
            </a:r>
          </a:p>
        </p:txBody>
      </p:sp>
      <p:graphicFrame>
        <p:nvGraphicFramePr>
          <p:cNvPr id="12" name="Content Placeholder 2">
            <a:extLst>
              <a:ext uri="{FF2B5EF4-FFF2-40B4-BE49-F238E27FC236}">
                <a16:creationId xmlns:a16="http://schemas.microsoft.com/office/drawing/2014/main" id="{9466B6A3-C7E9-03D6-4AF4-A193AAC97486}"/>
              </a:ext>
            </a:extLst>
          </p:cNvPr>
          <p:cNvGraphicFramePr>
            <a:graphicFrameLocks noGrp="1"/>
          </p:cNvGraphicFramePr>
          <p:nvPr>
            <p:ph idx="1"/>
            <p:extLst>
              <p:ext uri="{D42A27DB-BD31-4B8C-83A1-F6EECF244321}">
                <p14:modId xmlns:p14="http://schemas.microsoft.com/office/powerpoint/2010/main" val="689096242"/>
              </p:ext>
            </p:extLst>
          </p:nvPr>
        </p:nvGraphicFramePr>
        <p:xfrm>
          <a:off x="838200" y="1648691"/>
          <a:ext cx="4329528" cy="4480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map of the united states&#10;&#10;Description automatically generated">
            <a:extLst>
              <a:ext uri="{FF2B5EF4-FFF2-40B4-BE49-F238E27FC236}">
                <a16:creationId xmlns:a16="http://schemas.microsoft.com/office/drawing/2014/main" id="{78CC155E-387C-ED40-A279-81D5F5BCCC88}"/>
              </a:ext>
            </a:extLst>
          </p:cNvPr>
          <p:cNvPicPr>
            <a:picLocks noChangeAspect="1"/>
          </p:cNvPicPr>
          <p:nvPr/>
        </p:nvPicPr>
        <p:blipFill rotWithShape="1">
          <a:blip r:embed="rId8"/>
          <a:srcRect r="2" b="409"/>
          <a:stretch/>
        </p:blipFill>
        <p:spPr>
          <a:xfrm>
            <a:off x="5389939" y="464163"/>
            <a:ext cx="6285174" cy="4303463"/>
          </a:xfrm>
          <a:prstGeom prst="rect">
            <a:avLst/>
          </a:prstGeom>
        </p:spPr>
      </p:pic>
      <p:sp>
        <p:nvSpPr>
          <p:cNvPr id="7" name="TextBox 6">
            <a:extLst>
              <a:ext uri="{FF2B5EF4-FFF2-40B4-BE49-F238E27FC236}">
                <a16:creationId xmlns:a16="http://schemas.microsoft.com/office/drawing/2014/main" id="{490F96D1-E36F-424E-A896-8ED6C16AD32B}"/>
              </a:ext>
            </a:extLst>
          </p:cNvPr>
          <p:cNvSpPr txBox="1"/>
          <p:nvPr/>
        </p:nvSpPr>
        <p:spPr>
          <a:xfrm>
            <a:off x="5822501" y="4767625"/>
            <a:ext cx="2757054" cy="1107996"/>
          </a:xfrm>
          <a:prstGeom prst="rect">
            <a:avLst/>
          </a:prstGeom>
          <a:noFill/>
          <a:ln w="38100">
            <a:solidFill>
              <a:srgbClr val="00B0F0"/>
            </a:solidFill>
          </a:ln>
        </p:spPr>
        <p:txBody>
          <a:bodyPr wrap="square" rtlCol="0">
            <a:spAutoFit/>
          </a:bodyPr>
          <a:lstStyle/>
          <a:p>
            <a:r>
              <a:rPr lang="en-US" sz="1600" b="1" dirty="0"/>
              <a:t>Incidence rate of cervical cancer in the U.S., 2020:</a:t>
            </a:r>
          </a:p>
          <a:p>
            <a:pPr marL="285750" indent="-285750">
              <a:buFont typeface="Arial" panose="020B0604020202020204" pitchFamily="34" charset="0"/>
              <a:buChar char="•"/>
            </a:pPr>
            <a:r>
              <a:rPr lang="en-US" sz="1600" dirty="0"/>
              <a:t>6.8 per 100,000 women</a:t>
            </a:r>
          </a:p>
          <a:p>
            <a:endParaRPr lang="en-US" dirty="0">
              <a:highlight>
                <a:srgbClr val="00FFFF"/>
              </a:highlight>
            </a:endParaRPr>
          </a:p>
        </p:txBody>
      </p:sp>
      <p:sp>
        <p:nvSpPr>
          <p:cNvPr id="9" name="TextBox 8">
            <a:extLst>
              <a:ext uri="{FF2B5EF4-FFF2-40B4-BE49-F238E27FC236}">
                <a16:creationId xmlns:a16="http://schemas.microsoft.com/office/drawing/2014/main" id="{91B07D35-9D95-744B-8D01-51EBB9C1B253}"/>
              </a:ext>
            </a:extLst>
          </p:cNvPr>
          <p:cNvSpPr txBox="1"/>
          <p:nvPr/>
        </p:nvSpPr>
        <p:spPr>
          <a:xfrm>
            <a:off x="8871021" y="4767625"/>
            <a:ext cx="2663157" cy="1107996"/>
          </a:xfrm>
          <a:prstGeom prst="rect">
            <a:avLst/>
          </a:prstGeom>
          <a:noFill/>
          <a:ln w="38100">
            <a:solidFill>
              <a:srgbClr val="00B0F0"/>
            </a:solidFill>
          </a:ln>
        </p:spPr>
        <p:txBody>
          <a:bodyPr wrap="square" rtlCol="0">
            <a:spAutoFit/>
          </a:bodyPr>
          <a:lstStyle/>
          <a:p>
            <a:r>
              <a:rPr lang="en-US" sz="1600" b="1" dirty="0"/>
              <a:t>Incidence rate of cervical cancer in Louisiana, 2020:</a:t>
            </a:r>
          </a:p>
          <a:p>
            <a:pPr marL="285750" indent="-285750">
              <a:buFont typeface="Arial" panose="020B0604020202020204" pitchFamily="34" charset="0"/>
              <a:buChar char="•"/>
            </a:pPr>
            <a:r>
              <a:rPr lang="en-US" sz="1600" dirty="0"/>
              <a:t>7.5 per 100,000 women</a:t>
            </a:r>
          </a:p>
          <a:p>
            <a:endParaRPr lang="en-US" dirty="0">
              <a:highlight>
                <a:srgbClr val="00FFFF"/>
              </a:highlight>
            </a:endParaRPr>
          </a:p>
        </p:txBody>
      </p:sp>
    </p:spTree>
    <p:extLst>
      <p:ext uri="{BB962C8B-B14F-4D97-AF65-F5344CB8AC3E}">
        <p14:creationId xmlns:p14="http://schemas.microsoft.com/office/powerpoint/2010/main" val="216567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574746-F5F7-8F42-8FB8-3A53095DCB44}"/>
              </a:ext>
            </a:extLst>
          </p:cNvPr>
          <p:cNvSpPr>
            <a:spLocks noGrp="1"/>
          </p:cNvSpPr>
          <p:nvPr>
            <p:ph type="title"/>
          </p:nvPr>
        </p:nvSpPr>
        <p:spPr>
          <a:xfrm>
            <a:off x="838200" y="556995"/>
            <a:ext cx="10515600" cy="1133693"/>
          </a:xfrm>
        </p:spPr>
        <p:txBody>
          <a:bodyPr>
            <a:normAutofit/>
          </a:bodyPr>
          <a:lstStyle/>
          <a:p>
            <a:r>
              <a:rPr lang="en-US" sz="5200" b="1" dirty="0"/>
              <a:t>Cervical Cancer Screening </a:t>
            </a:r>
          </a:p>
        </p:txBody>
      </p:sp>
      <p:graphicFrame>
        <p:nvGraphicFramePr>
          <p:cNvPr id="5" name="Content Placeholder 2">
            <a:extLst>
              <a:ext uri="{FF2B5EF4-FFF2-40B4-BE49-F238E27FC236}">
                <a16:creationId xmlns:a16="http://schemas.microsoft.com/office/drawing/2014/main" id="{5836D7EC-2366-BB08-E962-AEF5F1B9F448}"/>
              </a:ext>
            </a:extLst>
          </p:cNvPr>
          <p:cNvGraphicFramePr>
            <a:graphicFrameLocks noGrp="1"/>
          </p:cNvGraphicFramePr>
          <p:nvPr>
            <p:ph idx="1"/>
            <p:extLst>
              <p:ext uri="{D42A27DB-BD31-4B8C-83A1-F6EECF244321}">
                <p14:modId xmlns:p14="http://schemas.microsoft.com/office/powerpoint/2010/main" val="34597758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C965328-4350-2346-999C-1AA0B0EFB004}"/>
              </a:ext>
            </a:extLst>
          </p:cNvPr>
          <p:cNvSpPr txBox="1"/>
          <p:nvPr/>
        </p:nvSpPr>
        <p:spPr>
          <a:xfrm>
            <a:off x="333829" y="6386286"/>
            <a:ext cx="2598057" cy="261610"/>
          </a:xfrm>
          <a:prstGeom prst="rect">
            <a:avLst/>
          </a:prstGeom>
          <a:noFill/>
        </p:spPr>
        <p:txBody>
          <a:bodyPr wrap="square" rtlCol="0">
            <a:spAutoFit/>
          </a:bodyPr>
          <a:lstStyle/>
          <a:p>
            <a:r>
              <a:rPr lang="en-US" sz="1100" dirty="0"/>
              <a:t>Guidelines from USPSTF</a:t>
            </a:r>
          </a:p>
        </p:txBody>
      </p:sp>
    </p:spTree>
    <p:extLst>
      <p:ext uri="{BB962C8B-B14F-4D97-AF65-F5344CB8AC3E}">
        <p14:creationId xmlns:p14="http://schemas.microsoft.com/office/powerpoint/2010/main" val="65040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0985-9429-AA48-895C-5A5A391A72D4}"/>
              </a:ext>
            </a:extLst>
          </p:cNvPr>
          <p:cNvSpPr>
            <a:spLocks noGrp="1"/>
          </p:cNvSpPr>
          <p:nvPr>
            <p:ph type="title"/>
          </p:nvPr>
        </p:nvSpPr>
        <p:spPr/>
        <p:txBody>
          <a:bodyPr/>
          <a:lstStyle/>
          <a:p>
            <a:r>
              <a:rPr lang="en-US" b="1" dirty="0"/>
              <a:t>Program Goals</a:t>
            </a:r>
          </a:p>
        </p:txBody>
      </p:sp>
      <p:graphicFrame>
        <p:nvGraphicFramePr>
          <p:cNvPr id="6" name="Content Placeholder 2">
            <a:extLst>
              <a:ext uri="{FF2B5EF4-FFF2-40B4-BE49-F238E27FC236}">
                <a16:creationId xmlns:a16="http://schemas.microsoft.com/office/drawing/2014/main" id="{7B2B2B06-B099-B09C-584A-3C45BE4A9164}"/>
              </a:ext>
            </a:extLst>
          </p:cNvPr>
          <p:cNvGraphicFramePr>
            <a:graphicFrameLocks noGrp="1"/>
          </p:cNvGraphicFramePr>
          <p:nvPr>
            <p:ph idx="1"/>
            <p:extLst>
              <p:ext uri="{D42A27DB-BD31-4B8C-83A1-F6EECF244321}">
                <p14:modId xmlns:p14="http://schemas.microsoft.com/office/powerpoint/2010/main" val="1667864769"/>
              </p:ext>
            </p:extLst>
          </p:nvPr>
        </p:nvGraphicFramePr>
        <p:xfrm>
          <a:off x="1274618" y="2175163"/>
          <a:ext cx="9504218" cy="38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AmeriHealth Caritas Louisiana Logo - AmeriHealth Caritas Family of Companies">
            <a:extLst>
              <a:ext uri="{FF2B5EF4-FFF2-40B4-BE49-F238E27FC236}">
                <a16:creationId xmlns:a16="http://schemas.microsoft.com/office/drawing/2014/main" id="{C5E2D1EC-DBE4-D941-83B0-63AA10DC29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1582" y="338364"/>
            <a:ext cx="3371094" cy="137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21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25EC-C6BB-6546-BDEB-D12118960DE2}"/>
              </a:ext>
            </a:extLst>
          </p:cNvPr>
          <p:cNvSpPr>
            <a:spLocks noGrp="1"/>
          </p:cNvSpPr>
          <p:nvPr>
            <p:ph type="title"/>
          </p:nvPr>
        </p:nvSpPr>
        <p:spPr>
          <a:xfrm>
            <a:off x="758525" y="288174"/>
            <a:ext cx="8970819" cy="770946"/>
          </a:xfrm>
        </p:spPr>
        <p:txBody>
          <a:bodyPr>
            <a:noAutofit/>
          </a:bodyPr>
          <a:lstStyle/>
          <a:p>
            <a:r>
              <a:rPr lang="en-US" sz="4000" b="1" dirty="0"/>
              <a:t>Annual Performance Goals and Rates</a:t>
            </a:r>
          </a:p>
        </p:txBody>
      </p:sp>
      <p:sp>
        <p:nvSpPr>
          <p:cNvPr id="12" name="TextBox 11">
            <a:extLst>
              <a:ext uri="{FF2B5EF4-FFF2-40B4-BE49-F238E27FC236}">
                <a16:creationId xmlns:a16="http://schemas.microsoft.com/office/drawing/2014/main" id="{7AE3AFD5-1EF2-4748-A3F4-29D1B4D110A0}"/>
              </a:ext>
            </a:extLst>
          </p:cNvPr>
          <p:cNvSpPr txBox="1"/>
          <p:nvPr/>
        </p:nvSpPr>
        <p:spPr>
          <a:xfrm>
            <a:off x="9729344" y="1010878"/>
            <a:ext cx="2310258" cy="2369880"/>
          </a:xfrm>
          <a:prstGeom prst="rect">
            <a:avLst/>
          </a:prstGeom>
          <a:solidFill>
            <a:srgbClr val="0070C0">
              <a:alpha val="90000"/>
            </a:srgbClr>
          </a:solidFill>
          <a:ln>
            <a:solidFill>
              <a:srgbClr val="0070C0"/>
            </a:solidFill>
          </a:ln>
        </p:spPr>
        <p:txBody>
          <a:bodyPr wrap="square" rtlCol="0">
            <a:spAutoFit/>
          </a:bodyPr>
          <a:lstStyle/>
          <a:p>
            <a:pPr algn="ctr"/>
            <a:r>
              <a:rPr lang="en-US" b="1" dirty="0">
                <a:solidFill>
                  <a:schemeClr val="bg1"/>
                </a:solidFill>
              </a:rPr>
              <a:t>HEDIS MY 2023</a:t>
            </a:r>
          </a:p>
          <a:p>
            <a:pPr algn="ctr"/>
            <a:r>
              <a:rPr lang="en-US" b="1" dirty="0">
                <a:solidFill>
                  <a:schemeClr val="bg1"/>
                </a:solidFill>
              </a:rPr>
              <a:t>NCQA’s Quality Compass National 50</a:t>
            </a:r>
            <a:r>
              <a:rPr lang="en-US" b="1" baseline="30000" dirty="0">
                <a:solidFill>
                  <a:schemeClr val="bg1"/>
                </a:solidFill>
              </a:rPr>
              <a:t>th</a:t>
            </a:r>
            <a:r>
              <a:rPr lang="en-US" b="1" dirty="0">
                <a:solidFill>
                  <a:schemeClr val="bg1"/>
                </a:solidFill>
              </a:rPr>
              <a:t> %</a:t>
            </a:r>
            <a:r>
              <a:rPr lang="en-US" b="1" dirty="0" err="1">
                <a:solidFill>
                  <a:schemeClr val="bg1"/>
                </a:solidFill>
              </a:rPr>
              <a:t>ile</a:t>
            </a:r>
            <a:r>
              <a:rPr lang="en-US" b="1" dirty="0">
                <a:solidFill>
                  <a:schemeClr val="bg1"/>
                </a:solidFill>
              </a:rPr>
              <a:t> Rate </a:t>
            </a:r>
          </a:p>
          <a:p>
            <a:pPr algn="ctr"/>
            <a:r>
              <a:rPr lang="en-US" b="1" dirty="0">
                <a:solidFill>
                  <a:schemeClr val="bg1"/>
                </a:solidFill>
              </a:rPr>
              <a:t>(TARGET OBJECTIVE)</a:t>
            </a:r>
          </a:p>
          <a:p>
            <a:pPr algn="ctr"/>
            <a:endParaRPr lang="en-US" b="1" dirty="0">
              <a:solidFill>
                <a:schemeClr val="bg1"/>
              </a:solidFill>
            </a:endParaRPr>
          </a:p>
          <a:p>
            <a:pPr algn="ctr"/>
            <a:r>
              <a:rPr lang="en-US" sz="4000" b="1" dirty="0">
                <a:solidFill>
                  <a:schemeClr val="bg1"/>
                </a:solidFill>
              </a:rPr>
              <a:t>57.64%</a:t>
            </a:r>
          </a:p>
        </p:txBody>
      </p:sp>
      <p:sp>
        <p:nvSpPr>
          <p:cNvPr id="13" name="TextBox 12">
            <a:extLst>
              <a:ext uri="{FF2B5EF4-FFF2-40B4-BE49-F238E27FC236}">
                <a16:creationId xmlns:a16="http://schemas.microsoft.com/office/drawing/2014/main" id="{F8CF1170-36CA-8B45-9765-BF36F587A23E}"/>
              </a:ext>
            </a:extLst>
          </p:cNvPr>
          <p:cNvSpPr txBox="1"/>
          <p:nvPr/>
        </p:nvSpPr>
        <p:spPr>
          <a:xfrm>
            <a:off x="9743196" y="3588326"/>
            <a:ext cx="2310258" cy="1538883"/>
          </a:xfrm>
          <a:prstGeom prst="rect">
            <a:avLst/>
          </a:prstGeom>
          <a:solidFill>
            <a:srgbClr val="0070C0">
              <a:alpha val="90000"/>
            </a:srgbClr>
          </a:solidFill>
        </p:spPr>
        <p:txBody>
          <a:bodyPr wrap="square" rtlCol="0">
            <a:spAutoFit/>
          </a:bodyPr>
          <a:lstStyle/>
          <a:p>
            <a:pPr algn="ctr"/>
            <a:r>
              <a:rPr lang="en-US" b="1" dirty="0">
                <a:solidFill>
                  <a:schemeClr val="bg1"/>
                </a:solidFill>
              </a:rPr>
              <a:t>HEDIS MY 2023 2% IMPROVEMENT GOAL</a:t>
            </a:r>
          </a:p>
          <a:p>
            <a:pPr algn="ctr"/>
            <a:endParaRPr lang="en-US" b="1" dirty="0">
              <a:solidFill>
                <a:schemeClr val="bg1"/>
              </a:solidFill>
            </a:endParaRPr>
          </a:p>
          <a:p>
            <a:pPr algn="ctr"/>
            <a:r>
              <a:rPr lang="en-US" sz="4000" b="1" dirty="0">
                <a:solidFill>
                  <a:schemeClr val="bg1"/>
                </a:solidFill>
              </a:rPr>
              <a:t>57.36%</a:t>
            </a:r>
          </a:p>
        </p:txBody>
      </p:sp>
      <p:pic>
        <p:nvPicPr>
          <p:cNvPr id="22" name="Content Placeholder 21" descr="A graph with numbers and a line&#10;&#10;Description automatically generated">
            <a:extLst>
              <a:ext uri="{FF2B5EF4-FFF2-40B4-BE49-F238E27FC236}">
                <a16:creationId xmlns:a16="http://schemas.microsoft.com/office/drawing/2014/main" id="{CA090847-7C9D-ED43-839B-7F18A1D466BC}"/>
              </a:ext>
            </a:extLst>
          </p:cNvPr>
          <p:cNvPicPr>
            <a:picLocks noGrp="1" noChangeAspect="1"/>
          </p:cNvPicPr>
          <p:nvPr>
            <p:ph idx="1"/>
          </p:nvPr>
        </p:nvPicPr>
        <p:blipFill>
          <a:blip r:embed="rId3"/>
          <a:stretch>
            <a:fillRect/>
          </a:stretch>
        </p:blipFill>
        <p:spPr>
          <a:xfrm>
            <a:off x="420832" y="1343484"/>
            <a:ext cx="7199167" cy="3414462"/>
          </a:xfrm>
        </p:spPr>
      </p:pic>
      <p:sp>
        <p:nvSpPr>
          <p:cNvPr id="23" name="Rectangle 22">
            <a:extLst>
              <a:ext uri="{FF2B5EF4-FFF2-40B4-BE49-F238E27FC236}">
                <a16:creationId xmlns:a16="http://schemas.microsoft.com/office/drawing/2014/main" id="{54E65CC1-F4B7-2E43-9D43-D30442FD2442}"/>
              </a:ext>
            </a:extLst>
          </p:cNvPr>
          <p:cNvSpPr/>
          <p:nvPr/>
        </p:nvSpPr>
        <p:spPr>
          <a:xfrm>
            <a:off x="4890656" y="2086949"/>
            <a:ext cx="997527" cy="461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MY 2023 Target Rate </a:t>
            </a:r>
          </a:p>
          <a:p>
            <a:pPr algn="ctr"/>
            <a:r>
              <a:rPr lang="en-US" sz="900" dirty="0"/>
              <a:t>57.74%</a:t>
            </a:r>
          </a:p>
        </p:txBody>
      </p:sp>
      <p:sp>
        <p:nvSpPr>
          <p:cNvPr id="24" name="Rectangle 23">
            <a:extLst>
              <a:ext uri="{FF2B5EF4-FFF2-40B4-BE49-F238E27FC236}">
                <a16:creationId xmlns:a16="http://schemas.microsoft.com/office/drawing/2014/main" id="{DD0738DE-28AB-194E-8841-BB4AF041CD22}"/>
              </a:ext>
            </a:extLst>
          </p:cNvPr>
          <p:cNvSpPr/>
          <p:nvPr/>
        </p:nvSpPr>
        <p:spPr>
          <a:xfrm>
            <a:off x="7039834" y="2676986"/>
            <a:ext cx="1189766" cy="467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MY 2023 Predicted Final Rate</a:t>
            </a:r>
          </a:p>
          <a:p>
            <a:pPr algn="ctr"/>
            <a:r>
              <a:rPr lang="en-US" sz="900" dirty="0"/>
              <a:t>52.61%</a:t>
            </a:r>
          </a:p>
        </p:txBody>
      </p:sp>
      <p:sp>
        <p:nvSpPr>
          <p:cNvPr id="25" name="TextBox 24">
            <a:extLst>
              <a:ext uri="{FF2B5EF4-FFF2-40B4-BE49-F238E27FC236}">
                <a16:creationId xmlns:a16="http://schemas.microsoft.com/office/drawing/2014/main" id="{AA4D10A9-8B16-CD44-AF0E-80E4BAEAFCA0}"/>
              </a:ext>
            </a:extLst>
          </p:cNvPr>
          <p:cNvSpPr txBox="1"/>
          <p:nvPr/>
        </p:nvSpPr>
        <p:spPr>
          <a:xfrm>
            <a:off x="526473" y="5127209"/>
            <a:ext cx="8229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YTD and predicted final rate suggest a low likelihood that the target rate or 2% improvement goal will be met for CCS for MY 2023.</a:t>
            </a:r>
          </a:p>
          <a:p>
            <a:endParaRPr lang="en-US" dirty="0"/>
          </a:p>
          <a:p>
            <a:pPr marL="285750" indent="-285750">
              <a:buFont typeface="Arial" panose="020B0604020202020204" pitchFamily="34" charset="0"/>
              <a:buChar char="•"/>
            </a:pPr>
            <a:r>
              <a:rPr lang="en-US" dirty="0"/>
              <a:t>Projected data also suggest an overall decrease in CCS compliance rates for MY 2023 compared to the year prior.</a:t>
            </a:r>
          </a:p>
        </p:txBody>
      </p:sp>
    </p:spTree>
    <p:extLst>
      <p:ext uri="{BB962C8B-B14F-4D97-AF65-F5344CB8AC3E}">
        <p14:creationId xmlns:p14="http://schemas.microsoft.com/office/powerpoint/2010/main" val="24228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D9FF-4658-884E-A808-B17B037FF0CA}"/>
              </a:ext>
            </a:extLst>
          </p:cNvPr>
          <p:cNvSpPr>
            <a:spLocks noGrp="1"/>
          </p:cNvSpPr>
          <p:nvPr>
            <p:ph type="title"/>
          </p:nvPr>
        </p:nvSpPr>
        <p:spPr/>
        <p:txBody>
          <a:bodyPr/>
          <a:lstStyle/>
          <a:p>
            <a:r>
              <a:rPr lang="en-US" b="1" dirty="0"/>
              <a:t>Current ACLA  Interventions and Barriers</a:t>
            </a:r>
          </a:p>
        </p:txBody>
      </p:sp>
      <p:sp>
        <p:nvSpPr>
          <p:cNvPr id="3" name="Content Placeholder 2">
            <a:extLst>
              <a:ext uri="{FF2B5EF4-FFF2-40B4-BE49-F238E27FC236}">
                <a16:creationId xmlns:a16="http://schemas.microsoft.com/office/drawing/2014/main" id="{172F2E67-9044-F642-B5CC-B54DF8306E7C}"/>
              </a:ext>
            </a:extLst>
          </p:cNvPr>
          <p:cNvSpPr>
            <a:spLocks noGrp="1"/>
          </p:cNvSpPr>
          <p:nvPr>
            <p:ph idx="1"/>
          </p:nvPr>
        </p:nvSpPr>
        <p:spPr>
          <a:xfrm>
            <a:off x="630382" y="1690688"/>
            <a:ext cx="4897582" cy="4667250"/>
          </a:xfrm>
          <a:ln w="38100">
            <a:solidFill>
              <a:srgbClr val="00B0F0"/>
            </a:solidFill>
          </a:ln>
        </p:spPr>
        <p:txBody>
          <a:bodyPr>
            <a:normAutofit fontScale="92500" lnSpcReduction="10000"/>
          </a:bodyPr>
          <a:lstStyle/>
          <a:p>
            <a:pPr marL="0" indent="0" algn="ctr">
              <a:buNone/>
            </a:pPr>
            <a:r>
              <a:rPr lang="en-US" b="1" dirty="0"/>
              <a:t>Interventions</a:t>
            </a:r>
          </a:p>
          <a:p>
            <a:r>
              <a:rPr lang="en-US" sz="2000" dirty="0"/>
              <a:t>Member and multidisciplinary provider education</a:t>
            </a:r>
          </a:p>
          <a:p>
            <a:r>
              <a:rPr lang="en-US" sz="2000" dirty="0"/>
              <a:t>Member and provider incentives</a:t>
            </a:r>
          </a:p>
          <a:p>
            <a:pPr lvl="1">
              <a:buFont typeface="Courier New" panose="02070309020205020404" pitchFamily="49" charset="0"/>
              <a:buChar char="o"/>
            </a:pPr>
            <a:r>
              <a:rPr lang="en-US" sz="1600" dirty="0"/>
              <a:t>Member: CARE Card ($10 for CCS)</a:t>
            </a:r>
          </a:p>
          <a:p>
            <a:pPr lvl="1">
              <a:buFont typeface="Courier New" panose="02070309020205020404" pitchFamily="49" charset="0"/>
              <a:buChar char="o"/>
            </a:pPr>
            <a:r>
              <a:rPr lang="en-US" sz="1600" dirty="0"/>
              <a:t>Provider: performance incentives</a:t>
            </a:r>
          </a:p>
          <a:p>
            <a:r>
              <a:rPr lang="en-US" sz="2000" dirty="0"/>
              <a:t>Social media and </a:t>
            </a:r>
            <a:r>
              <a:rPr lang="en-US" sz="2000" dirty="0" err="1"/>
              <a:t>mPulse</a:t>
            </a:r>
            <a:r>
              <a:rPr lang="en-US" sz="2000" dirty="0"/>
              <a:t> reminder texting campaigns</a:t>
            </a:r>
          </a:p>
          <a:p>
            <a:r>
              <a:rPr lang="en-US" sz="2000" dirty="0"/>
              <a:t>Student Wellness Survey</a:t>
            </a:r>
          </a:p>
          <a:p>
            <a:r>
              <a:rPr lang="en-US" sz="2000" dirty="0"/>
              <a:t>Community partnerships</a:t>
            </a:r>
          </a:p>
          <a:p>
            <a:pPr lvl="1">
              <a:buFont typeface="Courier New" panose="02070309020205020404" pitchFamily="49" charset="0"/>
              <a:buChar char="o"/>
            </a:pPr>
            <a:r>
              <a:rPr lang="en-US" sz="1600" dirty="0"/>
              <a:t>Feist-</a:t>
            </a:r>
            <a:r>
              <a:rPr lang="en-US" sz="1600" dirty="0" err="1"/>
              <a:t>Weiller</a:t>
            </a:r>
            <a:r>
              <a:rPr lang="en-US" sz="1600" dirty="0"/>
              <a:t>/CENLA Mobile Units</a:t>
            </a:r>
          </a:p>
          <a:p>
            <a:pPr lvl="1">
              <a:buFont typeface="Courier New" panose="02070309020205020404" pitchFamily="49" charset="0"/>
              <a:buChar char="o"/>
            </a:pPr>
            <a:r>
              <a:rPr lang="en-US" sz="1600" dirty="0"/>
              <a:t>Southeast Community Health Center</a:t>
            </a:r>
          </a:p>
          <a:p>
            <a:pPr lvl="1">
              <a:buFont typeface="Courier New" panose="02070309020205020404" pitchFamily="49" charset="0"/>
              <a:buChar char="o"/>
            </a:pPr>
            <a:r>
              <a:rPr lang="en-US" sz="1600" dirty="0"/>
              <a:t>Wellness and Opportunity Centers (New Orleans and Shreveport)</a:t>
            </a:r>
          </a:p>
          <a:p>
            <a:pPr lvl="1">
              <a:buFont typeface="Courier New" panose="02070309020205020404" pitchFamily="49" charset="0"/>
              <a:buChar char="o"/>
            </a:pPr>
            <a:r>
              <a:rPr lang="en-US" sz="1600" dirty="0"/>
              <a:t>Community and Faith Based Organization Education</a:t>
            </a:r>
          </a:p>
          <a:p>
            <a:endParaRPr lang="en-US" dirty="0"/>
          </a:p>
          <a:p>
            <a:endParaRPr lang="en-US" dirty="0"/>
          </a:p>
        </p:txBody>
      </p:sp>
      <p:sp>
        <p:nvSpPr>
          <p:cNvPr id="5" name="Content Placeholder 2">
            <a:extLst>
              <a:ext uri="{FF2B5EF4-FFF2-40B4-BE49-F238E27FC236}">
                <a16:creationId xmlns:a16="http://schemas.microsoft.com/office/drawing/2014/main" id="{730649D5-45C2-714B-A8D3-32547031C8D0}"/>
              </a:ext>
            </a:extLst>
          </p:cNvPr>
          <p:cNvSpPr txBox="1">
            <a:spLocks/>
          </p:cNvSpPr>
          <p:nvPr/>
        </p:nvSpPr>
        <p:spPr>
          <a:xfrm>
            <a:off x="6345382" y="1690688"/>
            <a:ext cx="5008418" cy="4667250"/>
          </a:xfrm>
          <a:prstGeom prst="rect">
            <a:avLst/>
          </a:prstGeom>
          <a:ln w="38100">
            <a:solidFill>
              <a:srgbClr val="00B0F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Barriers</a:t>
            </a:r>
          </a:p>
          <a:p>
            <a:r>
              <a:rPr lang="en-US" sz="2000" dirty="0"/>
              <a:t>Lack of knowledge of importance of CCS</a:t>
            </a:r>
          </a:p>
          <a:p>
            <a:r>
              <a:rPr lang="en-US" sz="2000" dirty="0"/>
              <a:t>Member fear of cancer and screenings for disease, lack motivation to be regularly screened</a:t>
            </a:r>
          </a:p>
          <a:p>
            <a:r>
              <a:rPr lang="en-US" sz="2000" dirty="0"/>
              <a:t>Not discussing preventative screening if only go to provider for sick visits</a:t>
            </a:r>
          </a:p>
          <a:p>
            <a:r>
              <a:rPr lang="en-US" sz="2000" dirty="0"/>
              <a:t>Difficulty with management due to member noncompliance</a:t>
            </a:r>
          </a:p>
          <a:p>
            <a:r>
              <a:rPr lang="en-US" sz="2000" dirty="0"/>
              <a:t>Provider lack of medical record documentation</a:t>
            </a:r>
          </a:p>
          <a:p>
            <a:r>
              <a:rPr lang="en-US" sz="2000" dirty="0"/>
              <a:t>Providers discuss screening options, but fail to follow up with scheduling the screening</a:t>
            </a:r>
          </a:p>
          <a:p>
            <a:r>
              <a:rPr lang="en-US" sz="2000" dirty="0"/>
              <a:t>Low success rate of member outreach calls</a:t>
            </a:r>
          </a:p>
          <a:p>
            <a:pPr lvl="1">
              <a:buFont typeface="Courier New" panose="02070309020205020404" pitchFamily="49" charset="0"/>
              <a:buChar char="o"/>
            </a:pPr>
            <a:r>
              <a:rPr lang="en-US" sz="1600" dirty="0"/>
              <a:t>Difficulty staying up to date with patient contact information</a:t>
            </a:r>
          </a:p>
          <a:p>
            <a:endParaRPr lang="en-US" dirty="0"/>
          </a:p>
        </p:txBody>
      </p:sp>
    </p:spTree>
    <p:extLst>
      <p:ext uri="{BB962C8B-B14F-4D97-AF65-F5344CB8AC3E}">
        <p14:creationId xmlns:p14="http://schemas.microsoft.com/office/powerpoint/2010/main" val="392890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C120-7F6A-5941-B853-F039D9469B76}"/>
              </a:ext>
            </a:extLst>
          </p:cNvPr>
          <p:cNvSpPr>
            <a:spLocks noGrp="1"/>
          </p:cNvSpPr>
          <p:nvPr>
            <p:ph type="title"/>
          </p:nvPr>
        </p:nvSpPr>
        <p:spPr>
          <a:xfrm>
            <a:off x="6270171" y="217714"/>
            <a:ext cx="5812513" cy="1364343"/>
          </a:xfrm>
        </p:spPr>
        <p:txBody>
          <a:bodyPr/>
          <a:lstStyle/>
          <a:p>
            <a:r>
              <a:rPr lang="en-US" b="1" dirty="0"/>
              <a:t>CCS Rates of Rural vs. Urban Members </a:t>
            </a:r>
          </a:p>
        </p:txBody>
      </p:sp>
      <p:pic>
        <p:nvPicPr>
          <p:cNvPr id="5" name="Content Placeholder 4" descr="A map of the state of louisiana&#10;&#10;Description automatically generated">
            <a:extLst>
              <a:ext uri="{FF2B5EF4-FFF2-40B4-BE49-F238E27FC236}">
                <a16:creationId xmlns:a16="http://schemas.microsoft.com/office/drawing/2014/main" id="{1758DFD9-FBDA-1548-83DC-14D85CCD4F16}"/>
              </a:ext>
            </a:extLst>
          </p:cNvPr>
          <p:cNvPicPr>
            <a:picLocks noGrp="1" noChangeAspect="1"/>
          </p:cNvPicPr>
          <p:nvPr>
            <p:ph idx="1"/>
          </p:nvPr>
        </p:nvPicPr>
        <p:blipFill>
          <a:blip r:embed="rId3"/>
          <a:stretch>
            <a:fillRect/>
          </a:stretch>
        </p:blipFill>
        <p:spPr>
          <a:xfrm>
            <a:off x="-17300" y="217714"/>
            <a:ext cx="6287471" cy="6081486"/>
          </a:xfrm>
        </p:spPr>
      </p:pic>
      <p:sp>
        <p:nvSpPr>
          <p:cNvPr id="11" name="TextBox 10">
            <a:extLst>
              <a:ext uri="{FF2B5EF4-FFF2-40B4-BE49-F238E27FC236}">
                <a16:creationId xmlns:a16="http://schemas.microsoft.com/office/drawing/2014/main" id="{FB66D0E5-7807-1148-ABB6-1B6E994C50DD}"/>
              </a:ext>
            </a:extLst>
          </p:cNvPr>
          <p:cNvSpPr txBox="1"/>
          <p:nvPr/>
        </p:nvSpPr>
        <p:spPr>
          <a:xfrm>
            <a:off x="6987574" y="1899215"/>
            <a:ext cx="4377706" cy="353943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endParaRPr lang="en-US" sz="2800" dirty="0"/>
          </a:p>
          <a:p>
            <a:r>
              <a:rPr lang="en-US" sz="2800" dirty="0"/>
              <a:t>Rural: 38% compliant</a:t>
            </a:r>
          </a:p>
          <a:p>
            <a:pPr marL="742950" lvl="1" indent="-285750">
              <a:buFont typeface="Arial" panose="020B0604020202020204" pitchFamily="34" charset="0"/>
              <a:buChar char="•"/>
            </a:pPr>
            <a:r>
              <a:rPr lang="en-US" sz="2800" dirty="0"/>
              <a:t>Total members: 19,103</a:t>
            </a:r>
          </a:p>
          <a:p>
            <a:pPr lvl="1"/>
            <a:endParaRPr lang="en-US" sz="2800" dirty="0"/>
          </a:p>
          <a:p>
            <a:endParaRPr lang="en-US" sz="2800" dirty="0"/>
          </a:p>
          <a:p>
            <a:r>
              <a:rPr lang="en-US" sz="2800" dirty="0"/>
              <a:t>Urban: 34% compliant</a:t>
            </a:r>
          </a:p>
          <a:p>
            <a:pPr marL="742950" lvl="1" indent="-285750">
              <a:buFont typeface="Arial" panose="020B0604020202020204" pitchFamily="34" charset="0"/>
              <a:buChar char="•"/>
            </a:pPr>
            <a:r>
              <a:rPr lang="en-US" sz="2800" dirty="0"/>
              <a:t>Total members: 49,871</a:t>
            </a:r>
          </a:p>
          <a:p>
            <a:pPr lvl="1"/>
            <a:endParaRPr lang="en-US" sz="2800" dirty="0"/>
          </a:p>
        </p:txBody>
      </p:sp>
    </p:spTree>
    <p:extLst>
      <p:ext uri="{BB962C8B-B14F-4D97-AF65-F5344CB8AC3E}">
        <p14:creationId xmlns:p14="http://schemas.microsoft.com/office/powerpoint/2010/main" val="349609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C595-7AB3-544A-B86A-ABD7CB8771BD}"/>
              </a:ext>
            </a:extLst>
          </p:cNvPr>
          <p:cNvSpPr>
            <a:spLocks noGrp="1"/>
          </p:cNvSpPr>
          <p:nvPr>
            <p:ph type="title"/>
          </p:nvPr>
        </p:nvSpPr>
        <p:spPr>
          <a:xfrm>
            <a:off x="838200" y="365126"/>
            <a:ext cx="10515600" cy="806972"/>
          </a:xfrm>
        </p:spPr>
        <p:txBody>
          <a:bodyPr>
            <a:normAutofit/>
          </a:bodyPr>
          <a:lstStyle/>
          <a:p>
            <a:r>
              <a:rPr lang="en-US" b="1" dirty="0"/>
              <a:t>Cervical Cancer Screening Rates Per Region</a:t>
            </a:r>
          </a:p>
        </p:txBody>
      </p:sp>
      <p:graphicFrame>
        <p:nvGraphicFramePr>
          <p:cNvPr id="4" name="Table 4">
            <a:extLst>
              <a:ext uri="{FF2B5EF4-FFF2-40B4-BE49-F238E27FC236}">
                <a16:creationId xmlns:a16="http://schemas.microsoft.com/office/drawing/2014/main" id="{0F23EAA5-1CFE-BB46-8B3A-DB9FDD1CD3CD}"/>
              </a:ext>
            </a:extLst>
          </p:cNvPr>
          <p:cNvGraphicFramePr>
            <a:graphicFrameLocks noGrp="1"/>
          </p:cNvGraphicFramePr>
          <p:nvPr>
            <p:ph idx="1"/>
            <p:extLst>
              <p:ext uri="{D42A27DB-BD31-4B8C-83A1-F6EECF244321}">
                <p14:modId xmlns:p14="http://schemas.microsoft.com/office/powerpoint/2010/main" val="2576301394"/>
              </p:ext>
            </p:extLst>
          </p:nvPr>
        </p:nvGraphicFramePr>
        <p:xfrm>
          <a:off x="7034811" y="1679039"/>
          <a:ext cx="4440380" cy="4184730"/>
        </p:xfrm>
        <a:graphic>
          <a:graphicData uri="http://schemas.openxmlformats.org/drawingml/2006/table">
            <a:tbl>
              <a:tblPr firstRow="1" bandRow="1">
                <a:tableStyleId>{7DF18680-E054-41AD-8BC1-D1AEF772440D}</a:tableStyleId>
              </a:tblPr>
              <a:tblGrid>
                <a:gridCol w="2306512">
                  <a:extLst>
                    <a:ext uri="{9D8B030D-6E8A-4147-A177-3AD203B41FA5}">
                      <a16:colId xmlns:a16="http://schemas.microsoft.com/office/drawing/2014/main" val="11321982"/>
                    </a:ext>
                  </a:extLst>
                </a:gridCol>
                <a:gridCol w="2133868">
                  <a:extLst>
                    <a:ext uri="{9D8B030D-6E8A-4147-A177-3AD203B41FA5}">
                      <a16:colId xmlns:a16="http://schemas.microsoft.com/office/drawing/2014/main" val="2708178576"/>
                    </a:ext>
                  </a:extLst>
                </a:gridCol>
              </a:tblGrid>
              <a:tr h="418473">
                <a:tc>
                  <a:txBody>
                    <a:bodyPr/>
                    <a:lstStyle/>
                    <a:p>
                      <a:r>
                        <a:rPr lang="en-US" dirty="0"/>
                        <a:t>Region</a:t>
                      </a:r>
                    </a:p>
                  </a:txBody>
                  <a:tcPr/>
                </a:tc>
                <a:tc>
                  <a:txBody>
                    <a:bodyPr/>
                    <a:lstStyle/>
                    <a:p>
                      <a:r>
                        <a:rPr lang="en-US" dirty="0"/>
                        <a:t>% Compliant</a:t>
                      </a:r>
                    </a:p>
                  </a:txBody>
                  <a:tcPr/>
                </a:tc>
                <a:extLst>
                  <a:ext uri="{0D108BD9-81ED-4DB2-BD59-A6C34878D82A}">
                    <a16:rowId xmlns:a16="http://schemas.microsoft.com/office/drawing/2014/main" val="307160589"/>
                  </a:ext>
                </a:extLst>
              </a:tr>
              <a:tr h="418473">
                <a:tc>
                  <a:txBody>
                    <a:bodyPr/>
                    <a:lstStyle/>
                    <a:p>
                      <a:r>
                        <a:rPr lang="en-US" dirty="0"/>
                        <a:t>Region 1</a:t>
                      </a:r>
                    </a:p>
                  </a:txBody>
                  <a:tcPr/>
                </a:tc>
                <a:tc>
                  <a:txBody>
                    <a:bodyPr/>
                    <a:lstStyle/>
                    <a:p>
                      <a:r>
                        <a:rPr lang="en-US" dirty="0"/>
                        <a:t>36%</a:t>
                      </a:r>
                    </a:p>
                  </a:txBody>
                  <a:tcPr/>
                </a:tc>
                <a:extLst>
                  <a:ext uri="{0D108BD9-81ED-4DB2-BD59-A6C34878D82A}">
                    <a16:rowId xmlns:a16="http://schemas.microsoft.com/office/drawing/2014/main" val="1464544048"/>
                  </a:ext>
                </a:extLst>
              </a:tr>
              <a:tr h="418473">
                <a:tc>
                  <a:txBody>
                    <a:bodyPr/>
                    <a:lstStyle/>
                    <a:p>
                      <a:r>
                        <a:rPr lang="en-US" dirty="0"/>
                        <a:t>Region 2</a:t>
                      </a:r>
                    </a:p>
                  </a:txBody>
                  <a:tcPr/>
                </a:tc>
                <a:tc>
                  <a:txBody>
                    <a:bodyPr/>
                    <a:lstStyle/>
                    <a:p>
                      <a:r>
                        <a:rPr lang="en-US" dirty="0"/>
                        <a:t>41%</a:t>
                      </a:r>
                    </a:p>
                  </a:txBody>
                  <a:tcPr/>
                </a:tc>
                <a:extLst>
                  <a:ext uri="{0D108BD9-81ED-4DB2-BD59-A6C34878D82A}">
                    <a16:rowId xmlns:a16="http://schemas.microsoft.com/office/drawing/2014/main" val="3037176355"/>
                  </a:ext>
                </a:extLst>
              </a:tr>
              <a:tr h="418473">
                <a:tc>
                  <a:txBody>
                    <a:bodyPr/>
                    <a:lstStyle/>
                    <a:p>
                      <a:r>
                        <a:rPr lang="en-US" dirty="0"/>
                        <a:t>Region 3</a:t>
                      </a:r>
                    </a:p>
                  </a:txBody>
                  <a:tcPr/>
                </a:tc>
                <a:tc>
                  <a:txBody>
                    <a:bodyPr/>
                    <a:lstStyle/>
                    <a:p>
                      <a:r>
                        <a:rPr lang="en-US" dirty="0"/>
                        <a:t>43%</a:t>
                      </a:r>
                    </a:p>
                  </a:txBody>
                  <a:tcPr/>
                </a:tc>
                <a:extLst>
                  <a:ext uri="{0D108BD9-81ED-4DB2-BD59-A6C34878D82A}">
                    <a16:rowId xmlns:a16="http://schemas.microsoft.com/office/drawing/2014/main" val="790456820"/>
                  </a:ext>
                </a:extLst>
              </a:tr>
              <a:tr h="418473">
                <a:tc>
                  <a:txBody>
                    <a:bodyPr/>
                    <a:lstStyle/>
                    <a:p>
                      <a:r>
                        <a:rPr lang="en-US" dirty="0"/>
                        <a:t>Region 4</a:t>
                      </a:r>
                    </a:p>
                  </a:txBody>
                  <a:tcPr/>
                </a:tc>
                <a:tc>
                  <a:txBody>
                    <a:bodyPr/>
                    <a:lstStyle/>
                    <a:p>
                      <a:r>
                        <a:rPr lang="en-US" dirty="0"/>
                        <a:t>35%</a:t>
                      </a:r>
                    </a:p>
                  </a:txBody>
                  <a:tcPr/>
                </a:tc>
                <a:extLst>
                  <a:ext uri="{0D108BD9-81ED-4DB2-BD59-A6C34878D82A}">
                    <a16:rowId xmlns:a16="http://schemas.microsoft.com/office/drawing/2014/main" val="4077763245"/>
                  </a:ext>
                </a:extLst>
              </a:tr>
              <a:tr h="418473">
                <a:tc>
                  <a:txBody>
                    <a:bodyPr/>
                    <a:lstStyle/>
                    <a:p>
                      <a:r>
                        <a:rPr lang="en-US" dirty="0"/>
                        <a:t>Region 5</a:t>
                      </a:r>
                    </a:p>
                  </a:txBody>
                  <a:tcPr/>
                </a:tc>
                <a:tc>
                  <a:txBody>
                    <a:bodyPr/>
                    <a:lstStyle/>
                    <a:p>
                      <a:r>
                        <a:rPr lang="en-US" dirty="0"/>
                        <a:t>33%</a:t>
                      </a:r>
                    </a:p>
                  </a:txBody>
                  <a:tcPr/>
                </a:tc>
                <a:extLst>
                  <a:ext uri="{0D108BD9-81ED-4DB2-BD59-A6C34878D82A}">
                    <a16:rowId xmlns:a16="http://schemas.microsoft.com/office/drawing/2014/main" val="190182378"/>
                  </a:ext>
                </a:extLst>
              </a:tr>
              <a:tr h="418473">
                <a:tc>
                  <a:txBody>
                    <a:bodyPr/>
                    <a:lstStyle/>
                    <a:p>
                      <a:r>
                        <a:rPr lang="en-US" dirty="0"/>
                        <a:t>Region 6</a:t>
                      </a:r>
                    </a:p>
                  </a:txBody>
                  <a:tcPr/>
                </a:tc>
                <a:tc>
                  <a:txBody>
                    <a:bodyPr/>
                    <a:lstStyle/>
                    <a:p>
                      <a:r>
                        <a:rPr lang="en-US" dirty="0"/>
                        <a:t>34%</a:t>
                      </a:r>
                    </a:p>
                  </a:txBody>
                  <a:tcPr/>
                </a:tc>
                <a:extLst>
                  <a:ext uri="{0D108BD9-81ED-4DB2-BD59-A6C34878D82A}">
                    <a16:rowId xmlns:a16="http://schemas.microsoft.com/office/drawing/2014/main" val="17948389"/>
                  </a:ext>
                </a:extLst>
              </a:tr>
              <a:tr h="418473">
                <a:tc>
                  <a:txBody>
                    <a:bodyPr/>
                    <a:lstStyle/>
                    <a:p>
                      <a:r>
                        <a:rPr lang="en-US" dirty="0"/>
                        <a:t>Region 7</a:t>
                      </a:r>
                    </a:p>
                  </a:txBody>
                  <a:tcPr/>
                </a:tc>
                <a:tc>
                  <a:txBody>
                    <a:bodyPr/>
                    <a:lstStyle/>
                    <a:p>
                      <a:r>
                        <a:rPr lang="en-US" dirty="0"/>
                        <a:t>27%</a:t>
                      </a:r>
                    </a:p>
                  </a:txBody>
                  <a:tcPr/>
                </a:tc>
                <a:extLst>
                  <a:ext uri="{0D108BD9-81ED-4DB2-BD59-A6C34878D82A}">
                    <a16:rowId xmlns:a16="http://schemas.microsoft.com/office/drawing/2014/main" val="3123695106"/>
                  </a:ext>
                </a:extLst>
              </a:tr>
              <a:tr h="418473">
                <a:tc>
                  <a:txBody>
                    <a:bodyPr/>
                    <a:lstStyle/>
                    <a:p>
                      <a:r>
                        <a:rPr lang="en-US" dirty="0"/>
                        <a:t>Region 8</a:t>
                      </a:r>
                    </a:p>
                  </a:txBody>
                  <a:tcPr/>
                </a:tc>
                <a:tc>
                  <a:txBody>
                    <a:bodyPr/>
                    <a:lstStyle/>
                    <a:p>
                      <a:r>
                        <a:rPr lang="en-US" dirty="0"/>
                        <a:t>28%</a:t>
                      </a:r>
                    </a:p>
                  </a:txBody>
                  <a:tcPr/>
                </a:tc>
                <a:extLst>
                  <a:ext uri="{0D108BD9-81ED-4DB2-BD59-A6C34878D82A}">
                    <a16:rowId xmlns:a16="http://schemas.microsoft.com/office/drawing/2014/main" val="1614012318"/>
                  </a:ext>
                </a:extLst>
              </a:tr>
              <a:tr h="418473">
                <a:tc>
                  <a:txBody>
                    <a:bodyPr/>
                    <a:lstStyle/>
                    <a:p>
                      <a:r>
                        <a:rPr lang="en-US" dirty="0"/>
                        <a:t>Region 9</a:t>
                      </a:r>
                    </a:p>
                  </a:txBody>
                  <a:tcPr/>
                </a:tc>
                <a:tc>
                  <a:txBody>
                    <a:bodyPr/>
                    <a:lstStyle/>
                    <a:p>
                      <a:r>
                        <a:rPr lang="en-US" dirty="0"/>
                        <a:t>42%</a:t>
                      </a:r>
                    </a:p>
                  </a:txBody>
                  <a:tcPr/>
                </a:tc>
                <a:extLst>
                  <a:ext uri="{0D108BD9-81ED-4DB2-BD59-A6C34878D82A}">
                    <a16:rowId xmlns:a16="http://schemas.microsoft.com/office/drawing/2014/main" val="3918915784"/>
                  </a:ext>
                </a:extLst>
              </a:tr>
            </a:tbl>
          </a:graphicData>
        </a:graphic>
      </p:graphicFrame>
      <p:pic>
        <p:nvPicPr>
          <p:cNvPr id="5" name="Picture 4" descr="Map&#10;&#10;Description automatically generated">
            <a:extLst>
              <a:ext uri="{FF2B5EF4-FFF2-40B4-BE49-F238E27FC236}">
                <a16:creationId xmlns:a16="http://schemas.microsoft.com/office/drawing/2014/main" id="{2B35AEA8-5B9E-4344-9042-D6726B1A8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69" y="1172097"/>
            <a:ext cx="5820513" cy="5560246"/>
          </a:xfrm>
          <a:prstGeom prst="rect">
            <a:avLst/>
          </a:prstGeom>
        </p:spPr>
      </p:pic>
    </p:spTree>
    <p:extLst>
      <p:ext uri="{BB962C8B-B14F-4D97-AF65-F5344CB8AC3E}">
        <p14:creationId xmlns:p14="http://schemas.microsoft.com/office/powerpoint/2010/main" val="540466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270F-E97A-DC4D-9CC0-DBF89BDDC86E}"/>
              </a:ext>
            </a:extLst>
          </p:cNvPr>
          <p:cNvSpPr>
            <a:spLocks noGrp="1"/>
          </p:cNvSpPr>
          <p:nvPr>
            <p:ph type="title"/>
          </p:nvPr>
        </p:nvSpPr>
        <p:spPr>
          <a:xfrm>
            <a:off x="1378743" y="731731"/>
            <a:ext cx="9444037" cy="954194"/>
          </a:xfrm>
        </p:spPr>
        <p:txBody>
          <a:bodyPr anchor="t">
            <a:normAutofit/>
          </a:bodyPr>
          <a:lstStyle/>
          <a:p>
            <a:pPr algn="ctr"/>
            <a:r>
              <a:rPr lang="en-US" sz="3200" b="1" dirty="0"/>
              <a:t>PCPs/OBGYNs in Network per Region</a:t>
            </a:r>
          </a:p>
        </p:txBody>
      </p:sp>
      <p:graphicFrame>
        <p:nvGraphicFramePr>
          <p:cNvPr id="4" name="Table 4">
            <a:extLst>
              <a:ext uri="{FF2B5EF4-FFF2-40B4-BE49-F238E27FC236}">
                <a16:creationId xmlns:a16="http://schemas.microsoft.com/office/drawing/2014/main" id="{BD0560AF-8293-1D4E-B8FE-F8BA52969A6B}"/>
              </a:ext>
            </a:extLst>
          </p:cNvPr>
          <p:cNvGraphicFramePr>
            <a:graphicFrameLocks noGrp="1"/>
          </p:cNvGraphicFramePr>
          <p:nvPr>
            <p:ph idx="1"/>
            <p:extLst>
              <p:ext uri="{D42A27DB-BD31-4B8C-83A1-F6EECF244321}">
                <p14:modId xmlns:p14="http://schemas.microsoft.com/office/powerpoint/2010/main" val="3939893722"/>
              </p:ext>
            </p:extLst>
          </p:nvPr>
        </p:nvGraphicFramePr>
        <p:xfrm>
          <a:off x="1266251" y="2188839"/>
          <a:ext cx="9684052" cy="3416367"/>
        </p:xfrm>
        <a:graphic>
          <a:graphicData uri="http://schemas.openxmlformats.org/drawingml/2006/table">
            <a:tbl>
              <a:tblPr firstRow="1" bandRow="1">
                <a:tableStyleId>{5C22544A-7EE6-4342-B048-85BDC9FD1C3A}</a:tableStyleId>
              </a:tblPr>
              <a:tblGrid>
                <a:gridCol w="2272027">
                  <a:extLst>
                    <a:ext uri="{9D8B030D-6E8A-4147-A177-3AD203B41FA5}">
                      <a16:colId xmlns:a16="http://schemas.microsoft.com/office/drawing/2014/main" val="908024236"/>
                    </a:ext>
                  </a:extLst>
                </a:gridCol>
                <a:gridCol w="801777">
                  <a:extLst>
                    <a:ext uri="{9D8B030D-6E8A-4147-A177-3AD203B41FA5}">
                      <a16:colId xmlns:a16="http://schemas.microsoft.com/office/drawing/2014/main" val="3422013185"/>
                    </a:ext>
                  </a:extLst>
                </a:gridCol>
                <a:gridCol w="801777">
                  <a:extLst>
                    <a:ext uri="{9D8B030D-6E8A-4147-A177-3AD203B41FA5}">
                      <a16:colId xmlns:a16="http://schemas.microsoft.com/office/drawing/2014/main" val="815639734"/>
                    </a:ext>
                  </a:extLst>
                </a:gridCol>
                <a:gridCol w="850785">
                  <a:extLst>
                    <a:ext uri="{9D8B030D-6E8A-4147-A177-3AD203B41FA5}">
                      <a16:colId xmlns:a16="http://schemas.microsoft.com/office/drawing/2014/main" val="3767614619"/>
                    </a:ext>
                  </a:extLst>
                </a:gridCol>
                <a:gridCol w="850785">
                  <a:extLst>
                    <a:ext uri="{9D8B030D-6E8A-4147-A177-3AD203B41FA5}">
                      <a16:colId xmlns:a16="http://schemas.microsoft.com/office/drawing/2014/main" val="480243268"/>
                    </a:ext>
                  </a:extLst>
                </a:gridCol>
                <a:gridCol w="850785">
                  <a:extLst>
                    <a:ext uri="{9D8B030D-6E8A-4147-A177-3AD203B41FA5}">
                      <a16:colId xmlns:a16="http://schemas.microsoft.com/office/drawing/2014/main" val="3441196253"/>
                    </a:ext>
                  </a:extLst>
                </a:gridCol>
                <a:gridCol w="801777">
                  <a:extLst>
                    <a:ext uri="{9D8B030D-6E8A-4147-A177-3AD203B41FA5}">
                      <a16:colId xmlns:a16="http://schemas.microsoft.com/office/drawing/2014/main" val="1220589190"/>
                    </a:ext>
                  </a:extLst>
                </a:gridCol>
                <a:gridCol w="801777">
                  <a:extLst>
                    <a:ext uri="{9D8B030D-6E8A-4147-A177-3AD203B41FA5}">
                      <a16:colId xmlns:a16="http://schemas.microsoft.com/office/drawing/2014/main" val="1039244553"/>
                    </a:ext>
                  </a:extLst>
                </a:gridCol>
                <a:gridCol w="850785">
                  <a:extLst>
                    <a:ext uri="{9D8B030D-6E8A-4147-A177-3AD203B41FA5}">
                      <a16:colId xmlns:a16="http://schemas.microsoft.com/office/drawing/2014/main" val="2537496973"/>
                    </a:ext>
                  </a:extLst>
                </a:gridCol>
                <a:gridCol w="801777">
                  <a:extLst>
                    <a:ext uri="{9D8B030D-6E8A-4147-A177-3AD203B41FA5}">
                      <a16:colId xmlns:a16="http://schemas.microsoft.com/office/drawing/2014/main" val="104012456"/>
                    </a:ext>
                  </a:extLst>
                </a:gridCol>
              </a:tblGrid>
              <a:tr h="522233">
                <a:tc>
                  <a:txBody>
                    <a:bodyPr/>
                    <a:lstStyle/>
                    <a:p>
                      <a:endParaRPr lang="en-US" sz="1400"/>
                    </a:p>
                  </a:txBody>
                  <a:tcPr marL="70572" marR="70572" marT="35286" marB="35286"/>
                </a:tc>
                <a:tc>
                  <a:txBody>
                    <a:bodyPr/>
                    <a:lstStyle/>
                    <a:p>
                      <a:pPr algn="ctr"/>
                      <a:r>
                        <a:rPr lang="en-US" sz="1400" dirty="0"/>
                        <a:t>Region </a:t>
                      </a:r>
                    </a:p>
                    <a:p>
                      <a:pPr algn="ctr"/>
                      <a:r>
                        <a:rPr lang="en-US" sz="1400" dirty="0"/>
                        <a:t>1</a:t>
                      </a:r>
                    </a:p>
                  </a:txBody>
                  <a:tcPr marL="70572" marR="70572" marT="35286" marB="35286"/>
                </a:tc>
                <a:tc>
                  <a:txBody>
                    <a:bodyPr/>
                    <a:lstStyle/>
                    <a:p>
                      <a:pPr algn="ctr"/>
                      <a:r>
                        <a:rPr lang="en-US" sz="1400"/>
                        <a:t>Region</a:t>
                      </a:r>
                    </a:p>
                    <a:p>
                      <a:pPr algn="ctr"/>
                      <a:r>
                        <a:rPr lang="en-US" sz="1400"/>
                        <a:t> 2</a:t>
                      </a:r>
                    </a:p>
                  </a:txBody>
                  <a:tcPr marL="70572" marR="70572" marT="35286" marB="35286"/>
                </a:tc>
                <a:tc>
                  <a:txBody>
                    <a:bodyPr/>
                    <a:lstStyle/>
                    <a:p>
                      <a:pPr algn="ctr"/>
                      <a:r>
                        <a:rPr lang="en-US" sz="1400"/>
                        <a:t>Region </a:t>
                      </a:r>
                    </a:p>
                    <a:p>
                      <a:pPr algn="ctr"/>
                      <a:r>
                        <a:rPr lang="en-US" sz="1400"/>
                        <a:t>3</a:t>
                      </a:r>
                    </a:p>
                  </a:txBody>
                  <a:tcPr marL="70572" marR="70572" marT="35286" marB="35286"/>
                </a:tc>
                <a:tc>
                  <a:txBody>
                    <a:bodyPr/>
                    <a:lstStyle/>
                    <a:p>
                      <a:pPr algn="ctr"/>
                      <a:r>
                        <a:rPr lang="en-US" sz="1400"/>
                        <a:t>Region </a:t>
                      </a:r>
                    </a:p>
                    <a:p>
                      <a:pPr algn="ctr"/>
                      <a:r>
                        <a:rPr lang="en-US" sz="1400"/>
                        <a:t>4</a:t>
                      </a:r>
                    </a:p>
                  </a:txBody>
                  <a:tcPr marL="70572" marR="70572" marT="35286" marB="35286"/>
                </a:tc>
                <a:tc>
                  <a:txBody>
                    <a:bodyPr/>
                    <a:lstStyle/>
                    <a:p>
                      <a:pPr algn="ctr"/>
                      <a:r>
                        <a:rPr lang="en-US" sz="1400"/>
                        <a:t>Region </a:t>
                      </a:r>
                    </a:p>
                    <a:p>
                      <a:pPr algn="ctr"/>
                      <a:r>
                        <a:rPr lang="en-US" sz="1400"/>
                        <a:t>5</a:t>
                      </a:r>
                    </a:p>
                  </a:txBody>
                  <a:tcPr marL="70572" marR="70572" marT="35286" marB="35286"/>
                </a:tc>
                <a:tc>
                  <a:txBody>
                    <a:bodyPr/>
                    <a:lstStyle/>
                    <a:p>
                      <a:pPr algn="ctr"/>
                      <a:r>
                        <a:rPr lang="en-US" sz="1400" dirty="0"/>
                        <a:t>Region </a:t>
                      </a:r>
                    </a:p>
                    <a:p>
                      <a:pPr algn="ctr"/>
                      <a:r>
                        <a:rPr lang="en-US" sz="1400" dirty="0"/>
                        <a:t>6</a:t>
                      </a:r>
                    </a:p>
                  </a:txBody>
                  <a:tcPr marL="70572" marR="70572" marT="35286" marB="35286"/>
                </a:tc>
                <a:tc>
                  <a:txBody>
                    <a:bodyPr/>
                    <a:lstStyle/>
                    <a:p>
                      <a:pPr algn="ctr"/>
                      <a:r>
                        <a:rPr lang="en-US" sz="1400"/>
                        <a:t>Region</a:t>
                      </a:r>
                    </a:p>
                    <a:p>
                      <a:pPr algn="ctr"/>
                      <a:r>
                        <a:rPr lang="en-US" sz="1400"/>
                        <a:t> 7</a:t>
                      </a:r>
                    </a:p>
                  </a:txBody>
                  <a:tcPr marL="70572" marR="70572" marT="35286" marB="35286"/>
                </a:tc>
                <a:tc>
                  <a:txBody>
                    <a:bodyPr/>
                    <a:lstStyle/>
                    <a:p>
                      <a:pPr algn="ctr"/>
                      <a:r>
                        <a:rPr lang="en-US" sz="1400"/>
                        <a:t>Region </a:t>
                      </a:r>
                    </a:p>
                    <a:p>
                      <a:pPr algn="ctr"/>
                      <a:r>
                        <a:rPr lang="en-US" sz="1400"/>
                        <a:t>8</a:t>
                      </a:r>
                    </a:p>
                  </a:txBody>
                  <a:tcPr marL="70572" marR="70572" marT="35286" marB="35286"/>
                </a:tc>
                <a:tc>
                  <a:txBody>
                    <a:bodyPr/>
                    <a:lstStyle/>
                    <a:p>
                      <a:pPr algn="ctr"/>
                      <a:r>
                        <a:rPr lang="en-US" sz="1400" dirty="0"/>
                        <a:t>Region </a:t>
                      </a:r>
                    </a:p>
                    <a:p>
                      <a:pPr algn="ctr"/>
                      <a:r>
                        <a:rPr lang="en-US" sz="1400" dirty="0"/>
                        <a:t>9</a:t>
                      </a:r>
                    </a:p>
                  </a:txBody>
                  <a:tcPr marL="70572" marR="70572" marT="35286" marB="35286"/>
                </a:tc>
                <a:extLst>
                  <a:ext uri="{0D108BD9-81ED-4DB2-BD59-A6C34878D82A}">
                    <a16:rowId xmlns:a16="http://schemas.microsoft.com/office/drawing/2014/main" val="4269431826"/>
                  </a:ext>
                </a:extLst>
              </a:tr>
              <a:tr h="522233">
                <a:tc>
                  <a:txBody>
                    <a:bodyPr/>
                    <a:lstStyle/>
                    <a:p>
                      <a:r>
                        <a:rPr lang="en-US" sz="1400" dirty="0"/>
                        <a:t>Number of Healthcare providers that agree to full PCP responsibility for adults</a:t>
                      </a:r>
                    </a:p>
                  </a:txBody>
                  <a:tcPr marL="70572" marR="70572" marT="35286" marB="35286"/>
                </a:tc>
                <a:tc>
                  <a:txBody>
                    <a:bodyPr/>
                    <a:lstStyle/>
                    <a:p>
                      <a:r>
                        <a:rPr lang="en-US" sz="1400"/>
                        <a:t>462</a:t>
                      </a:r>
                    </a:p>
                  </a:txBody>
                  <a:tcPr marL="70572" marR="70572" marT="35286" marB="35286"/>
                </a:tc>
                <a:tc>
                  <a:txBody>
                    <a:bodyPr/>
                    <a:lstStyle/>
                    <a:p>
                      <a:r>
                        <a:rPr lang="en-US" sz="1400"/>
                        <a:t>339</a:t>
                      </a:r>
                    </a:p>
                  </a:txBody>
                  <a:tcPr marL="70572" marR="70572" marT="35286" marB="35286"/>
                </a:tc>
                <a:tc>
                  <a:txBody>
                    <a:bodyPr/>
                    <a:lstStyle/>
                    <a:p>
                      <a:r>
                        <a:rPr lang="en-US" sz="1400"/>
                        <a:t>152</a:t>
                      </a:r>
                    </a:p>
                  </a:txBody>
                  <a:tcPr marL="70572" marR="70572" marT="35286" marB="35286"/>
                </a:tc>
                <a:tc>
                  <a:txBody>
                    <a:bodyPr/>
                    <a:lstStyle/>
                    <a:p>
                      <a:r>
                        <a:rPr lang="en-US" sz="1400"/>
                        <a:t>282</a:t>
                      </a:r>
                    </a:p>
                  </a:txBody>
                  <a:tcPr marL="70572" marR="70572" marT="35286" marB="35286"/>
                </a:tc>
                <a:tc>
                  <a:txBody>
                    <a:bodyPr/>
                    <a:lstStyle/>
                    <a:p>
                      <a:r>
                        <a:rPr lang="en-US" sz="1400"/>
                        <a:t>144</a:t>
                      </a:r>
                    </a:p>
                  </a:txBody>
                  <a:tcPr marL="70572" marR="70572" marT="35286" marB="35286"/>
                </a:tc>
                <a:tc>
                  <a:txBody>
                    <a:bodyPr/>
                    <a:lstStyle/>
                    <a:p>
                      <a:r>
                        <a:rPr lang="en-US" sz="1400"/>
                        <a:t>217</a:t>
                      </a:r>
                    </a:p>
                  </a:txBody>
                  <a:tcPr marL="70572" marR="70572" marT="35286" marB="35286"/>
                </a:tc>
                <a:tc>
                  <a:txBody>
                    <a:bodyPr/>
                    <a:lstStyle/>
                    <a:p>
                      <a:r>
                        <a:rPr lang="en-US" sz="1400"/>
                        <a:t>280</a:t>
                      </a:r>
                    </a:p>
                  </a:txBody>
                  <a:tcPr marL="70572" marR="70572" marT="35286" marB="35286"/>
                </a:tc>
                <a:tc>
                  <a:txBody>
                    <a:bodyPr/>
                    <a:lstStyle/>
                    <a:p>
                      <a:r>
                        <a:rPr lang="en-US" sz="1400"/>
                        <a:t>375</a:t>
                      </a:r>
                    </a:p>
                  </a:txBody>
                  <a:tcPr marL="70572" marR="70572" marT="35286" marB="35286"/>
                </a:tc>
                <a:tc>
                  <a:txBody>
                    <a:bodyPr/>
                    <a:lstStyle/>
                    <a:p>
                      <a:r>
                        <a:rPr lang="en-US" sz="1400"/>
                        <a:t>275</a:t>
                      </a:r>
                    </a:p>
                  </a:txBody>
                  <a:tcPr marL="70572" marR="70572" marT="35286" marB="35286"/>
                </a:tc>
                <a:extLst>
                  <a:ext uri="{0D108BD9-81ED-4DB2-BD59-A6C34878D82A}">
                    <a16:rowId xmlns:a16="http://schemas.microsoft.com/office/drawing/2014/main" val="4055620155"/>
                  </a:ext>
                </a:extLst>
              </a:tr>
              <a:tr h="945665">
                <a:tc>
                  <a:txBody>
                    <a:bodyPr/>
                    <a:lstStyle/>
                    <a:p>
                      <a:r>
                        <a:rPr lang="en-US" sz="1400" dirty="0"/>
                        <a:t>Ratio of adult PCPs: adult enrollees</a:t>
                      </a:r>
                    </a:p>
                    <a:p>
                      <a:endParaRPr lang="en-US" sz="1400" dirty="0"/>
                    </a:p>
                    <a:p>
                      <a:r>
                        <a:rPr lang="en-US" sz="1400" dirty="0"/>
                        <a:t>(1 PCP:2,500 adult enrollees minimum standard for adequate access) (.04%)</a:t>
                      </a:r>
                    </a:p>
                  </a:txBody>
                  <a:tcPr marL="70572" marR="70572" marT="35286" marB="35286"/>
                </a:tc>
                <a:tc>
                  <a:txBody>
                    <a:bodyPr/>
                    <a:lstStyle/>
                    <a:p>
                      <a:r>
                        <a:rPr lang="en-US" sz="1400" dirty="0"/>
                        <a:t>1.41%</a:t>
                      </a:r>
                    </a:p>
                  </a:txBody>
                  <a:tcPr marL="70572" marR="70572" marT="35286" marB="35286"/>
                </a:tc>
                <a:tc>
                  <a:txBody>
                    <a:bodyPr/>
                    <a:lstStyle/>
                    <a:p>
                      <a:r>
                        <a:rPr lang="en-US" sz="1400"/>
                        <a:t>2.35%</a:t>
                      </a:r>
                    </a:p>
                  </a:txBody>
                  <a:tcPr marL="70572" marR="70572" marT="35286" marB="35286"/>
                </a:tc>
                <a:tc>
                  <a:txBody>
                    <a:bodyPr/>
                    <a:lstStyle/>
                    <a:p>
                      <a:r>
                        <a:rPr lang="en-US" sz="1400" dirty="0"/>
                        <a:t>1.23%</a:t>
                      </a:r>
                    </a:p>
                  </a:txBody>
                  <a:tcPr marL="70572" marR="70572" marT="35286" marB="35286"/>
                </a:tc>
                <a:tc>
                  <a:txBody>
                    <a:bodyPr/>
                    <a:lstStyle/>
                    <a:p>
                      <a:r>
                        <a:rPr lang="en-US" sz="1400"/>
                        <a:t>1.36%</a:t>
                      </a:r>
                    </a:p>
                  </a:txBody>
                  <a:tcPr marL="70572" marR="70572" marT="35286" marB="35286"/>
                </a:tc>
                <a:tc>
                  <a:txBody>
                    <a:bodyPr/>
                    <a:lstStyle/>
                    <a:p>
                      <a:r>
                        <a:rPr lang="en-US" sz="1400"/>
                        <a:t>1.87%</a:t>
                      </a:r>
                    </a:p>
                  </a:txBody>
                  <a:tcPr marL="70572" marR="70572" marT="35286" marB="35286"/>
                </a:tc>
                <a:tc>
                  <a:txBody>
                    <a:bodyPr/>
                    <a:lstStyle/>
                    <a:p>
                      <a:r>
                        <a:rPr lang="en-US" sz="1400"/>
                        <a:t>1.69%</a:t>
                      </a:r>
                    </a:p>
                  </a:txBody>
                  <a:tcPr marL="70572" marR="70572" marT="35286" marB="35286"/>
                </a:tc>
                <a:tc>
                  <a:txBody>
                    <a:bodyPr/>
                    <a:lstStyle/>
                    <a:p>
                      <a:r>
                        <a:rPr lang="en-US" sz="1400"/>
                        <a:t>1.26%</a:t>
                      </a:r>
                    </a:p>
                  </a:txBody>
                  <a:tcPr marL="70572" marR="70572" marT="35286" marB="35286"/>
                </a:tc>
                <a:tc>
                  <a:txBody>
                    <a:bodyPr/>
                    <a:lstStyle/>
                    <a:p>
                      <a:r>
                        <a:rPr lang="en-US" sz="1400"/>
                        <a:t>1.81%</a:t>
                      </a:r>
                    </a:p>
                  </a:txBody>
                  <a:tcPr marL="70572" marR="70572" marT="35286" marB="35286"/>
                </a:tc>
                <a:tc>
                  <a:txBody>
                    <a:bodyPr/>
                    <a:lstStyle/>
                    <a:p>
                      <a:r>
                        <a:rPr lang="en-US" sz="1400"/>
                        <a:t>2.40%</a:t>
                      </a:r>
                    </a:p>
                  </a:txBody>
                  <a:tcPr marL="70572" marR="70572" marT="35286" marB="35286"/>
                </a:tc>
                <a:extLst>
                  <a:ext uri="{0D108BD9-81ED-4DB2-BD59-A6C34878D82A}">
                    <a16:rowId xmlns:a16="http://schemas.microsoft.com/office/drawing/2014/main" val="3836975011"/>
                  </a:ext>
                </a:extLst>
              </a:tr>
              <a:tr h="310517">
                <a:tc>
                  <a:txBody>
                    <a:bodyPr/>
                    <a:lstStyle/>
                    <a:p>
                      <a:r>
                        <a:rPr lang="en-US" sz="1400"/>
                        <a:t>Number of OBGYNs</a:t>
                      </a:r>
                    </a:p>
                  </a:txBody>
                  <a:tcPr marL="70572" marR="70572" marT="35286" marB="35286"/>
                </a:tc>
                <a:tc>
                  <a:txBody>
                    <a:bodyPr/>
                    <a:lstStyle/>
                    <a:p>
                      <a:r>
                        <a:rPr lang="en-US" sz="1400"/>
                        <a:t>169</a:t>
                      </a:r>
                    </a:p>
                  </a:txBody>
                  <a:tcPr marL="70572" marR="70572" marT="35286" marB="35286"/>
                </a:tc>
                <a:tc>
                  <a:txBody>
                    <a:bodyPr/>
                    <a:lstStyle/>
                    <a:p>
                      <a:r>
                        <a:rPr lang="en-US" sz="1400"/>
                        <a:t>96</a:t>
                      </a:r>
                    </a:p>
                  </a:txBody>
                  <a:tcPr marL="70572" marR="70572" marT="35286" marB="35286"/>
                </a:tc>
                <a:tc>
                  <a:txBody>
                    <a:bodyPr/>
                    <a:lstStyle/>
                    <a:p>
                      <a:r>
                        <a:rPr lang="en-US" sz="1400"/>
                        <a:t>46</a:t>
                      </a:r>
                    </a:p>
                  </a:txBody>
                  <a:tcPr marL="70572" marR="70572" marT="35286" marB="35286"/>
                </a:tc>
                <a:tc>
                  <a:txBody>
                    <a:bodyPr/>
                    <a:lstStyle/>
                    <a:p>
                      <a:r>
                        <a:rPr lang="en-US" sz="1400"/>
                        <a:t>77</a:t>
                      </a:r>
                    </a:p>
                  </a:txBody>
                  <a:tcPr marL="70572" marR="70572" marT="35286" marB="35286"/>
                </a:tc>
                <a:tc>
                  <a:txBody>
                    <a:bodyPr/>
                    <a:lstStyle/>
                    <a:p>
                      <a:r>
                        <a:rPr lang="en-US" sz="1400"/>
                        <a:t>41</a:t>
                      </a:r>
                    </a:p>
                  </a:txBody>
                  <a:tcPr marL="70572" marR="70572" marT="35286" marB="35286"/>
                </a:tc>
                <a:tc>
                  <a:txBody>
                    <a:bodyPr/>
                    <a:lstStyle/>
                    <a:p>
                      <a:r>
                        <a:rPr lang="en-US" sz="1400"/>
                        <a:t>32</a:t>
                      </a:r>
                    </a:p>
                  </a:txBody>
                  <a:tcPr marL="70572" marR="70572" marT="35286" marB="35286"/>
                </a:tc>
                <a:tc>
                  <a:txBody>
                    <a:bodyPr/>
                    <a:lstStyle/>
                    <a:p>
                      <a:r>
                        <a:rPr lang="en-US" sz="1400"/>
                        <a:t>67</a:t>
                      </a:r>
                    </a:p>
                  </a:txBody>
                  <a:tcPr marL="70572" marR="70572" marT="35286" marB="35286"/>
                </a:tc>
                <a:tc>
                  <a:txBody>
                    <a:bodyPr/>
                    <a:lstStyle/>
                    <a:p>
                      <a:r>
                        <a:rPr lang="en-US" sz="1400"/>
                        <a:t>26</a:t>
                      </a:r>
                    </a:p>
                  </a:txBody>
                  <a:tcPr marL="70572" marR="70572" marT="35286" marB="35286"/>
                </a:tc>
                <a:tc>
                  <a:txBody>
                    <a:bodyPr/>
                    <a:lstStyle/>
                    <a:p>
                      <a:r>
                        <a:rPr lang="en-US" sz="1400"/>
                        <a:t>53</a:t>
                      </a:r>
                    </a:p>
                  </a:txBody>
                  <a:tcPr marL="70572" marR="70572" marT="35286" marB="35286"/>
                </a:tc>
                <a:extLst>
                  <a:ext uri="{0D108BD9-81ED-4DB2-BD59-A6C34878D82A}">
                    <a16:rowId xmlns:a16="http://schemas.microsoft.com/office/drawing/2014/main" val="3614055345"/>
                  </a:ext>
                </a:extLst>
              </a:tr>
              <a:tr h="522233">
                <a:tc>
                  <a:txBody>
                    <a:bodyPr/>
                    <a:lstStyle/>
                    <a:p>
                      <a:r>
                        <a:rPr lang="en-US" sz="1400"/>
                        <a:t>Ratio of OBGYNs: eligible members</a:t>
                      </a:r>
                    </a:p>
                  </a:txBody>
                  <a:tcPr marL="70572" marR="70572" marT="35286" marB="35286"/>
                </a:tc>
                <a:tc>
                  <a:txBody>
                    <a:bodyPr/>
                    <a:lstStyle/>
                    <a:p>
                      <a:r>
                        <a:rPr lang="en-US" sz="1400"/>
                        <a:t>1.12%</a:t>
                      </a:r>
                    </a:p>
                  </a:txBody>
                  <a:tcPr marL="70572" marR="70572" marT="35286" marB="35286"/>
                </a:tc>
                <a:tc>
                  <a:txBody>
                    <a:bodyPr/>
                    <a:lstStyle/>
                    <a:p>
                      <a:r>
                        <a:rPr lang="en-US" sz="1400"/>
                        <a:t>1.16%</a:t>
                      </a:r>
                    </a:p>
                  </a:txBody>
                  <a:tcPr marL="70572" marR="70572" marT="35286" marB="35286"/>
                </a:tc>
                <a:tc>
                  <a:txBody>
                    <a:bodyPr/>
                    <a:lstStyle/>
                    <a:p>
                      <a:r>
                        <a:rPr lang="en-US" sz="1400"/>
                        <a:t>0.9%</a:t>
                      </a:r>
                    </a:p>
                  </a:txBody>
                  <a:tcPr marL="70572" marR="70572" marT="35286" marB="35286"/>
                </a:tc>
                <a:tc>
                  <a:txBody>
                    <a:bodyPr/>
                    <a:lstStyle/>
                    <a:p>
                      <a:r>
                        <a:rPr lang="en-US" sz="1400"/>
                        <a:t>0.9%</a:t>
                      </a:r>
                    </a:p>
                  </a:txBody>
                  <a:tcPr marL="70572" marR="70572" marT="35286" marB="35286"/>
                </a:tc>
                <a:tc>
                  <a:txBody>
                    <a:bodyPr/>
                    <a:lstStyle/>
                    <a:p>
                      <a:r>
                        <a:rPr lang="en-US" sz="1400"/>
                        <a:t>1.26%</a:t>
                      </a:r>
                    </a:p>
                  </a:txBody>
                  <a:tcPr marL="70572" marR="70572" marT="35286" marB="35286"/>
                </a:tc>
                <a:tc>
                  <a:txBody>
                    <a:bodyPr/>
                    <a:lstStyle/>
                    <a:p>
                      <a:r>
                        <a:rPr lang="en-US" sz="1400" dirty="0">
                          <a:solidFill>
                            <a:srgbClr val="FF0000"/>
                          </a:solidFill>
                        </a:rPr>
                        <a:t>0.51%</a:t>
                      </a:r>
                    </a:p>
                  </a:txBody>
                  <a:tcPr marL="70572" marR="70572" marT="35286" marB="35286"/>
                </a:tc>
                <a:tc>
                  <a:txBody>
                    <a:bodyPr/>
                    <a:lstStyle/>
                    <a:p>
                      <a:r>
                        <a:rPr lang="en-US" sz="1400" dirty="0">
                          <a:solidFill>
                            <a:srgbClr val="FF0000"/>
                          </a:solidFill>
                        </a:rPr>
                        <a:t>0.69%</a:t>
                      </a:r>
                    </a:p>
                  </a:txBody>
                  <a:tcPr marL="70572" marR="70572" marT="35286" marB="35286"/>
                </a:tc>
                <a:tc>
                  <a:txBody>
                    <a:bodyPr/>
                    <a:lstStyle/>
                    <a:p>
                      <a:r>
                        <a:rPr lang="en-US" sz="1400" dirty="0">
                          <a:solidFill>
                            <a:srgbClr val="FF0000"/>
                          </a:solidFill>
                        </a:rPr>
                        <a:t>0.35%</a:t>
                      </a:r>
                    </a:p>
                  </a:txBody>
                  <a:tcPr marL="70572" marR="70572" marT="35286" marB="35286"/>
                </a:tc>
                <a:tc>
                  <a:txBody>
                    <a:bodyPr/>
                    <a:lstStyle/>
                    <a:p>
                      <a:r>
                        <a:rPr lang="en-US" sz="1400" dirty="0"/>
                        <a:t>1.04%</a:t>
                      </a:r>
                    </a:p>
                  </a:txBody>
                  <a:tcPr marL="70572" marR="70572" marT="35286" marB="35286"/>
                </a:tc>
                <a:extLst>
                  <a:ext uri="{0D108BD9-81ED-4DB2-BD59-A6C34878D82A}">
                    <a16:rowId xmlns:a16="http://schemas.microsoft.com/office/drawing/2014/main" val="3912660288"/>
                  </a:ext>
                </a:extLst>
              </a:tr>
            </a:tbl>
          </a:graphicData>
        </a:graphic>
      </p:graphicFrame>
    </p:spTree>
    <p:extLst>
      <p:ext uri="{BB962C8B-B14F-4D97-AF65-F5344CB8AC3E}">
        <p14:creationId xmlns:p14="http://schemas.microsoft.com/office/powerpoint/2010/main" val="2490938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1945</Words>
  <Application>Microsoft Macintosh PowerPoint</Application>
  <PresentationFormat>Widescreen</PresentationFormat>
  <Paragraphs>410</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Office Theme</vt:lpstr>
      <vt:lpstr>Cervical Cancer Screening</vt:lpstr>
      <vt:lpstr>Background</vt:lpstr>
      <vt:lpstr>Cervical Cancer Screening </vt:lpstr>
      <vt:lpstr>Program Goals</vt:lpstr>
      <vt:lpstr>Annual Performance Goals and Rates</vt:lpstr>
      <vt:lpstr>Current ACLA  Interventions and Barriers</vt:lpstr>
      <vt:lpstr>CCS Rates of Rural vs. Urban Members </vt:lpstr>
      <vt:lpstr>Cervical Cancer Screening Rates Per Region</vt:lpstr>
      <vt:lpstr>PCPs/OBGYNs in Network per Region</vt:lpstr>
      <vt:lpstr>CCS Rates at the Parish Level</vt:lpstr>
      <vt:lpstr>Access to PCPs/OBGYNs at the Parish Level</vt:lpstr>
      <vt:lpstr>Recent PCP/OBGYN Visit in the American Indian/Alaska Native Population</vt:lpstr>
      <vt:lpstr>Summary</vt:lpstr>
      <vt:lpstr>Recommendations</vt:lpstr>
      <vt:lpstr>Thank you!</vt:lpstr>
      <vt:lpstr>References</vt:lpstr>
      <vt:lpstr>Breakdown by Member Demographics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Cancer Screening</dc:title>
  <dc:creator>Taylor S Lambert</dc:creator>
  <cp:lastModifiedBy>Taylor S Lambert</cp:lastModifiedBy>
  <cp:revision>5</cp:revision>
  <dcterms:created xsi:type="dcterms:W3CDTF">2023-09-20T01:23:41Z</dcterms:created>
  <dcterms:modified xsi:type="dcterms:W3CDTF">2023-09-20T14:40:56Z</dcterms:modified>
</cp:coreProperties>
</file>