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sldIdLst>
    <p:sldId id="258" r:id="rId2"/>
    <p:sldId id="259" r:id="rId3"/>
    <p:sldId id="280" r:id="rId4"/>
    <p:sldId id="260" r:id="rId5"/>
    <p:sldId id="261" r:id="rId6"/>
    <p:sldId id="271" r:id="rId7"/>
    <p:sldId id="270" r:id="rId8"/>
    <p:sldId id="272" r:id="rId9"/>
    <p:sldId id="274" r:id="rId10"/>
    <p:sldId id="273" r:id="rId11"/>
    <p:sldId id="268" r:id="rId12"/>
    <p:sldId id="267" r:id="rId13"/>
    <p:sldId id="284" r:id="rId14"/>
    <p:sldId id="282" r:id="rId15"/>
    <p:sldId id="285" r:id="rId16"/>
  </p:sldIdLst>
  <p:sldSz cx="12192000" cy="6858000"/>
  <p:notesSz cx="6950075"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SorterView">
  <p:normalViewPr horzBarState="maximized">
    <p:restoredLeft sz="20035" autoAdjust="0"/>
    <p:restoredTop sz="94660"/>
  </p:normalViewPr>
  <p:slideViewPr>
    <p:cSldViewPr snapToGrid="0">
      <p:cViewPr varScale="1">
        <p:scale>
          <a:sx n="80" d="100"/>
          <a:sy n="80" d="100"/>
        </p:scale>
        <p:origin x="523" y="53"/>
      </p:cViewPr>
      <p:guideLst/>
    </p:cSldViewPr>
  </p:slideViewPr>
  <p:notesTextViewPr>
    <p:cViewPr>
      <p:scale>
        <a:sx n="1" d="1"/>
        <a:sy n="1" d="1"/>
      </p:scale>
      <p:origin x="0" y="0"/>
    </p:cViewPr>
  </p:notesTextViewPr>
  <p:sorterViewPr>
    <p:cViewPr varScale="1">
      <p:scale>
        <a:sx n="100" d="100"/>
        <a:sy n="100" d="100"/>
      </p:scale>
      <p:origin x="0" y="0"/>
    </p:cViewPr>
  </p:sorterViewPr>
  <p:notesViewPr>
    <p:cSldViewPr snapToGrid="0">
      <p:cViewPr varScale="1">
        <p:scale>
          <a:sx n="81" d="100"/>
          <a:sy n="81" d="100"/>
        </p:scale>
        <p:origin x="3120"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011699" cy="463408"/>
          </a:xfrm>
          <a:prstGeom prst="rect">
            <a:avLst/>
          </a:prstGeom>
        </p:spPr>
        <p:txBody>
          <a:bodyPr vert="horz" lIns="92486" tIns="46243" rIns="92486" bIns="46243" rtlCol="0"/>
          <a:lstStyle>
            <a:lvl1pPr algn="l">
              <a:defRPr sz="1200"/>
            </a:lvl1pPr>
          </a:lstStyle>
          <a:p>
            <a:endParaRPr lang="en-US"/>
          </a:p>
        </p:txBody>
      </p:sp>
      <p:sp>
        <p:nvSpPr>
          <p:cNvPr id="3" name="Date Placeholder 2"/>
          <p:cNvSpPr>
            <a:spLocks noGrp="1"/>
          </p:cNvSpPr>
          <p:nvPr>
            <p:ph type="dt" idx="1"/>
          </p:nvPr>
        </p:nvSpPr>
        <p:spPr>
          <a:xfrm>
            <a:off x="3936769" y="1"/>
            <a:ext cx="3011699" cy="463408"/>
          </a:xfrm>
          <a:prstGeom prst="rect">
            <a:avLst/>
          </a:prstGeom>
        </p:spPr>
        <p:txBody>
          <a:bodyPr vert="horz" lIns="92486" tIns="46243" rIns="92486" bIns="46243" rtlCol="0"/>
          <a:lstStyle>
            <a:lvl1pPr algn="r">
              <a:defRPr sz="1200"/>
            </a:lvl1pPr>
          </a:lstStyle>
          <a:p>
            <a:fld id="{8B7639C7-7612-4067-834D-557F0AFC3D5B}" type="datetimeFigureOut">
              <a:rPr lang="en-US" smtClean="0"/>
              <a:t>9/14/2023</a:t>
            </a:fld>
            <a:endParaRPr lang="en-US"/>
          </a:p>
        </p:txBody>
      </p:sp>
      <p:sp>
        <p:nvSpPr>
          <p:cNvPr id="4" name="Slide Image Placeholder 3"/>
          <p:cNvSpPr>
            <a:spLocks noGrp="1" noRot="1" noChangeAspect="1"/>
          </p:cNvSpPr>
          <p:nvPr>
            <p:ph type="sldImg" idx="2"/>
          </p:nvPr>
        </p:nvSpPr>
        <p:spPr>
          <a:xfrm>
            <a:off x="704850" y="1154113"/>
            <a:ext cx="5540375" cy="3117850"/>
          </a:xfrm>
          <a:prstGeom prst="rect">
            <a:avLst/>
          </a:prstGeom>
          <a:noFill/>
          <a:ln w="12700">
            <a:solidFill>
              <a:prstClr val="black"/>
            </a:solidFill>
          </a:ln>
        </p:spPr>
        <p:txBody>
          <a:bodyPr vert="horz" lIns="92486" tIns="46243" rIns="92486" bIns="46243" rtlCol="0" anchor="ctr"/>
          <a:lstStyle/>
          <a:p>
            <a:endParaRPr lang="en-US"/>
          </a:p>
        </p:txBody>
      </p:sp>
      <p:sp>
        <p:nvSpPr>
          <p:cNvPr id="5" name="Notes Placeholder 4"/>
          <p:cNvSpPr>
            <a:spLocks noGrp="1"/>
          </p:cNvSpPr>
          <p:nvPr>
            <p:ph type="body" sz="quarter" idx="3"/>
          </p:nvPr>
        </p:nvSpPr>
        <p:spPr>
          <a:xfrm>
            <a:off x="695008" y="4444862"/>
            <a:ext cx="5560060" cy="3636705"/>
          </a:xfrm>
          <a:prstGeom prst="rect">
            <a:avLst/>
          </a:prstGeom>
        </p:spPr>
        <p:txBody>
          <a:bodyPr vert="horz" lIns="92486" tIns="46243" rIns="92486" bIns="46243"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772670"/>
            <a:ext cx="3011699" cy="463407"/>
          </a:xfrm>
          <a:prstGeom prst="rect">
            <a:avLst/>
          </a:prstGeom>
        </p:spPr>
        <p:txBody>
          <a:bodyPr vert="horz" lIns="92486" tIns="46243" rIns="92486" bIns="46243" rtlCol="0" anchor="b"/>
          <a:lstStyle>
            <a:lvl1pPr algn="l">
              <a:defRPr sz="1200"/>
            </a:lvl1pPr>
          </a:lstStyle>
          <a:p>
            <a:endParaRPr lang="en-US"/>
          </a:p>
        </p:txBody>
      </p:sp>
      <p:sp>
        <p:nvSpPr>
          <p:cNvPr id="7" name="Slide Number Placeholder 6"/>
          <p:cNvSpPr>
            <a:spLocks noGrp="1"/>
          </p:cNvSpPr>
          <p:nvPr>
            <p:ph type="sldNum" sz="quarter" idx="5"/>
          </p:nvPr>
        </p:nvSpPr>
        <p:spPr>
          <a:xfrm>
            <a:off x="3936769" y="8772670"/>
            <a:ext cx="3011699" cy="463407"/>
          </a:xfrm>
          <a:prstGeom prst="rect">
            <a:avLst/>
          </a:prstGeom>
        </p:spPr>
        <p:txBody>
          <a:bodyPr vert="horz" lIns="92486" tIns="46243" rIns="92486" bIns="46243" rtlCol="0" anchor="b"/>
          <a:lstStyle>
            <a:lvl1pPr algn="r">
              <a:defRPr sz="1200"/>
            </a:lvl1pPr>
          </a:lstStyle>
          <a:p>
            <a:fld id="{A681CC30-80BC-4C5F-9A4E-6A2CE08C2EC8}" type="slidenum">
              <a:rPr lang="en-US" smtClean="0"/>
              <a:t>‹#›</a:t>
            </a:fld>
            <a:endParaRPr lang="en-US"/>
          </a:p>
        </p:txBody>
      </p:sp>
    </p:spTree>
    <p:extLst>
      <p:ext uri="{BB962C8B-B14F-4D97-AF65-F5344CB8AC3E}">
        <p14:creationId xmlns:p14="http://schemas.microsoft.com/office/powerpoint/2010/main" val="102478011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 did not mention N of all studies in meta study because it only comes to 2900.</a:t>
            </a:r>
          </a:p>
        </p:txBody>
      </p:sp>
      <p:sp>
        <p:nvSpPr>
          <p:cNvPr id="4" name="Slide Number Placeholder 3"/>
          <p:cNvSpPr>
            <a:spLocks noGrp="1"/>
          </p:cNvSpPr>
          <p:nvPr>
            <p:ph type="sldNum" sz="quarter" idx="5"/>
          </p:nvPr>
        </p:nvSpPr>
        <p:spPr/>
        <p:txBody>
          <a:bodyPr/>
          <a:lstStyle/>
          <a:p>
            <a:fld id="{A681CC30-80BC-4C5F-9A4E-6A2CE08C2EC8}" type="slidenum">
              <a:rPr lang="en-US" smtClean="0"/>
              <a:t>10</a:t>
            </a:fld>
            <a:endParaRPr lang="en-US"/>
          </a:p>
        </p:txBody>
      </p:sp>
    </p:spTree>
    <p:extLst>
      <p:ext uri="{BB962C8B-B14F-4D97-AF65-F5344CB8AC3E}">
        <p14:creationId xmlns:p14="http://schemas.microsoft.com/office/powerpoint/2010/main" val="27855392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C20B86-4744-9F74-1FEC-83101E50E06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8343C381-3734-DF6A-5248-59616A29EB9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FD430147-A077-E16F-0D1E-99D54766F3E2}"/>
              </a:ext>
            </a:extLst>
          </p:cNvPr>
          <p:cNvSpPr>
            <a:spLocks noGrp="1"/>
          </p:cNvSpPr>
          <p:nvPr>
            <p:ph type="dt" sz="half" idx="10"/>
          </p:nvPr>
        </p:nvSpPr>
        <p:spPr/>
        <p:txBody>
          <a:bodyPr/>
          <a:lstStyle/>
          <a:p>
            <a:fld id="{5A321D11-5628-4FFA-9D77-CB0FC74E9D0D}" type="datetimeFigureOut">
              <a:rPr lang="en-US" smtClean="0"/>
              <a:t>9/14/2023</a:t>
            </a:fld>
            <a:endParaRPr lang="en-US"/>
          </a:p>
        </p:txBody>
      </p:sp>
      <p:sp>
        <p:nvSpPr>
          <p:cNvPr id="5" name="Footer Placeholder 4">
            <a:extLst>
              <a:ext uri="{FF2B5EF4-FFF2-40B4-BE49-F238E27FC236}">
                <a16:creationId xmlns:a16="http://schemas.microsoft.com/office/drawing/2014/main" id="{5FAF1210-01CA-99D5-C671-BF35A52E0F5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E0FCE18-D466-9F71-8B84-D42328B81E5E}"/>
              </a:ext>
            </a:extLst>
          </p:cNvPr>
          <p:cNvSpPr>
            <a:spLocks noGrp="1"/>
          </p:cNvSpPr>
          <p:nvPr>
            <p:ph type="sldNum" sz="quarter" idx="12"/>
          </p:nvPr>
        </p:nvSpPr>
        <p:spPr/>
        <p:txBody>
          <a:bodyPr/>
          <a:lstStyle/>
          <a:p>
            <a:fld id="{D6A8AB5D-5318-4715-B324-DE28F2FD92B2}" type="slidenum">
              <a:rPr lang="en-US" smtClean="0"/>
              <a:t>‹#›</a:t>
            </a:fld>
            <a:endParaRPr lang="en-US"/>
          </a:p>
        </p:txBody>
      </p:sp>
    </p:spTree>
    <p:extLst>
      <p:ext uri="{BB962C8B-B14F-4D97-AF65-F5344CB8AC3E}">
        <p14:creationId xmlns:p14="http://schemas.microsoft.com/office/powerpoint/2010/main" val="22685466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ECFFDF-1B73-B327-3AB0-682E1F02042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D7B2FD3-F23C-6561-94F0-1D93BEE3640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DDE562F-C35A-6444-E787-FA795DB3D7B0}"/>
              </a:ext>
            </a:extLst>
          </p:cNvPr>
          <p:cNvSpPr>
            <a:spLocks noGrp="1"/>
          </p:cNvSpPr>
          <p:nvPr>
            <p:ph type="dt" sz="half" idx="10"/>
          </p:nvPr>
        </p:nvSpPr>
        <p:spPr/>
        <p:txBody>
          <a:bodyPr/>
          <a:lstStyle/>
          <a:p>
            <a:fld id="{5A321D11-5628-4FFA-9D77-CB0FC74E9D0D}" type="datetimeFigureOut">
              <a:rPr lang="en-US" smtClean="0"/>
              <a:t>9/14/2023</a:t>
            </a:fld>
            <a:endParaRPr lang="en-US"/>
          </a:p>
        </p:txBody>
      </p:sp>
      <p:sp>
        <p:nvSpPr>
          <p:cNvPr id="5" name="Footer Placeholder 4">
            <a:extLst>
              <a:ext uri="{FF2B5EF4-FFF2-40B4-BE49-F238E27FC236}">
                <a16:creationId xmlns:a16="http://schemas.microsoft.com/office/drawing/2014/main" id="{61386400-95F1-B921-4ECB-2DB0C2AE798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90575AF-D99C-B155-488E-CB5584D7138D}"/>
              </a:ext>
            </a:extLst>
          </p:cNvPr>
          <p:cNvSpPr>
            <a:spLocks noGrp="1"/>
          </p:cNvSpPr>
          <p:nvPr>
            <p:ph type="sldNum" sz="quarter" idx="12"/>
          </p:nvPr>
        </p:nvSpPr>
        <p:spPr/>
        <p:txBody>
          <a:bodyPr/>
          <a:lstStyle/>
          <a:p>
            <a:fld id="{D6A8AB5D-5318-4715-B324-DE28F2FD92B2}" type="slidenum">
              <a:rPr lang="en-US" smtClean="0"/>
              <a:t>‹#›</a:t>
            </a:fld>
            <a:endParaRPr lang="en-US"/>
          </a:p>
        </p:txBody>
      </p:sp>
    </p:spTree>
    <p:extLst>
      <p:ext uri="{BB962C8B-B14F-4D97-AF65-F5344CB8AC3E}">
        <p14:creationId xmlns:p14="http://schemas.microsoft.com/office/powerpoint/2010/main" val="18449916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6FE2DE5-4838-2C82-7834-1B90E183F667}"/>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A254EAD0-6825-C39F-E207-6C813E8B0DF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AB04E40-FB8E-2D07-3B5C-A89636AFD713}"/>
              </a:ext>
            </a:extLst>
          </p:cNvPr>
          <p:cNvSpPr>
            <a:spLocks noGrp="1"/>
          </p:cNvSpPr>
          <p:nvPr>
            <p:ph type="dt" sz="half" idx="10"/>
          </p:nvPr>
        </p:nvSpPr>
        <p:spPr/>
        <p:txBody>
          <a:bodyPr/>
          <a:lstStyle/>
          <a:p>
            <a:fld id="{5A321D11-5628-4FFA-9D77-CB0FC74E9D0D}" type="datetimeFigureOut">
              <a:rPr lang="en-US" smtClean="0"/>
              <a:t>9/14/2023</a:t>
            </a:fld>
            <a:endParaRPr lang="en-US"/>
          </a:p>
        </p:txBody>
      </p:sp>
      <p:sp>
        <p:nvSpPr>
          <p:cNvPr id="5" name="Footer Placeholder 4">
            <a:extLst>
              <a:ext uri="{FF2B5EF4-FFF2-40B4-BE49-F238E27FC236}">
                <a16:creationId xmlns:a16="http://schemas.microsoft.com/office/drawing/2014/main" id="{1662C767-3085-8CBA-4BB7-A7039463516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D35E4C9-6907-B45E-DCC1-8BA957911D45}"/>
              </a:ext>
            </a:extLst>
          </p:cNvPr>
          <p:cNvSpPr>
            <a:spLocks noGrp="1"/>
          </p:cNvSpPr>
          <p:nvPr>
            <p:ph type="sldNum" sz="quarter" idx="12"/>
          </p:nvPr>
        </p:nvSpPr>
        <p:spPr/>
        <p:txBody>
          <a:bodyPr/>
          <a:lstStyle/>
          <a:p>
            <a:fld id="{D6A8AB5D-5318-4715-B324-DE28F2FD92B2}" type="slidenum">
              <a:rPr lang="en-US" smtClean="0"/>
              <a:t>‹#›</a:t>
            </a:fld>
            <a:endParaRPr lang="en-US"/>
          </a:p>
        </p:txBody>
      </p:sp>
    </p:spTree>
    <p:extLst>
      <p:ext uri="{BB962C8B-B14F-4D97-AF65-F5344CB8AC3E}">
        <p14:creationId xmlns:p14="http://schemas.microsoft.com/office/powerpoint/2010/main" val="5900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783EF1-2C2B-6F00-1F80-9D3478D6FF0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972A1B6-307D-AC23-DDFF-0C1B7F891C9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3469D31-9B4E-F87C-E6C4-AB9A339D29E5}"/>
              </a:ext>
            </a:extLst>
          </p:cNvPr>
          <p:cNvSpPr>
            <a:spLocks noGrp="1"/>
          </p:cNvSpPr>
          <p:nvPr>
            <p:ph type="dt" sz="half" idx="10"/>
          </p:nvPr>
        </p:nvSpPr>
        <p:spPr/>
        <p:txBody>
          <a:bodyPr/>
          <a:lstStyle/>
          <a:p>
            <a:fld id="{5A321D11-5628-4FFA-9D77-CB0FC74E9D0D}" type="datetimeFigureOut">
              <a:rPr lang="en-US" smtClean="0"/>
              <a:t>9/14/2023</a:t>
            </a:fld>
            <a:endParaRPr lang="en-US"/>
          </a:p>
        </p:txBody>
      </p:sp>
      <p:sp>
        <p:nvSpPr>
          <p:cNvPr id="5" name="Footer Placeholder 4">
            <a:extLst>
              <a:ext uri="{FF2B5EF4-FFF2-40B4-BE49-F238E27FC236}">
                <a16:creationId xmlns:a16="http://schemas.microsoft.com/office/drawing/2014/main" id="{35C63172-A403-24D9-ADC2-8A28623C953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715463D-8B7D-A422-201B-E544DF249BCA}"/>
              </a:ext>
            </a:extLst>
          </p:cNvPr>
          <p:cNvSpPr>
            <a:spLocks noGrp="1"/>
          </p:cNvSpPr>
          <p:nvPr>
            <p:ph type="sldNum" sz="quarter" idx="12"/>
          </p:nvPr>
        </p:nvSpPr>
        <p:spPr/>
        <p:txBody>
          <a:bodyPr/>
          <a:lstStyle/>
          <a:p>
            <a:fld id="{D6A8AB5D-5318-4715-B324-DE28F2FD92B2}" type="slidenum">
              <a:rPr lang="en-US" smtClean="0"/>
              <a:t>‹#›</a:t>
            </a:fld>
            <a:endParaRPr lang="en-US"/>
          </a:p>
        </p:txBody>
      </p:sp>
    </p:spTree>
    <p:extLst>
      <p:ext uri="{BB962C8B-B14F-4D97-AF65-F5344CB8AC3E}">
        <p14:creationId xmlns:p14="http://schemas.microsoft.com/office/powerpoint/2010/main" val="21810813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894913-8DE1-5C84-3846-55D25FE6A82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8B436564-4442-0821-6634-74BF57897C5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769AB61-04EF-69A2-8AEA-B6FE8E18F831}"/>
              </a:ext>
            </a:extLst>
          </p:cNvPr>
          <p:cNvSpPr>
            <a:spLocks noGrp="1"/>
          </p:cNvSpPr>
          <p:nvPr>
            <p:ph type="dt" sz="half" idx="10"/>
          </p:nvPr>
        </p:nvSpPr>
        <p:spPr/>
        <p:txBody>
          <a:bodyPr/>
          <a:lstStyle/>
          <a:p>
            <a:fld id="{5A321D11-5628-4FFA-9D77-CB0FC74E9D0D}" type="datetimeFigureOut">
              <a:rPr lang="en-US" smtClean="0"/>
              <a:t>9/14/2023</a:t>
            </a:fld>
            <a:endParaRPr lang="en-US"/>
          </a:p>
        </p:txBody>
      </p:sp>
      <p:sp>
        <p:nvSpPr>
          <p:cNvPr id="5" name="Footer Placeholder 4">
            <a:extLst>
              <a:ext uri="{FF2B5EF4-FFF2-40B4-BE49-F238E27FC236}">
                <a16:creationId xmlns:a16="http://schemas.microsoft.com/office/drawing/2014/main" id="{4A49D3F6-542F-9A8B-E36D-EFDEA0CD9CB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EF2075F-71BE-D2BA-2E5D-9D56CB7225F0}"/>
              </a:ext>
            </a:extLst>
          </p:cNvPr>
          <p:cNvSpPr>
            <a:spLocks noGrp="1"/>
          </p:cNvSpPr>
          <p:nvPr>
            <p:ph type="sldNum" sz="quarter" idx="12"/>
          </p:nvPr>
        </p:nvSpPr>
        <p:spPr/>
        <p:txBody>
          <a:bodyPr/>
          <a:lstStyle/>
          <a:p>
            <a:fld id="{D6A8AB5D-5318-4715-B324-DE28F2FD92B2}" type="slidenum">
              <a:rPr lang="en-US" smtClean="0"/>
              <a:t>‹#›</a:t>
            </a:fld>
            <a:endParaRPr lang="en-US"/>
          </a:p>
        </p:txBody>
      </p:sp>
    </p:spTree>
    <p:extLst>
      <p:ext uri="{BB962C8B-B14F-4D97-AF65-F5344CB8AC3E}">
        <p14:creationId xmlns:p14="http://schemas.microsoft.com/office/powerpoint/2010/main" val="21043923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3E1F58-D70A-DCA4-474F-CB4D09E9A5F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3545C58-09E4-AE6D-BAE7-8D7C7A8FD42E}"/>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67057017-DEBA-4577-5410-E8DDB605443C}"/>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AFF2FE4C-0067-8D61-1072-38AE265A1C7F}"/>
              </a:ext>
            </a:extLst>
          </p:cNvPr>
          <p:cNvSpPr>
            <a:spLocks noGrp="1"/>
          </p:cNvSpPr>
          <p:nvPr>
            <p:ph type="dt" sz="half" idx="10"/>
          </p:nvPr>
        </p:nvSpPr>
        <p:spPr/>
        <p:txBody>
          <a:bodyPr/>
          <a:lstStyle/>
          <a:p>
            <a:fld id="{5A321D11-5628-4FFA-9D77-CB0FC74E9D0D}" type="datetimeFigureOut">
              <a:rPr lang="en-US" smtClean="0"/>
              <a:t>9/14/2023</a:t>
            </a:fld>
            <a:endParaRPr lang="en-US"/>
          </a:p>
        </p:txBody>
      </p:sp>
      <p:sp>
        <p:nvSpPr>
          <p:cNvPr id="6" name="Footer Placeholder 5">
            <a:extLst>
              <a:ext uri="{FF2B5EF4-FFF2-40B4-BE49-F238E27FC236}">
                <a16:creationId xmlns:a16="http://schemas.microsoft.com/office/drawing/2014/main" id="{F2195A0E-F4F9-FF9D-4746-E4056EA4A5C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85D4D6F-9183-3BE7-131C-2915DAF24BB6}"/>
              </a:ext>
            </a:extLst>
          </p:cNvPr>
          <p:cNvSpPr>
            <a:spLocks noGrp="1"/>
          </p:cNvSpPr>
          <p:nvPr>
            <p:ph type="sldNum" sz="quarter" idx="12"/>
          </p:nvPr>
        </p:nvSpPr>
        <p:spPr/>
        <p:txBody>
          <a:bodyPr/>
          <a:lstStyle/>
          <a:p>
            <a:fld id="{D6A8AB5D-5318-4715-B324-DE28F2FD92B2}" type="slidenum">
              <a:rPr lang="en-US" smtClean="0"/>
              <a:t>‹#›</a:t>
            </a:fld>
            <a:endParaRPr lang="en-US"/>
          </a:p>
        </p:txBody>
      </p:sp>
    </p:spTree>
    <p:extLst>
      <p:ext uri="{BB962C8B-B14F-4D97-AF65-F5344CB8AC3E}">
        <p14:creationId xmlns:p14="http://schemas.microsoft.com/office/powerpoint/2010/main" val="53097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A40361-9E52-AE98-E4CD-991E2EC91DB2}"/>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F9BFF48B-EEA5-463A-AF07-BE41157CF82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5842F03-1FFB-E14D-3A76-6A927347D64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75BCF65C-2B8D-E1DC-ED31-EE9A893DFC0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CA59457-D87B-3476-F7F0-1D3BB7F074E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53512BDC-BC05-CC9E-707A-85C69514FE28}"/>
              </a:ext>
            </a:extLst>
          </p:cNvPr>
          <p:cNvSpPr>
            <a:spLocks noGrp="1"/>
          </p:cNvSpPr>
          <p:nvPr>
            <p:ph type="dt" sz="half" idx="10"/>
          </p:nvPr>
        </p:nvSpPr>
        <p:spPr/>
        <p:txBody>
          <a:bodyPr/>
          <a:lstStyle/>
          <a:p>
            <a:fld id="{5A321D11-5628-4FFA-9D77-CB0FC74E9D0D}" type="datetimeFigureOut">
              <a:rPr lang="en-US" smtClean="0"/>
              <a:t>9/14/2023</a:t>
            </a:fld>
            <a:endParaRPr lang="en-US"/>
          </a:p>
        </p:txBody>
      </p:sp>
      <p:sp>
        <p:nvSpPr>
          <p:cNvPr id="8" name="Footer Placeholder 7">
            <a:extLst>
              <a:ext uri="{FF2B5EF4-FFF2-40B4-BE49-F238E27FC236}">
                <a16:creationId xmlns:a16="http://schemas.microsoft.com/office/drawing/2014/main" id="{26A2CE52-E119-BB87-6001-5B374692BA43}"/>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BAD1B660-763F-C3E4-8F9B-402DFBD00B1D}"/>
              </a:ext>
            </a:extLst>
          </p:cNvPr>
          <p:cNvSpPr>
            <a:spLocks noGrp="1"/>
          </p:cNvSpPr>
          <p:nvPr>
            <p:ph type="sldNum" sz="quarter" idx="12"/>
          </p:nvPr>
        </p:nvSpPr>
        <p:spPr/>
        <p:txBody>
          <a:bodyPr/>
          <a:lstStyle/>
          <a:p>
            <a:fld id="{D6A8AB5D-5318-4715-B324-DE28F2FD92B2}" type="slidenum">
              <a:rPr lang="en-US" smtClean="0"/>
              <a:t>‹#›</a:t>
            </a:fld>
            <a:endParaRPr lang="en-US"/>
          </a:p>
        </p:txBody>
      </p:sp>
    </p:spTree>
    <p:extLst>
      <p:ext uri="{BB962C8B-B14F-4D97-AF65-F5344CB8AC3E}">
        <p14:creationId xmlns:p14="http://schemas.microsoft.com/office/powerpoint/2010/main" val="18818079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F28AA4-1FDE-12C4-EB9F-04186A87AAAC}"/>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742C159E-1127-98B2-A933-2CF536C06E46}"/>
              </a:ext>
            </a:extLst>
          </p:cNvPr>
          <p:cNvSpPr>
            <a:spLocks noGrp="1"/>
          </p:cNvSpPr>
          <p:nvPr>
            <p:ph type="dt" sz="half" idx="10"/>
          </p:nvPr>
        </p:nvSpPr>
        <p:spPr/>
        <p:txBody>
          <a:bodyPr/>
          <a:lstStyle/>
          <a:p>
            <a:fld id="{5A321D11-5628-4FFA-9D77-CB0FC74E9D0D}" type="datetimeFigureOut">
              <a:rPr lang="en-US" smtClean="0"/>
              <a:t>9/14/2023</a:t>
            </a:fld>
            <a:endParaRPr lang="en-US"/>
          </a:p>
        </p:txBody>
      </p:sp>
      <p:sp>
        <p:nvSpPr>
          <p:cNvPr id="4" name="Footer Placeholder 3">
            <a:extLst>
              <a:ext uri="{FF2B5EF4-FFF2-40B4-BE49-F238E27FC236}">
                <a16:creationId xmlns:a16="http://schemas.microsoft.com/office/drawing/2014/main" id="{51092455-E599-A528-F84C-C0AF5466050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861FB5B-D3F9-B35B-F892-CE5D75F7FF7B}"/>
              </a:ext>
            </a:extLst>
          </p:cNvPr>
          <p:cNvSpPr>
            <a:spLocks noGrp="1"/>
          </p:cNvSpPr>
          <p:nvPr>
            <p:ph type="sldNum" sz="quarter" idx="12"/>
          </p:nvPr>
        </p:nvSpPr>
        <p:spPr/>
        <p:txBody>
          <a:bodyPr/>
          <a:lstStyle/>
          <a:p>
            <a:fld id="{D6A8AB5D-5318-4715-B324-DE28F2FD92B2}" type="slidenum">
              <a:rPr lang="en-US" smtClean="0"/>
              <a:t>‹#›</a:t>
            </a:fld>
            <a:endParaRPr lang="en-US"/>
          </a:p>
        </p:txBody>
      </p:sp>
    </p:spTree>
    <p:extLst>
      <p:ext uri="{BB962C8B-B14F-4D97-AF65-F5344CB8AC3E}">
        <p14:creationId xmlns:p14="http://schemas.microsoft.com/office/powerpoint/2010/main" val="15359958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82761C1-FCBC-700A-4D28-7F23A0F8A51A}"/>
              </a:ext>
            </a:extLst>
          </p:cNvPr>
          <p:cNvSpPr>
            <a:spLocks noGrp="1"/>
          </p:cNvSpPr>
          <p:nvPr>
            <p:ph type="dt" sz="half" idx="10"/>
          </p:nvPr>
        </p:nvSpPr>
        <p:spPr/>
        <p:txBody>
          <a:bodyPr/>
          <a:lstStyle/>
          <a:p>
            <a:fld id="{5A321D11-5628-4FFA-9D77-CB0FC74E9D0D}" type="datetimeFigureOut">
              <a:rPr lang="en-US" smtClean="0"/>
              <a:t>9/14/2023</a:t>
            </a:fld>
            <a:endParaRPr lang="en-US"/>
          </a:p>
        </p:txBody>
      </p:sp>
      <p:sp>
        <p:nvSpPr>
          <p:cNvPr id="3" name="Footer Placeholder 2">
            <a:extLst>
              <a:ext uri="{FF2B5EF4-FFF2-40B4-BE49-F238E27FC236}">
                <a16:creationId xmlns:a16="http://schemas.microsoft.com/office/drawing/2014/main" id="{664B4F2F-D5D1-666B-290C-37D306CB888F}"/>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5C4B263F-F4DA-B407-6712-04242A718254}"/>
              </a:ext>
            </a:extLst>
          </p:cNvPr>
          <p:cNvSpPr>
            <a:spLocks noGrp="1"/>
          </p:cNvSpPr>
          <p:nvPr>
            <p:ph type="sldNum" sz="quarter" idx="12"/>
          </p:nvPr>
        </p:nvSpPr>
        <p:spPr/>
        <p:txBody>
          <a:bodyPr/>
          <a:lstStyle/>
          <a:p>
            <a:fld id="{D6A8AB5D-5318-4715-B324-DE28F2FD92B2}" type="slidenum">
              <a:rPr lang="en-US" smtClean="0"/>
              <a:t>‹#›</a:t>
            </a:fld>
            <a:endParaRPr lang="en-US"/>
          </a:p>
        </p:txBody>
      </p:sp>
    </p:spTree>
    <p:extLst>
      <p:ext uri="{BB962C8B-B14F-4D97-AF65-F5344CB8AC3E}">
        <p14:creationId xmlns:p14="http://schemas.microsoft.com/office/powerpoint/2010/main" val="17616621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C248DE-F669-1F19-AA56-3823E4CB879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EF62F895-0E59-C434-7DCC-C1DD349BB4C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020D43D-D738-77D5-2E1B-5F74FDA103D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CBC99E0-4979-038E-334A-AEBED22AC917}"/>
              </a:ext>
            </a:extLst>
          </p:cNvPr>
          <p:cNvSpPr>
            <a:spLocks noGrp="1"/>
          </p:cNvSpPr>
          <p:nvPr>
            <p:ph type="dt" sz="half" idx="10"/>
          </p:nvPr>
        </p:nvSpPr>
        <p:spPr/>
        <p:txBody>
          <a:bodyPr/>
          <a:lstStyle/>
          <a:p>
            <a:fld id="{5A321D11-5628-4FFA-9D77-CB0FC74E9D0D}" type="datetimeFigureOut">
              <a:rPr lang="en-US" smtClean="0"/>
              <a:t>9/14/2023</a:t>
            </a:fld>
            <a:endParaRPr lang="en-US"/>
          </a:p>
        </p:txBody>
      </p:sp>
      <p:sp>
        <p:nvSpPr>
          <p:cNvPr id="6" name="Footer Placeholder 5">
            <a:extLst>
              <a:ext uri="{FF2B5EF4-FFF2-40B4-BE49-F238E27FC236}">
                <a16:creationId xmlns:a16="http://schemas.microsoft.com/office/drawing/2014/main" id="{917EB02F-330D-1FE6-EB9C-902289C84B6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066E020-2EA3-987E-833D-22560C2AF4B7}"/>
              </a:ext>
            </a:extLst>
          </p:cNvPr>
          <p:cNvSpPr>
            <a:spLocks noGrp="1"/>
          </p:cNvSpPr>
          <p:nvPr>
            <p:ph type="sldNum" sz="quarter" idx="12"/>
          </p:nvPr>
        </p:nvSpPr>
        <p:spPr/>
        <p:txBody>
          <a:bodyPr/>
          <a:lstStyle/>
          <a:p>
            <a:fld id="{D6A8AB5D-5318-4715-B324-DE28F2FD92B2}" type="slidenum">
              <a:rPr lang="en-US" smtClean="0"/>
              <a:t>‹#›</a:t>
            </a:fld>
            <a:endParaRPr lang="en-US"/>
          </a:p>
        </p:txBody>
      </p:sp>
    </p:spTree>
    <p:extLst>
      <p:ext uri="{BB962C8B-B14F-4D97-AF65-F5344CB8AC3E}">
        <p14:creationId xmlns:p14="http://schemas.microsoft.com/office/powerpoint/2010/main" val="25280617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28F563-5BA2-C71F-BD3A-504F1A67390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02B4D0B-D223-767B-859D-EC634D99106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8AA6BF59-D796-A50C-91D0-D808FF5C214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072A9E8-8C37-5511-3E39-6D159A6512FD}"/>
              </a:ext>
            </a:extLst>
          </p:cNvPr>
          <p:cNvSpPr>
            <a:spLocks noGrp="1"/>
          </p:cNvSpPr>
          <p:nvPr>
            <p:ph type="dt" sz="half" idx="10"/>
          </p:nvPr>
        </p:nvSpPr>
        <p:spPr/>
        <p:txBody>
          <a:bodyPr/>
          <a:lstStyle/>
          <a:p>
            <a:fld id="{5A321D11-5628-4FFA-9D77-CB0FC74E9D0D}" type="datetimeFigureOut">
              <a:rPr lang="en-US" smtClean="0"/>
              <a:t>9/14/2023</a:t>
            </a:fld>
            <a:endParaRPr lang="en-US"/>
          </a:p>
        </p:txBody>
      </p:sp>
      <p:sp>
        <p:nvSpPr>
          <p:cNvPr id="6" name="Footer Placeholder 5">
            <a:extLst>
              <a:ext uri="{FF2B5EF4-FFF2-40B4-BE49-F238E27FC236}">
                <a16:creationId xmlns:a16="http://schemas.microsoft.com/office/drawing/2014/main" id="{DC42BC5D-2EE3-93B4-BDD1-5A12CA7EBC3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63EBC97-E2D4-3341-2D7F-D0DF9811B4A4}"/>
              </a:ext>
            </a:extLst>
          </p:cNvPr>
          <p:cNvSpPr>
            <a:spLocks noGrp="1"/>
          </p:cNvSpPr>
          <p:nvPr>
            <p:ph type="sldNum" sz="quarter" idx="12"/>
          </p:nvPr>
        </p:nvSpPr>
        <p:spPr/>
        <p:txBody>
          <a:bodyPr/>
          <a:lstStyle/>
          <a:p>
            <a:fld id="{D6A8AB5D-5318-4715-B324-DE28F2FD92B2}" type="slidenum">
              <a:rPr lang="en-US" smtClean="0"/>
              <a:t>‹#›</a:t>
            </a:fld>
            <a:endParaRPr lang="en-US"/>
          </a:p>
        </p:txBody>
      </p:sp>
    </p:spTree>
    <p:extLst>
      <p:ext uri="{BB962C8B-B14F-4D97-AF65-F5344CB8AC3E}">
        <p14:creationId xmlns:p14="http://schemas.microsoft.com/office/powerpoint/2010/main" val="15948813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76BBF9C-3E50-CDB3-38B4-38A0BEE9F7C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18797C30-E46E-33CC-8EAE-EA8104C7272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6C6B6CC-3FA8-034B-C51F-E0C9AEFB99B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A321D11-5628-4FFA-9D77-CB0FC74E9D0D}" type="datetimeFigureOut">
              <a:rPr lang="en-US" smtClean="0"/>
              <a:t>9/14/2023</a:t>
            </a:fld>
            <a:endParaRPr lang="en-US"/>
          </a:p>
        </p:txBody>
      </p:sp>
      <p:sp>
        <p:nvSpPr>
          <p:cNvPr id="5" name="Footer Placeholder 4">
            <a:extLst>
              <a:ext uri="{FF2B5EF4-FFF2-40B4-BE49-F238E27FC236}">
                <a16:creationId xmlns:a16="http://schemas.microsoft.com/office/drawing/2014/main" id="{87A71C92-0FA1-C252-6BCE-2976BA5F517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E0B8F902-C309-E4BD-A621-1BC170CF6E9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6A8AB5D-5318-4715-B324-DE28F2FD92B2}" type="slidenum">
              <a:rPr lang="en-US" smtClean="0"/>
              <a:t>‹#›</a:t>
            </a:fld>
            <a:endParaRPr lang="en-US"/>
          </a:p>
        </p:txBody>
      </p:sp>
    </p:spTree>
    <p:extLst>
      <p:ext uri="{BB962C8B-B14F-4D97-AF65-F5344CB8AC3E}">
        <p14:creationId xmlns:p14="http://schemas.microsoft.com/office/powerpoint/2010/main" val="79569031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15.emf"/><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2.png"/><Relationship Id="rId5" Type="http://schemas.openxmlformats.org/officeDocument/2006/relationships/image" Target="../media/image3.png"/><Relationship Id="rId4" Type="http://schemas.openxmlformats.org/officeDocument/2006/relationships/image" Target="../media/image16.emf"/></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7.emf"/><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8.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4.xml.rels><?xml version="1.0" encoding="UTF-8" standalone="yes"?>
<Relationships xmlns="http://schemas.openxmlformats.org/package/2006/relationships"><Relationship Id="rId8" Type="http://schemas.openxmlformats.org/officeDocument/2006/relationships/hyperlink" Target="https://doi.org/10.1186/s12889-020-08964-3" TargetMode="External"/><Relationship Id="rId3" Type="http://schemas.openxmlformats.org/officeDocument/2006/relationships/hyperlink" Target="https://www.commonwealthfund.org/publications/issue-briefs/2021/nov/high-costs-maternal-morbidity-need-investment-maternal-health" TargetMode="External"/><Relationship Id="rId7" Type="http://schemas.openxmlformats.org/officeDocument/2006/relationships/hyperlink" Target="https://ldh.la.gov/assets/docs/MQI/MQIStrategy.pdf" TargetMode="External"/><Relationship Id="rId2" Type="http://schemas.openxmlformats.org/officeDocument/2006/relationships/hyperlink" Target="https://www.mathematica.org/blogs/the-costs-of-untreated-maternal-mental-health-conditions" TargetMode="External"/><Relationship Id="rId1" Type="http://schemas.openxmlformats.org/officeDocument/2006/relationships/slideLayout" Target="../slideLayouts/slideLayout2.xml"/><Relationship Id="rId6" Type="http://schemas.openxmlformats.org/officeDocument/2006/relationships/hyperlink" Target="https://jamanetwork.com/journals/jamanetworkopen/article-abstract/2797397" TargetMode="External"/><Relationship Id="rId11" Type="http://schemas.openxmlformats.org/officeDocument/2006/relationships/image" Target="../media/image2.png"/><Relationship Id="rId5" Type="http://schemas.openxmlformats.org/officeDocument/2006/relationships/hyperlink" Target="https://www.thelancet.com/journals/lanpsy/article/PIIS2215-0366(23)00200-6/fulltext" TargetMode="External"/><Relationship Id="rId10" Type="http://schemas.openxmlformats.org/officeDocument/2006/relationships/image" Target="../media/image3.png"/><Relationship Id="rId4" Type="http://schemas.openxmlformats.org/officeDocument/2006/relationships/hyperlink" Target="https://journals.plos.org/plosone/article?id=10.1371/journal.pone.0275656" TargetMode="External"/><Relationship Id="rId9" Type="http://schemas.openxmlformats.org/officeDocument/2006/relationships/hyperlink" Target="https://www.2020mom.org/report-card-methodology" TargetMode="External"/></Relationships>
</file>

<file path=ppt/slides/_rels/slide15.xml.rels><?xml version="1.0" encoding="UTF-8" standalone="yes"?>
<Relationships xmlns="http://schemas.openxmlformats.org/package/2006/relationships"><Relationship Id="rId3" Type="http://schemas.openxmlformats.org/officeDocument/2006/relationships/hyperlink" Target="mailto:pbernet@outlook.com" TargetMode="External"/><Relationship Id="rId2" Type="http://schemas.openxmlformats.org/officeDocument/2006/relationships/hyperlink" Target="mailto:phono1@lsuhsc.edu" TargetMode="External"/><Relationship Id="rId1" Type="http://schemas.openxmlformats.org/officeDocument/2006/relationships/slideLayout" Target="../slideLayouts/slideLayout2.xml"/><Relationship Id="rId5" Type="http://schemas.openxmlformats.org/officeDocument/2006/relationships/image" Target="../media/image20.jpg"/><Relationship Id="rId4" Type="http://schemas.openxmlformats.org/officeDocument/2006/relationships/hyperlink" Target="https://sph.lsuhsc.edu/health-policy-honors-program/"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1.jpg"/><Relationship Id="rId1" Type="http://schemas.openxmlformats.org/officeDocument/2006/relationships/slideLayout" Target="../slideLayouts/slideLayout1.xml"/><Relationship Id="rId5" Type="http://schemas.openxmlformats.org/officeDocument/2006/relationships/image" Target="../media/image6.JPG"/><Relationship Id="rId4" Type="http://schemas.openxmlformats.org/officeDocument/2006/relationships/image" Target="../media/image5.JPG"/></Relationships>
</file>

<file path=ppt/slides/_rels/slide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image" Target="../media/image8.emf"/><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0.jpeg"/><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8.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image" Target="../media/image1.jpg"/><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12.jpeg"/></Relationships>
</file>

<file path=ppt/slides/_rels/slide9.xml.rels><?xml version="1.0" encoding="UTF-8" standalone="yes"?>
<Relationships xmlns="http://schemas.openxmlformats.org/package/2006/relationships"><Relationship Id="rId3" Type="http://schemas.openxmlformats.org/officeDocument/2006/relationships/image" Target="../media/image14.emf"/><Relationship Id="rId2" Type="http://schemas.openxmlformats.org/officeDocument/2006/relationships/image" Target="../media/image13.emf"/><Relationship Id="rId1" Type="http://schemas.openxmlformats.org/officeDocument/2006/relationships/slideLayout" Target="../slideLayouts/slideLayout1.xml"/><Relationship Id="rId5" Type="http://schemas.openxmlformats.org/officeDocument/2006/relationships/image" Target="../media/image2.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Picture 4" descr="Text&#10;&#10;Description automatically generated">
            <a:extLst>
              <a:ext uri="{FF2B5EF4-FFF2-40B4-BE49-F238E27FC236}">
                <a16:creationId xmlns:a16="http://schemas.microsoft.com/office/drawing/2014/main" id="{40F8680C-4B9E-7E64-EDCC-2FD03FD6AF1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898556" y="2764328"/>
            <a:ext cx="1521136" cy="371250"/>
          </a:xfrm>
          <a:prstGeom prst="rect">
            <a:avLst/>
          </a:prstGeom>
          <a:ln>
            <a:noFill/>
          </a:ln>
        </p:spPr>
      </p:pic>
      <p:sp>
        <p:nvSpPr>
          <p:cNvPr id="6" name="TextBox 5">
            <a:extLst>
              <a:ext uri="{FF2B5EF4-FFF2-40B4-BE49-F238E27FC236}">
                <a16:creationId xmlns:a16="http://schemas.microsoft.com/office/drawing/2014/main" id="{E668A9A6-2CBB-7FCA-F636-C5C76B4178C6}"/>
              </a:ext>
            </a:extLst>
          </p:cNvPr>
          <p:cNvSpPr txBox="1"/>
          <p:nvPr/>
        </p:nvSpPr>
        <p:spPr>
          <a:xfrm>
            <a:off x="-36061" y="56138"/>
            <a:ext cx="11990186" cy="6309420"/>
          </a:xfrm>
          <a:prstGeom prst="rect">
            <a:avLst/>
          </a:prstGeom>
          <a:noFill/>
        </p:spPr>
        <p:txBody>
          <a:bodyPr wrap="square" rtlCol="0">
            <a:spAutoFit/>
          </a:bodyPr>
          <a:lstStyle/>
          <a:p>
            <a:pPr algn="ctr"/>
            <a:r>
              <a:rPr lang="en-US" sz="3600" b="1" i="1" dirty="0">
                <a:solidFill>
                  <a:srgbClr val="7030A0"/>
                </a:solidFill>
                <a:latin typeface="+mj-lt"/>
              </a:rPr>
              <a:t>LSUHSC-NO Health Policy Honors Program </a:t>
            </a:r>
          </a:p>
          <a:p>
            <a:pPr algn="ctr"/>
            <a:r>
              <a:rPr lang="en-US" sz="3600" b="1" i="1" dirty="0">
                <a:solidFill>
                  <a:srgbClr val="7030A0"/>
                </a:solidFill>
                <a:latin typeface="+mj-lt"/>
              </a:rPr>
              <a:t>Contributions to Promoting Evidence-Based Care </a:t>
            </a:r>
            <a:br>
              <a:rPr lang="en-US" sz="3600" b="1" i="1" dirty="0">
                <a:solidFill>
                  <a:srgbClr val="7030A0"/>
                </a:solidFill>
                <a:latin typeface="+mj-lt"/>
              </a:rPr>
            </a:br>
            <a:r>
              <a:rPr lang="en-US" sz="3600" b="1" i="1" dirty="0">
                <a:solidFill>
                  <a:srgbClr val="7030A0"/>
                </a:solidFill>
                <a:latin typeface="+mj-lt"/>
              </a:rPr>
              <a:t>to Louisiana Medicaid Members</a:t>
            </a:r>
          </a:p>
          <a:p>
            <a:pPr algn="ctr"/>
            <a:endParaRPr lang="en-US" sz="2400" b="1" i="1" dirty="0">
              <a:solidFill>
                <a:srgbClr val="7030A0"/>
              </a:solidFill>
              <a:latin typeface="+mj-lt"/>
            </a:endParaRPr>
          </a:p>
          <a:p>
            <a:pPr algn="ctr"/>
            <a:r>
              <a:rPr lang="en-US" sz="3200" b="1" dirty="0"/>
              <a:t>LA Medicaid Private University Partnership Program (PUPP)</a:t>
            </a:r>
          </a:p>
          <a:p>
            <a:pPr algn="ctr"/>
            <a:endParaRPr lang="en-US" sz="3600" b="1" dirty="0"/>
          </a:p>
          <a:p>
            <a:pPr algn="ctr"/>
            <a:endParaRPr lang="en-US" sz="2800" b="1" dirty="0">
              <a:solidFill>
                <a:srgbClr val="7030A0"/>
              </a:solidFill>
            </a:endParaRPr>
          </a:p>
          <a:p>
            <a:pPr algn="ctr"/>
            <a:r>
              <a:rPr lang="en-US" sz="2800" b="1" dirty="0">
                <a:solidFill>
                  <a:srgbClr val="7030A0"/>
                </a:solidFill>
              </a:rPr>
              <a:t>Research Team</a:t>
            </a:r>
          </a:p>
          <a:p>
            <a:pPr algn="ctr"/>
            <a:r>
              <a:rPr lang="en-US" sz="2000" b="1" dirty="0"/>
              <a:t>Peggy A. Honoré, DHA, MHA</a:t>
            </a:r>
          </a:p>
          <a:p>
            <a:pPr algn="ctr"/>
            <a:r>
              <a:rPr lang="en-US" sz="2000" b="1" dirty="0"/>
              <a:t>Patrick Bernet, PhD</a:t>
            </a:r>
          </a:p>
          <a:p>
            <a:pPr algn="ctr"/>
            <a:r>
              <a:rPr lang="en-US" sz="2000" b="1" dirty="0"/>
              <a:t>Madeline DeGrange, MD </a:t>
            </a:r>
          </a:p>
          <a:p>
            <a:pPr algn="ctr"/>
            <a:r>
              <a:rPr lang="en-US" sz="2000" b="1" dirty="0"/>
              <a:t>Xena Zhang, MD</a:t>
            </a:r>
          </a:p>
          <a:p>
            <a:pPr algn="ctr"/>
            <a:r>
              <a:rPr lang="en-US" sz="2000" b="1" dirty="0"/>
              <a:t>Eva Mace, (MD Class of 2024)</a:t>
            </a:r>
          </a:p>
          <a:p>
            <a:pPr algn="ctr"/>
            <a:endParaRPr lang="en-US" sz="2400" dirty="0"/>
          </a:p>
          <a:p>
            <a:pPr algn="ctr"/>
            <a:r>
              <a:rPr lang="en-US" sz="2400" dirty="0">
                <a:highlight>
                  <a:srgbClr val="FFFF00"/>
                </a:highlight>
              </a:rPr>
              <a:t> </a:t>
            </a:r>
          </a:p>
        </p:txBody>
      </p:sp>
      <p:sp>
        <p:nvSpPr>
          <p:cNvPr id="3" name="TextBox 2">
            <a:extLst>
              <a:ext uri="{FF2B5EF4-FFF2-40B4-BE49-F238E27FC236}">
                <a16:creationId xmlns:a16="http://schemas.microsoft.com/office/drawing/2014/main" id="{1B973E91-F8B7-984C-9912-41F9FF9370A0}"/>
              </a:ext>
            </a:extLst>
          </p:cNvPr>
          <p:cNvSpPr txBox="1"/>
          <p:nvPr/>
        </p:nvSpPr>
        <p:spPr>
          <a:xfrm>
            <a:off x="701198" y="4122866"/>
            <a:ext cx="11389895" cy="892552"/>
          </a:xfrm>
          <a:prstGeom prst="rect">
            <a:avLst/>
          </a:prstGeom>
          <a:noFill/>
        </p:spPr>
        <p:txBody>
          <a:bodyPr wrap="square" rtlCol="0">
            <a:spAutoFit/>
          </a:bodyPr>
          <a:lstStyle/>
          <a:p>
            <a:pPr marL="285750" indent="-285750">
              <a:buFont typeface="Arial" panose="020B0604020202020204" pitchFamily="34" charset="0"/>
              <a:buChar char="•"/>
            </a:pPr>
            <a:endParaRPr lang="en-US" sz="2600" dirty="0"/>
          </a:p>
          <a:p>
            <a:endParaRPr lang="en-US" sz="2600" dirty="0"/>
          </a:p>
        </p:txBody>
      </p:sp>
      <p:pic>
        <p:nvPicPr>
          <p:cNvPr id="8" name="Picture 7">
            <a:extLst>
              <a:ext uri="{FF2B5EF4-FFF2-40B4-BE49-F238E27FC236}">
                <a16:creationId xmlns:a16="http://schemas.microsoft.com/office/drawing/2014/main" id="{412C1655-E0D7-3C3A-E3D9-A48DC363827E}"/>
              </a:ext>
            </a:extLst>
          </p:cNvPr>
          <p:cNvPicPr>
            <a:picLocks noChangeAspect="1"/>
          </p:cNvPicPr>
          <p:nvPr/>
        </p:nvPicPr>
        <p:blipFill>
          <a:blip r:embed="rId3"/>
          <a:stretch>
            <a:fillRect/>
          </a:stretch>
        </p:blipFill>
        <p:spPr>
          <a:xfrm>
            <a:off x="10765302" y="6326689"/>
            <a:ext cx="1188823" cy="454157"/>
          </a:xfrm>
          <a:prstGeom prst="rect">
            <a:avLst/>
          </a:prstGeom>
        </p:spPr>
      </p:pic>
      <p:pic>
        <p:nvPicPr>
          <p:cNvPr id="7" name="Picture 6">
            <a:extLst>
              <a:ext uri="{FF2B5EF4-FFF2-40B4-BE49-F238E27FC236}">
                <a16:creationId xmlns:a16="http://schemas.microsoft.com/office/drawing/2014/main" id="{D63DFF53-55BA-B794-8143-A95CBE419BB5}"/>
              </a:ext>
            </a:extLst>
          </p:cNvPr>
          <p:cNvPicPr>
            <a:picLocks noChangeAspect="1"/>
          </p:cNvPicPr>
          <p:nvPr/>
        </p:nvPicPr>
        <p:blipFill>
          <a:blip r:embed="rId4"/>
          <a:stretch>
            <a:fillRect/>
          </a:stretch>
        </p:blipFill>
        <p:spPr>
          <a:xfrm>
            <a:off x="237875" y="6188331"/>
            <a:ext cx="1376126" cy="546922"/>
          </a:xfrm>
          <a:prstGeom prst="rect">
            <a:avLst/>
          </a:prstGeom>
        </p:spPr>
      </p:pic>
    </p:spTree>
    <p:extLst>
      <p:ext uri="{BB962C8B-B14F-4D97-AF65-F5344CB8AC3E}">
        <p14:creationId xmlns:p14="http://schemas.microsoft.com/office/powerpoint/2010/main" val="173202320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E668A9A6-2CBB-7FCA-F636-C5C76B4178C6}"/>
              </a:ext>
            </a:extLst>
          </p:cNvPr>
          <p:cNvSpPr txBox="1"/>
          <p:nvPr/>
        </p:nvSpPr>
        <p:spPr>
          <a:xfrm>
            <a:off x="0" y="23396"/>
            <a:ext cx="11586191" cy="1200329"/>
          </a:xfrm>
          <a:prstGeom prst="rect">
            <a:avLst/>
          </a:prstGeom>
          <a:noFill/>
        </p:spPr>
        <p:txBody>
          <a:bodyPr wrap="square" rtlCol="0">
            <a:spAutoFit/>
          </a:bodyPr>
          <a:lstStyle/>
          <a:p>
            <a:pPr algn="ctr"/>
            <a:r>
              <a:rPr lang="en-US" sz="3600" b="1" dirty="0">
                <a:solidFill>
                  <a:srgbClr val="7030A0"/>
                </a:solidFill>
                <a:latin typeface="+mj-lt"/>
              </a:rPr>
              <a:t>Methods: Medically Tailored Meals (MTMs)</a:t>
            </a:r>
          </a:p>
          <a:p>
            <a:pPr algn="ctr"/>
            <a:endParaRPr lang="en-US" sz="3600" dirty="0"/>
          </a:p>
        </p:txBody>
      </p:sp>
      <p:sp>
        <p:nvSpPr>
          <p:cNvPr id="3" name="TextBox 2">
            <a:extLst>
              <a:ext uri="{FF2B5EF4-FFF2-40B4-BE49-F238E27FC236}">
                <a16:creationId xmlns:a16="http://schemas.microsoft.com/office/drawing/2014/main" id="{1B973E91-F8B7-984C-9912-41F9FF9370A0}"/>
              </a:ext>
            </a:extLst>
          </p:cNvPr>
          <p:cNvSpPr txBox="1"/>
          <p:nvPr/>
        </p:nvSpPr>
        <p:spPr>
          <a:xfrm>
            <a:off x="957710" y="875953"/>
            <a:ext cx="10276580" cy="830997"/>
          </a:xfrm>
          <a:prstGeom prst="rect">
            <a:avLst/>
          </a:prstGeom>
          <a:noFill/>
        </p:spPr>
        <p:txBody>
          <a:bodyPr wrap="square" rtlCol="0">
            <a:spAutoFit/>
          </a:bodyPr>
          <a:lstStyle/>
          <a:p>
            <a:pPr algn="ctr"/>
            <a:r>
              <a:rPr lang="en-US" sz="2400" dirty="0">
                <a:solidFill>
                  <a:srgbClr val="000000"/>
                </a:solidFill>
                <a:effectLst/>
              </a:rPr>
              <a:t>Economic model for MTM used baseline outcome probabilities                              and costs from a 2022 meta study that used Medical Expenditure Panel Survey</a:t>
            </a:r>
            <a:r>
              <a:rPr lang="en-US" sz="2400" baseline="30000" dirty="0">
                <a:solidFill>
                  <a:srgbClr val="000000"/>
                </a:solidFill>
                <a:effectLst/>
              </a:rPr>
              <a:t>5</a:t>
            </a:r>
            <a:r>
              <a:rPr lang="en-US" sz="2400" dirty="0">
                <a:solidFill>
                  <a:srgbClr val="000000"/>
                </a:solidFill>
                <a:effectLst/>
              </a:rPr>
              <a:t> </a:t>
            </a:r>
            <a:endParaRPr lang="en-US" sz="2400" dirty="0"/>
          </a:p>
        </p:txBody>
      </p:sp>
      <p:pic>
        <p:nvPicPr>
          <p:cNvPr id="7" name="Picture 6">
            <a:extLst>
              <a:ext uri="{FF2B5EF4-FFF2-40B4-BE49-F238E27FC236}">
                <a16:creationId xmlns:a16="http://schemas.microsoft.com/office/drawing/2014/main" id="{56E97899-9B6D-62F5-CD2C-A8C7F918215F}"/>
              </a:ext>
            </a:extLst>
          </p:cNvPr>
          <p:cNvPicPr>
            <a:picLocks noChangeAspect="1"/>
          </p:cNvPicPr>
          <p:nvPr/>
        </p:nvPicPr>
        <p:blipFill>
          <a:blip r:embed="rId3"/>
          <a:stretch>
            <a:fillRect/>
          </a:stretch>
        </p:blipFill>
        <p:spPr>
          <a:xfrm>
            <a:off x="320124" y="1706950"/>
            <a:ext cx="3965485" cy="1298800"/>
          </a:xfrm>
          <a:prstGeom prst="rect">
            <a:avLst/>
          </a:prstGeom>
        </p:spPr>
      </p:pic>
      <p:pic>
        <p:nvPicPr>
          <p:cNvPr id="11" name="Picture 10">
            <a:extLst>
              <a:ext uri="{FF2B5EF4-FFF2-40B4-BE49-F238E27FC236}">
                <a16:creationId xmlns:a16="http://schemas.microsoft.com/office/drawing/2014/main" id="{296A4DE0-286E-2184-38CE-1FF7C5147F96}"/>
              </a:ext>
            </a:extLst>
          </p:cNvPr>
          <p:cNvPicPr>
            <a:picLocks noChangeAspect="1"/>
          </p:cNvPicPr>
          <p:nvPr/>
        </p:nvPicPr>
        <p:blipFill>
          <a:blip r:embed="rId4"/>
          <a:stretch>
            <a:fillRect/>
          </a:stretch>
        </p:blipFill>
        <p:spPr>
          <a:xfrm>
            <a:off x="4483069" y="2559507"/>
            <a:ext cx="6017880" cy="3422540"/>
          </a:xfrm>
          <a:prstGeom prst="rect">
            <a:avLst/>
          </a:prstGeom>
        </p:spPr>
      </p:pic>
      <p:pic>
        <p:nvPicPr>
          <p:cNvPr id="2" name="Picture 1" descr="A close-up of a logo&#10;&#10;Description automatically generated">
            <a:extLst>
              <a:ext uri="{FF2B5EF4-FFF2-40B4-BE49-F238E27FC236}">
                <a16:creationId xmlns:a16="http://schemas.microsoft.com/office/drawing/2014/main" id="{4AFE73A4-9E94-3D63-6D24-D223C8E181F9}"/>
              </a:ext>
            </a:extLst>
          </p:cNvPr>
          <p:cNvPicPr>
            <a:picLocks noChangeAspect="1"/>
          </p:cNvPicPr>
          <p:nvPr/>
        </p:nvPicPr>
        <p:blipFill>
          <a:blip r:embed="rId5"/>
          <a:stretch>
            <a:fillRect/>
          </a:stretch>
        </p:blipFill>
        <p:spPr>
          <a:xfrm>
            <a:off x="0" y="6287869"/>
            <a:ext cx="1376045" cy="546735"/>
          </a:xfrm>
          <a:prstGeom prst="rect">
            <a:avLst/>
          </a:prstGeom>
        </p:spPr>
      </p:pic>
      <p:pic>
        <p:nvPicPr>
          <p:cNvPr id="8" name="Picture 7" descr="A purple and yellow text&#10;&#10;Description automatically generated">
            <a:extLst>
              <a:ext uri="{FF2B5EF4-FFF2-40B4-BE49-F238E27FC236}">
                <a16:creationId xmlns:a16="http://schemas.microsoft.com/office/drawing/2014/main" id="{CA89072E-C5BC-F91E-233B-790B73ED8E69}"/>
              </a:ext>
            </a:extLst>
          </p:cNvPr>
          <p:cNvPicPr>
            <a:picLocks noChangeAspect="1"/>
          </p:cNvPicPr>
          <p:nvPr/>
        </p:nvPicPr>
        <p:blipFill>
          <a:blip r:embed="rId6"/>
          <a:stretch>
            <a:fillRect/>
          </a:stretch>
        </p:blipFill>
        <p:spPr>
          <a:xfrm>
            <a:off x="10851853" y="6334223"/>
            <a:ext cx="1188720" cy="454025"/>
          </a:xfrm>
          <a:prstGeom prst="rect">
            <a:avLst/>
          </a:prstGeom>
        </p:spPr>
      </p:pic>
    </p:spTree>
    <p:extLst>
      <p:ext uri="{BB962C8B-B14F-4D97-AF65-F5344CB8AC3E}">
        <p14:creationId xmlns:p14="http://schemas.microsoft.com/office/powerpoint/2010/main" val="170395479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E668A9A6-2CBB-7FCA-F636-C5C76B4178C6}"/>
              </a:ext>
            </a:extLst>
          </p:cNvPr>
          <p:cNvSpPr txBox="1"/>
          <p:nvPr/>
        </p:nvSpPr>
        <p:spPr>
          <a:xfrm>
            <a:off x="2936798" y="53890"/>
            <a:ext cx="8179694" cy="646331"/>
          </a:xfrm>
          <a:prstGeom prst="rect">
            <a:avLst/>
          </a:prstGeom>
          <a:noFill/>
        </p:spPr>
        <p:txBody>
          <a:bodyPr wrap="square" rtlCol="0">
            <a:spAutoFit/>
          </a:bodyPr>
          <a:lstStyle/>
          <a:p>
            <a:pPr algn="ctr"/>
            <a:r>
              <a:rPr lang="en-US" sz="3600" b="1" dirty="0">
                <a:solidFill>
                  <a:srgbClr val="7030A0"/>
                </a:solidFill>
                <a:latin typeface="+mj-lt"/>
              </a:rPr>
              <a:t>Results: Medically Tailored Meals</a:t>
            </a:r>
          </a:p>
        </p:txBody>
      </p:sp>
      <p:pic>
        <p:nvPicPr>
          <p:cNvPr id="2" name="Picture 1">
            <a:extLst>
              <a:ext uri="{FF2B5EF4-FFF2-40B4-BE49-F238E27FC236}">
                <a16:creationId xmlns:a16="http://schemas.microsoft.com/office/drawing/2014/main" id="{287D4917-6B65-52AC-39E9-77A4CCA9E56D}"/>
              </a:ext>
            </a:extLst>
          </p:cNvPr>
          <p:cNvPicPr>
            <a:picLocks noChangeAspect="1"/>
          </p:cNvPicPr>
          <p:nvPr/>
        </p:nvPicPr>
        <p:blipFill>
          <a:blip r:embed="rId2"/>
          <a:stretch>
            <a:fillRect/>
          </a:stretch>
        </p:blipFill>
        <p:spPr>
          <a:xfrm>
            <a:off x="1876860" y="1065820"/>
            <a:ext cx="9010532" cy="5001061"/>
          </a:xfrm>
          <a:prstGeom prst="rect">
            <a:avLst/>
          </a:prstGeom>
        </p:spPr>
      </p:pic>
      <p:pic>
        <p:nvPicPr>
          <p:cNvPr id="4" name="Picture 3" descr="A close-up of a logo&#10;&#10;Description automatically generated">
            <a:extLst>
              <a:ext uri="{FF2B5EF4-FFF2-40B4-BE49-F238E27FC236}">
                <a16:creationId xmlns:a16="http://schemas.microsoft.com/office/drawing/2014/main" id="{4AFE73A4-9E94-3D63-6D24-D223C8E181F9}"/>
              </a:ext>
            </a:extLst>
          </p:cNvPr>
          <p:cNvPicPr>
            <a:picLocks noChangeAspect="1"/>
          </p:cNvPicPr>
          <p:nvPr/>
        </p:nvPicPr>
        <p:blipFill>
          <a:blip r:embed="rId3"/>
          <a:stretch>
            <a:fillRect/>
          </a:stretch>
        </p:blipFill>
        <p:spPr>
          <a:xfrm>
            <a:off x="86947" y="6200389"/>
            <a:ext cx="1376045" cy="546735"/>
          </a:xfrm>
          <a:prstGeom prst="rect">
            <a:avLst/>
          </a:prstGeom>
        </p:spPr>
      </p:pic>
      <p:pic>
        <p:nvPicPr>
          <p:cNvPr id="7" name="Picture 6" descr="A purple and yellow text&#10;&#10;Description automatically generated">
            <a:extLst>
              <a:ext uri="{FF2B5EF4-FFF2-40B4-BE49-F238E27FC236}">
                <a16:creationId xmlns:a16="http://schemas.microsoft.com/office/drawing/2014/main" id="{CA89072E-C5BC-F91E-233B-790B73ED8E69}"/>
              </a:ext>
            </a:extLst>
          </p:cNvPr>
          <p:cNvPicPr>
            <a:picLocks noChangeAspect="1"/>
          </p:cNvPicPr>
          <p:nvPr/>
        </p:nvPicPr>
        <p:blipFill>
          <a:blip r:embed="rId4"/>
          <a:stretch>
            <a:fillRect/>
          </a:stretch>
        </p:blipFill>
        <p:spPr>
          <a:xfrm>
            <a:off x="10916333" y="6296582"/>
            <a:ext cx="1188720" cy="454025"/>
          </a:xfrm>
          <a:prstGeom prst="rect">
            <a:avLst/>
          </a:prstGeom>
        </p:spPr>
      </p:pic>
    </p:spTree>
    <p:extLst>
      <p:ext uri="{BB962C8B-B14F-4D97-AF65-F5344CB8AC3E}">
        <p14:creationId xmlns:p14="http://schemas.microsoft.com/office/powerpoint/2010/main" val="27329459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E668A9A6-2CBB-7FCA-F636-C5C76B4178C6}"/>
              </a:ext>
            </a:extLst>
          </p:cNvPr>
          <p:cNvSpPr txBox="1"/>
          <p:nvPr/>
        </p:nvSpPr>
        <p:spPr>
          <a:xfrm>
            <a:off x="2695135" y="8448"/>
            <a:ext cx="6344529" cy="646331"/>
          </a:xfrm>
          <a:prstGeom prst="rect">
            <a:avLst/>
          </a:prstGeom>
          <a:noFill/>
        </p:spPr>
        <p:txBody>
          <a:bodyPr wrap="square" rtlCol="0">
            <a:spAutoFit/>
          </a:bodyPr>
          <a:lstStyle/>
          <a:p>
            <a:pPr algn="ctr"/>
            <a:r>
              <a:rPr lang="en-US" sz="3600" b="1" dirty="0">
                <a:solidFill>
                  <a:srgbClr val="7030A0"/>
                </a:solidFill>
                <a:latin typeface="+mj-lt"/>
              </a:rPr>
              <a:t>Medicaid Relevant Conclusions</a:t>
            </a:r>
          </a:p>
        </p:txBody>
      </p:sp>
      <p:sp>
        <p:nvSpPr>
          <p:cNvPr id="3" name="TextBox 2">
            <a:extLst>
              <a:ext uri="{FF2B5EF4-FFF2-40B4-BE49-F238E27FC236}">
                <a16:creationId xmlns:a16="http://schemas.microsoft.com/office/drawing/2014/main" id="{1B973E91-F8B7-984C-9912-41F9FF9370A0}"/>
              </a:ext>
            </a:extLst>
          </p:cNvPr>
          <p:cNvSpPr txBox="1"/>
          <p:nvPr/>
        </p:nvSpPr>
        <p:spPr>
          <a:xfrm>
            <a:off x="50259" y="518591"/>
            <a:ext cx="12091481" cy="6309420"/>
          </a:xfrm>
          <a:prstGeom prst="rect">
            <a:avLst/>
          </a:prstGeom>
          <a:noFill/>
        </p:spPr>
        <p:txBody>
          <a:bodyPr wrap="square" rtlCol="0">
            <a:spAutoFit/>
          </a:bodyPr>
          <a:lstStyle/>
          <a:p>
            <a:r>
              <a:rPr lang="en-US" sz="2600" dirty="0"/>
              <a:t>What can Medicaid do with this information.</a:t>
            </a:r>
          </a:p>
          <a:p>
            <a:pPr marL="457200" indent="-457200">
              <a:buFont typeface="Arial" panose="020B0604020202020204" pitchFamily="34" charset="0"/>
              <a:buChar char="•"/>
            </a:pPr>
            <a:r>
              <a:rPr lang="en-US" sz="2600" dirty="0"/>
              <a:t>Advance evidence-based Programs/Policies to reach MMCQS Aim of </a:t>
            </a:r>
            <a:r>
              <a:rPr lang="en-US" sz="2600" b="1" dirty="0"/>
              <a:t>Smarter Spending</a:t>
            </a:r>
            <a:r>
              <a:rPr lang="en-US" sz="2600" b="1" baseline="30000" dirty="0"/>
              <a:t>6</a:t>
            </a:r>
            <a:r>
              <a:rPr lang="en-US" sz="2600" b="1" dirty="0"/>
              <a:t> </a:t>
            </a:r>
          </a:p>
          <a:p>
            <a:pPr marL="914400" lvl="1" indent="-457200">
              <a:buFont typeface="Wingdings" panose="05000000000000000000" pitchFamily="2" charset="2"/>
              <a:buChar char="ü"/>
            </a:pPr>
            <a:r>
              <a:rPr lang="en-US" sz="2600" dirty="0"/>
              <a:t>Untreated maternal mental health is a </a:t>
            </a:r>
            <a:r>
              <a:rPr lang="en-US" sz="2600" b="1" dirty="0"/>
              <a:t>driver</a:t>
            </a:r>
            <a:r>
              <a:rPr lang="en-US" sz="2600" dirty="0"/>
              <a:t> of excess LA Medicaid spending</a:t>
            </a:r>
          </a:p>
          <a:p>
            <a:pPr marL="914400" lvl="1" indent="-457200">
              <a:buFont typeface="Wingdings" panose="05000000000000000000" pitchFamily="2" charset="2"/>
              <a:buChar char="ü"/>
            </a:pPr>
            <a:r>
              <a:rPr lang="en-US" sz="2600" dirty="0"/>
              <a:t>Potential substantial Medicaid savings if information is used to make the financial case for policies and strategies that reduce untreated maternal mental health        </a:t>
            </a:r>
            <a:r>
              <a:rPr lang="en-US" sz="1400" i="1" dirty="0"/>
              <a:t>(e. g., $1 of School-based Substance Abuse prevention saves system $18 [SAMHSA]); $1 in chronic disease prevention saves $5.18 [TFAH])</a:t>
            </a:r>
          </a:p>
          <a:p>
            <a:pPr marL="914400" lvl="1" indent="-457200">
              <a:buFont typeface="Wingdings" panose="05000000000000000000" pitchFamily="2" charset="2"/>
              <a:buChar char="ü"/>
            </a:pPr>
            <a:r>
              <a:rPr lang="en-US" sz="2600" dirty="0"/>
              <a:t>Strengthen policies for maternal mental health coverage by MCOs</a:t>
            </a:r>
          </a:p>
          <a:p>
            <a:pPr marL="914400" lvl="1" indent="-457200">
              <a:buFont typeface="Wingdings" panose="05000000000000000000" pitchFamily="2" charset="2"/>
              <a:buChar char="ü"/>
            </a:pPr>
            <a:r>
              <a:rPr lang="en-US" sz="2600" dirty="0"/>
              <a:t>Strengthen strategies for maternal mental health performance metrics</a:t>
            </a:r>
          </a:p>
          <a:p>
            <a:pPr marL="914400" lvl="1" indent="-457200">
              <a:buFont typeface="Wingdings" panose="05000000000000000000" pitchFamily="2" charset="2"/>
              <a:buChar char="ü"/>
            </a:pPr>
            <a:r>
              <a:rPr lang="en-US" sz="2600" dirty="0"/>
              <a:t>Policies to promote utilization of covered services</a:t>
            </a:r>
          </a:p>
          <a:p>
            <a:pPr marL="457200" indent="-457200">
              <a:buFont typeface="Arial" panose="020B0604020202020204" pitchFamily="34" charset="0"/>
              <a:buChar char="•"/>
            </a:pPr>
            <a:r>
              <a:rPr lang="en-US" sz="2600" dirty="0"/>
              <a:t>Promote 988 System as a strategy to reduce stigma</a:t>
            </a:r>
            <a:r>
              <a:rPr lang="en-US" sz="2600" baseline="30000" dirty="0"/>
              <a:t>7</a:t>
            </a:r>
            <a:endParaRPr lang="en-US" sz="2600" dirty="0">
              <a:highlight>
                <a:srgbClr val="FFFF00"/>
              </a:highlight>
            </a:endParaRPr>
          </a:p>
          <a:p>
            <a:pPr marL="457200" indent="-457200">
              <a:buFont typeface="Arial" panose="020B0604020202020204" pitchFamily="34" charset="0"/>
              <a:buChar char="•"/>
            </a:pPr>
            <a:r>
              <a:rPr lang="en-US" sz="2600" dirty="0"/>
              <a:t>Strengthen Community-based Org engagement/treatment also to reduce stigma</a:t>
            </a:r>
            <a:r>
              <a:rPr lang="en-US" sz="2600" baseline="30000" dirty="0"/>
              <a:t>8</a:t>
            </a:r>
            <a:endParaRPr lang="en-US" sz="2600" dirty="0"/>
          </a:p>
          <a:p>
            <a:pPr marL="457200" indent="-457200">
              <a:buFont typeface="Arial" panose="020B0604020202020204" pitchFamily="34" charset="0"/>
              <a:buChar char="•"/>
            </a:pPr>
            <a:r>
              <a:rPr lang="en-US" sz="2600" dirty="0"/>
              <a:t>Development of Parish/Community level reports on the UMMHC economic burden</a:t>
            </a:r>
          </a:p>
          <a:p>
            <a:pPr marL="457200" indent="-457200">
              <a:buFont typeface="Arial" panose="020B0604020202020204" pitchFamily="34" charset="0"/>
              <a:buChar char="•"/>
            </a:pPr>
            <a:r>
              <a:rPr lang="en-US" sz="2600" dirty="0"/>
              <a:t>Strategic Innovations to support lay positions (“navigators” and “peer support”)</a:t>
            </a:r>
          </a:p>
          <a:p>
            <a:endParaRPr lang="en-US" sz="2600" dirty="0"/>
          </a:p>
          <a:p>
            <a:endParaRPr lang="en-US" sz="2600" dirty="0"/>
          </a:p>
        </p:txBody>
      </p:sp>
      <p:pic>
        <p:nvPicPr>
          <p:cNvPr id="2" name="Picture 1" descr="A purple and yellow text&#10;&#10;Description automatically generated">
            <a:extLst>
              <a:ext uri="{FF2B5EF4-FFF2-40B4-BE49-F238E27FC236}">
                <a16:creationId xmlns:a16="http://schemas.microsoft.com/office/drawing/2014/main" id="{CA89072E-C5BC-F91E-233B-790B73ED8E69}"/>
              </a:ext>
            </a:extLst>
          </p:cNvPr>
          <p:cNvPicPr>
            <a:picLocks noChangeAspect="1"/>
          </p:cNvPicPr>
          <p:nvPr/>
        </p:nvPicPr>
        <p:blipFill>
          <a:blip r:embed="rId2"/>
          <a:stretch>
            <a:fillRect/>
          </a:stretch>
        </p:blipFill>
        <p:spPr>
          <a:xfrm>
            <a:off x="10951285" y="6346693"/>
            <a:ext cx="1040649" cy="397470"/>
          </a:xfrm>
          <a:prstGeom prst="rect">
            <a:avLst/>
          </a:prstGeom>
        </p:spPr>
      </p:pic>
      <p:pic>
        <p:nvPicPr>
          <p:cNvPr id="7" name="Picture 6" descr="A close-up of a logo&#10;&#10;Description automatically generated">
            <a:extLst>
              <a:ext uri="{FF2B5EF4-FFF2-40B4-BE49-F238E27FC236}">
                <a16:creationId xmlns:a16="http://schemas.microsoft.com/office/drawing/2014/main" id="{4AFE73A4-9E94-3D63-6D24-D223C8E181F9}"/>
              </a:ext>
            </a:extLst>
          </p:cNvPr>
          <p:cNvPicPr>
            <a:picLocks noChangeAspect="1"/>
          </p:cNvPicPr>
          <p:nvPr/>
        </p:nvPicPr>
        <p:blipFill>
          <a:blip r:embed="rId3"/>
          <a:stretch>
            <a:fillRect/>
          </a:stretch>
        </p:blipFill>
        <p:spPr>
          <a:xfrm>
            <a:off x="200067" y="6346693"/>
            <a:ext cx="1286878" cy="511307"/>
          </a:xfrm>
          <a:prstGeom prst="rect">
            <a:avLst/>
          </a:prstGeom>
        </p:spPr>
      </p:pic>
    </p:spTree>
    <p:extLst>
      <p:ext uri="{BB962C8B-B14F-4D97-AF65-F5344CB8AC3E}">
        <p14:creationId xmlns:p14="http://schemas.microsoft.com/office/powerpoint/2010/main" val="170552647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609672-8544-962A-71FD-D6DBCFB84EC3}"/>
              </a:ext>
            </a:extLst>
          </p:cNvPr>
          <p:cNvSpPr>
            <a:spLocks noGrp="1"/>
          </p:cNvSpPr>
          <p:nvPr>
            <p:ph type="title"/>
          </p:nvPr>
        </p:nvSpPr>
        <p:spPr>
          <a:xfrm>
            <a:off x="838200" y="122034"/>
            <a:ext cx="10515600" cy="559003"/>
          </a:xfrm>
        </p:spPr>
        <p:txBody>
          <a:bodyPr>
            <a:noAutofit/>
          </a:bodyPr>
          <a:lstStyle/>
          <a:p>
            <a:pPr algn="ctr"/>
            <a:r>
              <a:rPr lang="en-US" sz="3600" b="1" dirty="0">
                <a:solidFill>
                  <a:srgbClr val="7030A0"/>
                </a:solidFill>
              </a:rPr>
              <a:t>Medicaid Relevant Conclusions</a:t>
            </a:r>
          </a:p>
        </p:txBody>
      </p:sp>
      <p:sp>
        <p:nvSpPr>
          <p:cNvPr id="3" name="Content Placeholder 2">
            <a:extLst>
              <a:ext uri="{FF2B5EF4-FFF2-40B4-BE49-F238E27FC236}">
                <a16:creationId xmlns:a16="http://schemas.microsoft.com/office/drawing/2014/main" id="{5AA42B09-0083-1FED-0CFC-B4E818AB2522}"/>
              </a:ext>
            </a:extLst>
          </p:cNvPr>
          <p:cNvSpPr>
            <a:spLocks noGrp="1"/>
          </p:cNvSpPr>
          <p:nvPr>
            <p:ph idx="1"/>
          </p:nvPr>
        </p:nvSpPr>
        <p:spPr>
          <a:xfrm>
            <a:off x="531845" y="924128"/>
            <a:ext cx="11392677" cy="5252835"/>
          </a:xfrm>
        </p:spPr>
        <p:txBody>
          <a:bodyPr>
            <a:normAutofit lnSpcReduction="10000"/>
          </a:bodyPr>
          <a:lstStyle/>
          <a:p>
            <a:r>
              <a:rPr lang="en-US" dirty="0"/>
              <a:t>MTM - Reductions in health care utilization and expenditures -nationally 1.6million averted hospitalizations and cost savings of $12.6 billion</a:t>
            </a:r>
          </a:p>
          <a:p>
            <a:pPr lvl="1">
              <a:buFont typeface="Wingdings" panose="05000000000000000000" pitchFamily="2" charset="2"/>
              <a:buChar char="ü"/>
            </a:pPr>
            <a:r>
              <a:rPr lang="en-US" sz="2200" dirty="0"/>
              <a:t>Medically Tailored Meals often covered ‘in lieu of’ more expensive meal preparation by home health workers.</a:t>
            </a:r>
          </a:p>
          <a:p>
            <a:pPr marL="457200" lvl="1" indent="0">
              <a:buNone/>
            </a:pPr>
            <a:endParaRPr lang="en-US" sz="2600" dirty="0"/>
          </a:p>
          <a:p>
            <a:pPr marL="0" indent="0">
              <a:buNone/>
            </a:pPr>
            <a:r>
              <a:rPr lang="en-US" sz="3000" b="1" u="sng" dirty="0"/>
              <a:t>Next steps</a:t>
            </a:r>
          </a:p>
          <a:p>
            <a:pPr marL="742950" lvl="1" indent="-285750"/>
            <a:r>
              <a:rPr lang="en-US" sz="2600" dirty="0"/>
              <a:t>Complete postpartum expansion economic evaluation </a:t>
            </a:r>
            <a:r>
              <a:rPr lang="en-US" sz="2000" b="1" dirty="0">
                <a:solidFill>
                  <a:srgbClr val="7030A0"/>
                </a:solidFill>
              </a:rPr>
              <a:t>(Eva Mace-Policy Honors medical student)</a:t>
            </a:r>
          </a:p>
          <a:p>
            <a:pPr marL="742950" lvl="1" indent="-285750"/>
            <a:r>
              <a:rPr lang="en-US" sz="2600" dirty="0"/>
              <a:t>Build website to host and curate Economic Tool </a:t>
            </a:r>
            <a:r>
              <a:rPr lang="en-US" sz="2200" b="1" dirty="0">
                <a:solidFill>
                  <a:srgbClr val="7030A0"/>
                </a:solidFill>
              </a:rPr>
              <a:t>http://www.publichealthfinance.org/</a:t>
            </a:r>
          </a:p>
          <a:p>
            <a:pPr marL="742950" lvl="1" indent="-285750">
              <a:buFont typeface="Arial" panose="020B0604020202020204" pitchFamily="34" charset="0"/>
              <a:buChar char="•"/>
            </a:pPr>
            <a:r>
              <a:rPr lang="en-US" sz="2600" dirty="0"/>
              <a:t>Engage stakeholders and additional Health Policy Honors students  </a:t>
            </a:r>
          </a:p>
          <a:p>
            <a:pPr lvl="2">
              <a:buFont typeface="Wingdings" panose="05000000000000000000" pitchFamily="2" charset="2"/>
              <a:buChar char="ü"/>
            </a:pPr>
            <a:r>
              <a:rPr lang="en-US" sz="2200" dirty="0"/>
              <a:t>Office of Women’s and Community Health  </a:t>
            </a:r>
          </a:p>
          <a:p>
            <a:pPr lvl="2">
              <a:buFont typeface="Wingdings" panose="05000000000000000000" pitchFamily="2" charset="2"/>
              <a:buChar char="ü"/>
            </a:pPr>
            <a:r>
              <a:rPr lang="en-US" sz="2200" dirty="0"/>
              <a:t>Caddo Parish March of Dimes analysis with focus on preterm births</a:t>
            </a:r>
          </a:p>
          <a:p>
            <a:pPr lvl="2">
              <a:buFont typeface="Wingdings" panose="05000000000000000000" pitchFamily="2" charset="2"/>
              <a:buChar char="ü"/>
            </a:pPr>
            <a:r>
              <a:rPr lang="en-US" sz="2200" dirty="0"/>
              <a:t>MHSD Mental Health Navigator positions/education  </a:t>
            </a:r>
          </a:p>
          <a:p>
            <a:pPr lvl="2">
              <a:buFont typeface="Wingdings" panose="05000000000000000000" pitchFamily="2" charset="2"/>
              <a:buChar char="ü"/>
            </a:pPr>
            <a:r>
              <a:rPr lang="en-US" sz="2200" dirty="0"/>
              <a:t>Continue exploring best practice policy options</a:t>
            </a:r>
          </a:p>
          <a:p>
            <a:pPr marL="457200" lvl="1" indent="0">
              <a:buNone/>
            </a:pPr>
            <a:endParaRPr lang="en-US" sz="2600" dirty="0"/>
          </a:p>
        </p:txBody>
      </p:sp>
      <p:pic>
        <p:nvPicPr>
          <p:cNvPr id="4" name="Picture 3">
            <a:extLst>
              <a:ext uri="{FF2B5EF4-FFF2-40B4-BE49-F238E27FC236}">
                <a16:creationId xmlns:a16="http://schemas.microsoft.com/office/drawing/2014/main" id="{3484A097-EDCD-141A-69A2-3F77F83B1D9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337082" y="4868958"/>
            <a:ext cx="835146" cy="663575"/>
          </a:xfrm>
          <a:prstGeom prst="rect">
            <a:avLst/>
          </a:prstGeom>
        </p:spPr>
      </p:pic>
      <p:pic>
        <p:nvPicPr>
          <p:cNvPr id="6" name="Picture 5">
            <a:extLst>
              <a:ext uri="{FF2B5EF4-FFF2-40B4-BE49-F238E27FC236}">
                <a16:creationId xmlns:a16="http://schemas.microsoft.com/office/drawing/2014/main" id="{4BEF6F6F-D993-7006-5146-43819F7D4646}"/>
              </a:ext>
            </a:extLst>
          </p:cNvPr>
          <p:cNvPicPr>
            <a:picLocks noChangeAspect="1"/>
          </p:cNvPicPr>
          <p:nvPr/>
        </p:nvPicPr>
        <p:blipFill>
          <a:blip r:embed="rId3"/>
          <a:stretch>
            <a:fillRect/>
          </a:stretch>
        </p:blipFill>
        <p:spPr>
          <a:xfrm>
            <a:off x="7681248" y="5443837"/>
            <a:ext cx="1757641" cy="399464"/>
          </a:xfrm>
          <a:prstGeom prst="rect">
            <a:avLst/>
          </a:prstGeom>
        </p:spPr>
      </p:pic>
      <p:pic>
        <p:nvPicPr>
          <p:cNvPr id="5" name="Picture 4" descr="A close-up of a logo&#10;&#10;Description automatically generated">
            <a:extLst>
              <a:ext uri="{FF2B5EF4-FFF2-40B4-BE49-F238E27FC236}">
                <a16:creationId xmlns:a16="http://schemas.microsoft.com/office/drawing/2014/main" id="{4AFE73A4-9E94-3D63-6D24-D223C8E181F9}"/>
              </a:ext>
            </a:extLst>
          </p:cNvPr>
          <p:cNvPicPr>
            <a:picLocks noChangeAspect="1"/>
          </p:cNvPicPr>
          <p:nvPr/>
        </p:nvPicPr>
        <p:blipFill>
          <a:blip r:embed="rId4"/>
          <a:stretch>
            <a:fillRect/>
          </a:stretch>
        </p:blipFill>
        <p:spPr>
          <a:xfrm>
            <a:off x="1" y="6370734"/>
            <a:ext cx="1226372" cy="487266"/>
          </a:xfrm>
          <a:prstGeom prst="rect">
            <a:avLst/>
          </a:prstGeom>
        </p:spPr>
      </p:pic>
      <p:pic>
        <p:nvPicPr>
          <p:cNvPr id="7" name="Picture 6" descr="A close-up of a logo&#10;&#10;Description automatically generated">
            <a:extLst>
              <a:ext uri="{FF2B5EF4-FFF2-40B4-BE49-F238E27FC236}">
                <a16:creationId xmlns:a16="http://schemas.microsoft.com/office/drawing/2014/main" id="{4AFE73A4-9E94-3D63-6D24-D223C8E181F9}"/>
              </a:ext>
            </a:extLst>
          </p:cNvPr>
          <p:cNvPicPr>
            <a:picLocks noChangeAspect="1"/>
          </p:cNvPicPr>
          <p:nvPr/>
        </p:nvPicPr>
        <p:blipFill>
          <a:blip r:embed="rId4"/>
          <a:stretch>
            <a:fillRect/>
          </a:stretch>
        </p:blipFill>
        <p:spPr>
          <a:xfrm>
            <a:off x="10875981" y="6243357"/>
            <a:ext cx="1316019" cy="522885"/>
          </a:xfrm>
          <a:prstGeom prst="rect">
            <a:avLst/>
          </a:prstGeom>
        </p:spPr>
      </p:pic>
    </p:spTree>
    <p:extLst>
      <p:ext uri="{BB962C8B-B14F-4D97-AF65-F5344CB8AC3E}">
        <p14:creationId xmlns:p14="http://schemas.microsoft.com/office/powerpoint/2010/main" val="80622194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653869-3590-45F5-B251-0CBDABF4723B}"/>
              </a:ext>
            </a:extLst>
          </p:cNvPr>
          <p:cNvSpPr>
            <a:spLocks noGrp="1"/>
          </p:cNvSpPr>
          <p:nvPr>
            <p:ph type="title"/>
          </p:nvPr>
        </p:nvSpPr>
        <p:spPr>
          <a:xfrm>
            <a:off x="726077" y="61846"/>
            <a:ext cx="10515600" cy="498022"/>
          </a:xfrm>
        </p:spPr>
        <p:txBody>
          <a:bodyPr>
            <a:noAutofit/>
          </a:bodyPr>
          <a:lstStyle/>
          <a:p>
            <a:pPr algn="ctr"/>
            <a:r>
              <a:rPr lang="en-US" sz="3600" b="1" dirty="0">
                <a:solidFill>
                  <a:srgbClr val="7030A0"/>
                </a:solidFill>
              </a:rPr>
              <a:t>References</a:t>
            </a:r>
          </a:p>
        </p:txBody>
      </p:sp>
      <p:sp>
        <p:nvSpPr>
          <p:cNvPr id="3" name="Content Placeholder 2">
            <a:extLst>
              <a:ext uri="{FF2B5EF4-FFF2-40B4-BE49-F238E27FC236}">
                <a16:creationId xmlns:a16="http://schemas.microsoft.com/office/drawing/2014/main" id="{7AC6DD8A-E61A-40E1-BE0E-A44E0795DFDB}"/>
              </a:ext>
            </a:extLst>
          </p:cNvPr>
          <p:cNvSpPr>
            <a:spLocks noGrp="1"/>
          </p:cNvSpPr>
          <p:nvPr>
            <p:ph idx="1"/>
          </p:nvPr>
        </p:nvSpPr>
        <p:spPr>
          <a:xfrm>
            <a:off x="421276" y="621847"/>
            <a:ext cx="11351623" cy="6055973"/>
          </a:xfrm>
        </p:spPr>
        <p:txBody>
          <a:bodyPr>
            <a:normAutofit fontScale="92500"/>
          </a:bodyPr>
          <a:lstStyle/>
          <a:p>
            <a:pPr marL="342900" indent="-342900">
              <a:lnSpc>
                <a:spcPct val="100000"/>
              </a:lnSpc>
              <a:spcBef>
                <a:spcPts val="0"/>
              </a:spcBef>
              <a:buFont typeface="+mj-lt"/>
              <a:buAutoNum type="arabicPeriod"/>
            </a:pPr>
            <a:r>
              <a:rPr lang="en-US" sz="1600" dirty="0"/>
              <a:t>The costs of untreated maternal mental health conditions.  </a:t>
            </a:r>
            <a:r>
              <a:rPr lang="en-US" sz="1600" dirty="0">
                <a:hlinkClick r:id="rId2"/>
              </a:rPr>
              <a:t>https://www.mathematica.org/blogs/the-costs-of-untreated-maternal-mental-health-conditions</a:t>
            </a:r>
            <a:endParaRPr lang="en-US" sz="1600" dirty="0"/>
          </a:p>
          <a:p>
            <a:pPr marL="0" indent="0">
              <a:lnSpc>
                <a:spcPct val="100000"/>
              </a:lnSpc>
              <a:spcBef>
                <a:spcPts val="0"/>
              </a:spcBef>
              <a:buNone/>
            </a:pPr>
            <a:endParaRPr lang="en-US" sz="1300" dirty="0"/>
          </a:p>
          <a:p>
            <a:pPr marL="342900" indent="-342900">
              <a:lnSpc>
                <a:spcPct val="100000"/>
              </a:lnSpc>
              <a:spcBef>
                <a:spcPts val="0"/>
              </a:spcBef>
              <a:buAutoNum type="arabicPeriod" startAt="2"/>
            </a:pPr>
            <a:r>
              <a:rPr lang="en-US" sz="1600" dirty="0"/>
              <a:t>The High costs of Maternal Morbidity show why we need greater investment in Maternal Health.  </a:t>
            </a:r>
            <a:r>
              <a:rPr lang="en-US" sz="1600" dirty="0">
                <a:hlinkClick r:id="rId3"/>
              </a:rPr>
              <a:t>https://www.commonwealthfund.org/publications/issue-briefs/2021/nov/high-costs-maternal-morbidity-need-investment-maternal-health</a:t>
            </a:r>
            <a:endParaRPr lang="en-US" sz="1600" dirty="0"/>
          </a:p>
          <a:p>
            <a:pPr marL="0" indent="0">
              <a:lnSpc>
                <a:spcPct val="100000"/>
              </a:lnSpc>
              <a:spcBef>
                <a:spcPts val="0"/>
              </a:spcBef>
              <a:buNone/>
            </a:pPr>
            <a:endParaRPr lang="en-US" sz="1300" dirty="0"/>
          </a:p>
          <a:p>
            <a:pPr marL="342900" indent="-342900">
              <a:lnSpc>
                <a:spcPct val="100000"/>
              </a:lnSpc>
              <a:spcBef>
                <a:spcPts val="0"/>
              </a:spcBef>
              <a:buAutoNum type="arabicPeriod" startAt="3"/>
            </a:pPr>
            <a:r>
              <a:rPr lang="en-US" sz="1600" dirty="0"/>
              <a:t>O’Neil SS, Platt I, Vohra D, </a:t>
            </a:r>
            <a:r>
              <a:rPr lang="en-US" sz="1600" dirty="0" err="1"/>
              <a:t>Pendl</a:t>
            </a:r>
            <a:r>
              <a:rPr lang="en-US" sz="1600" dirty="0"/>
              <a:t>-Robinson E, </a:t>
            </a:r>
            <a:r>
              <a:rPr lang="en-US" sz="1600" dirty="0" err="1"/>
              <a:t>Dehus</a:t>
            </a:r>
            <a:r>
              <a:rPr lang="en-US" sz="1600" dirty="0"/>
              <a:t> E, </a:t>
            </a:r>
            <a:r>
              <a:rPr lang="en-US" sz="1600" dirty="0" err="1"/>
              <a:t>Zephyrin</a:t>
            </a:r>
            <a:r>
              <a:rPr lang="en-US" sz="1600" dirty="0"/>
              <a:t> L, </a:t>
            </a:r>
            <a:r>
              <a:rPr lang="en-US" sz="1600" dirty="0" err="1"/>
              <a:t>Zivin</a:t>
            </a:r>
            <a:r>
              <a:rPr lang="en-US" sz="1600" dirty="0"/>
              <a:t> K. Societal cost of nine selected maternal morbidities in the United States. </a:t>
            </a:r>
            <a:r>
              <a:rPr lang="en-US" sz="1600" dirty="0" err="1"/>
              <a:t>Plos</a:t>
            </a:r>
            <a:r>
              <a:rPr lang="en-US" sz="1600" dirty="0"/>
              <a:t> one. 2022 Oct 26;17(10):e0275656.  </a:t>
            </a:r>
            <a:r>
              <a:rPr lang="en-US" sz="1600" u="sng" dirty="0">
                <a:hlinkClick r:id="rId4"/>
              </a:rPr>
              <a:t>https://journals.plos.org/plosone/article?id=10.1371/journal.pone.0275656</a:t>
            </a:r>
            <a:endParaRPr lang="en-US" sz="1600" u="sng" dirty="0"/>
          </a:p>
          <a:p>
            <a:pPr marL="0" indent="0">
              <a:lnSpc>
                <a:spcPct val="100000"/>
              </a:lnSpc>
              <a:spcBef>
                <a:spcPts val="0"/>
              </a:spcBef>
              <a:buNone/>
            </a:pPr>
            <a:endParaRPr lang="en-US" sz="1300" u="sng" dirty="0"/>
          </a:p>
          <a:p>
            <a:pPr marL="342900" indent="-342900">
              <a:lnSpc>
                <a:spcPct val="100000"/>
              </a:lnSpc>
              <a:spcBef>
                <a:spcPts val="0"/>
              </a:spcBef>
              <a:buAutoNum type="arabicPeriod" startAt="4"/>
            </a:pPr>
            <a:r>
              <a:rPr lang="en-US" sz="1600" dirty="0"/>
              <a:t>Julia Langham, </a:t>
            </a:r>
            <a:r>
              <a:rPr lang="en-US" sz="1600" dirty="0" err="1"/>
              <a:t>Ipek</a:t>
            </a:r>
            <a:r>
              <a:rPr lang="en-US" sz="1600" dirty="0"/>
              <a:t> </a:t>
            </a:r>
            <a:r>
              <a:rPr lang="en-US" sz="1600" dirty="0" err="1"/>
              <a:t>Gurol-Urganci</a:t>
            </a:r>
            <a:r>
              <a:rPr lang="en-US" sz="1600" dirty="0"/>
              <a:t>, Patrick Muller, Kirstin Webster, Emma </a:t>
            </a:r>
            <a:r>
              <a:rPr lang="en-US" sz="1600" dirty="0" err="1"/>
              <a:t>Tassie</a:t>
            </a:r>
            <a:r>
              <a:rPr lang="en-US" sz="1600" dirty="0"/>
              <a:t>, Margaret </a:t>
            </a:r>
            <a:r>
              <a:rPr lang="en-US" sz="1600" dirty="0" err="1"/>
              <a:t>Heslin</a:t>
            </a:r>
            <a:r>
              <a:rPr lang="en-US" sz="1600" dirty="0"/>
              <a:t>, Sarah Byford, Asma Khalil, Tina Harris,</a:t>
            </a:r>
          </a:p>
          <a:p>
            <a:pPr marL="0" indent="0">
              <a:lnSpc>
                <a:spcPct val="100000"/>
              </a:lnSpc>
              <a:spcBef>
                <a:spcPts val="0"/>
              </a:spcBef>
              <a:buNone/>
            </a:pPr>
            <a:r>
              <a:rPr lang="en-US" sz="1600" dirty="0"/>
              <a:t>        Helen Sharp, </a:t>
            </a:r>
            <a:r>
              <a:rPr lang="en-US" sz="1600" dirty="0" err="1"/>
              <a:t>Dharmintra</a:t>
            </a:r>
            <a:r>
              <a:rPr lang="en-US" sz="1600" dirty="0"/>
              <a:t> </a:t>
            </a:r>
            <a:r>
              <a:rPr lang="en-US" sz="1600" dirty="0" err="1"/>
              <a:t>Pasupathy</a:t>
            </a:r>
            <a:r>
              <a:rPr lang="en-US" sz="1600" dirty="0"/>
              <a:t>, Jan van der </a:t>
            </a:r>
            <a:r>
              <a:rPr lang="en-US" sz="1600" dirty="0" err="1"/>
              <a:t>Meulen</a:t>
            </a:r>
            <a:r>
              <a:rPr lang="en-US" sz="1600" dirty="0"/>
              <a:t>, Louise M Howard, Heather A </a:t>
            </a:r>
            <a:r>
              <a:rPr lang="en-US" sz="1600" dirty="0" err="1"/>
              <a:t>O’Mahen</a:t>
            </a:r>
            <a:r>
              <a:rPr lang="en-US" sz="1600" dirty="0"/>
              <a:t>. Obstetric and neonatal outcomes in      </a:t>
            </a:r>
          </a:p>
          <a:p>
            <a:pPr marL="0" indent="0">
              <a:lnSpc>
                <a:spcPct val="100000"/>
              </a:lnSpc>
              <a:spcBef>
                <a:spcPts val="0"/>
              </a:spcBef>
              <a:buNone/>
            </a:pPr>
            <a:r>
              <a:rPr lang="en-US" sz="1600" dirty="0"/>
              <a:t>        pregnant women with and without a history of specialist mental health care: a national population-based cohort study using linked</a:t>
            </a:r>
          </a:p>
          <a:p>
            <a:pPr marL="0" indent="0">
              <a:lnSpc>
                <a:spcPct val="100000"/>
              </a:lnSpc>
              <a:spcBef>
                <a:spcPts val="0"/>
              </a:spcBef>
              <a:buNone/>
            </a:pPr>
            <a:r>
              <a:rPr lang="en-US" sz="1600" dirty="0"/>
              <a:t>        routinely collected data in England. Lancet Psychiatry. </a:t>
            </a:r>
          </a:p>
          <a:p>
            <a:pPr marL="0" indent="0">
              <a:lnSpc>
                <a:spcPct val="100000"/>
              </a:lnSpc>
              <a:spcBef>
                <a:spcPts val="0"/>
              </a:spcBef>
              <a:buNone/>
            </a:pPr>
            <a:r>
              <a:rPr lang="en-US" sz="1600" b="1" dirty="0"/>
              <a:t>      </a:t>
            </a:r>
            <a:r>
              <a:rPr lang="en-US" sz="1600" dirty="0"/>
              <a:t> </a:t>
            </a:r>
            <a:r>
              <a:rPr lang="en-US" sz="1600" dirty="0">
                <a:hlinkClick r:id="rId5"/>
              </a:rPr>
              <a:t>https://www.thelancet.com/journals/lanpsy/article/PIIS2215-0366(23)00200-6/fulltext</a:t>
            </a:r>
            <a:r>
              <a:rPr lang="en-US" sz="1600" dirty="0"/>
              <a:t> </a:t>
            </a:r>
          </a:p>
          <a:p>
            <a:pPr marL="0" indent="0">
              <a:lnSpc>
                <a:spcPct val="100000"/>
              </a:lnSpc>
              <a:spcBef>
                <a:spcPts val="0"/>
              </a:spcBef>
              <a:buNone/>
            </a:pPr>
            <a:endParaRPr lang="en-US" sz="1300" dirty="0"/>
          </a:p>
          <a:p>
            <a:pPr marL="342900" indent="-342900">
              <a:lnSpc>
                <a:spcPct val="100000"/>
              </a:lnSpc>
              <a:spcBef>
                <a:spcPts val="0"/>
              </a:spcBef>
              <a:buAutoNum type="arabicPeriod" startAt="5"/>
            </a:pPr>
            <a:r>
              <a:rPr lang="en-US" sz="1600" dirty="0"/>
              <a:t>Hager K, </a:t>
            </a:r>
            <a:r>
              <a:rPr lang="en-US" sz="1600" dirty="0" err="1"/>
              <a:t>Cudhea</a:t>
            </a:r>
            <a:r>
              <a:rPr lang="en-US" sz="1600" dirty="0"/>
              <a:t> FP, Wong JB, et al. Association of National Expansion of Insurance Coverage of Medically Tailored Meals With Estimated Hospitalizations and Health Care Expenditures in the US. JAMA </a:t>
            </a:r>
            <a:r>
              <a:rPr lang="en-US" sz="1600" dirty="0" err="1"/>
              <a:t>Netw</a:t>
            </a:r>
            <a:r>
              <a:rPr lang="en-US" sz="1600" dirty="0"/>
              <a:t> Open. 2022;5(10) </a:t>
            </a:r>
            <a:r>
              <a:rPr lang="en-US" sz="1600" u="sng" dirty="0">
                <a:hlinkClick r:id="rId6"/>
              </a:rPr>
              <a:t>https://jamanetwork.com/journals/jamanetworkopen/article-abstract/2797397</a:t>
            </a:r>
            <a:endParaRPr lang="en-US" sz="1600" u="sng" dirty="0"/>
          </a:p>
          <a:p>
            <a:pPr marL="0" indent="0">
              <a:lnSpc>
                <a:spcPct val="100000"/>
              </a:lnSpc>
              <a:spcBef>
                <a:spcPts val="0"/>
              </a:spcBef>
              <a:buNone/>
            </a:pPr>
            <a:endParaRPr lang="en-US" sz="1300" dirty="0"/>
          </a:p>
          <a:p>
            <a:pPr marL="342900" indent="-342900">
              <a:lnSpc>
                <a:spcPct val="100000"/>
              </a:lnSpc>
              <a:spcBef>
                <a:spcPts val="0"/>
              </a:spcBef>
              <a:buAutoNum type="arabicPeriod" startAt="6"/>
            </a:pPr>
            <a:r>
              <a:rPr lang="en-US" sz="1600" dirty="0"/>
              <a:t>Louisiana’s Medicaid Managed Care Quality Strategy. March 2023.  Bureau of Health Services Financing. </a:t>
            </a:r>
            <a:r>
              <a:rPr lang="en-US" sz="1600" dirty="0">
                <a:hlinkClick r:id="rId7"/>
              </a:rPr>
              <a:t>https://ldh.la.gov/assets/docs/MQI/MQIStrategy.pdf</a:t>
            </a:r>
            <a:endParaRPr lang="en-US" sz="1600" dirty="0"/>
          </a:p>
          <a:p>
            <a:pPr marL="0" indent="0">
              <a:lnSpc>
                <a:spcPct val="100000"/>
              </a:lnSpc>
              <a:spcBef>
                <a:spcPts val="0"/>
              </a:spcBef>
              <a:buNone/>
            </a:pPr>
            <a:endParaRPr lang="en-US" sz="1300" dirty="0"/>
          </a:p>
          <a:p>
            <a:pPr marL="342900" indent="-342900">
              <a:lnSpc>
                <a:spcPct val="100000"/>
              </a:lnSpc>
              <a:spcBef>
                <a:spcPts val="0"/>
              </a:spcBef>
              <a:buAutoNum type="arabicPeriod" startAt="7"/>
            </a:pPr>
            <a:r>
              <a:rPr lang="en-US" sz="1600" dirty="0" err="1"/>
              <a:t>Eylem</a:t>
            </a:r>
            <a:r>
              <a:rPr lang="en-US" sz="1600" dirty="0"/>
              <a:t>, O., de Wit, L., van </a:t>
            </a:r>
            <a:r>
              <a:rPr lang="en-US" sz="1600" dirty="0" err="1"/>
              <a:t>Straten</a:t>
            </a:r>
            <a:r>
              <a:rPr lang="en-US" sz="1600" dirty="0"/>
              <a:t>, A. et al. Stigma for common mental disorders in racial minorities and majorities a systematic review and meta-analysis. BMC Public Health 20, 87. (2020). </a:t>
            </a:r>
            <a:r>
              <a:rPr lang="en-US" sz="1600" u="sng" dirty="0">
                <a:hlinkClick r:id="rId8"/>
              </a:rPr>
              <a:t>https://doi.org/10.1186/s12889-020-08964-3</a:t>
            </a:r>
            <a:endParaRPr lang="en-US" sz="1600" u="sng" dirty="0"/>
          </a:p>
          <a:p>
            <a:pPr marL="0" indent="0">
              <a:lnSpc>
                <a:spcPct val="100000"/>
              </a:lnSpc>
              <a:spcBef>
                <a:spcPts val="0"/>
              </a:spcBef>
              <a:buNone/>
            </a:pPr>
            <a:endParaRPr lang="en-US" sz="1300" u="sng" dirty="0"/>
          </a:p>
          <a:p>
            <a:pPr marL="0" indent="0">
              <a:lnSpc>
                <a:spcPct val="100000"/>
              </a:lnSpc>
              <a:spcBef>
                <a:spcPts val="0"/>
              </a:spcBef>
              <a:buNone/>
            </a:pPr>
            <a:r>
              <a:rPr lang="en-US" sz="1600" dirty="0"/>
              <a:t>8.     Policy Center for Maternal Mental Health. State Opportunities. </a:t>
            </a:r>
            <a:r>
              <a:rPr lang="en-US" sz="1600" dirty="0">
                <a:hlinkClick r:id="rId9"/>
              </a:rPr>
              <a:t>https://www.2020mom.org/report-card-methodology</a:t>
            </a:r>
            <a:endParaRPr lang="en-US" sz="1600" dirty="0"/>
          </a:p>
          <a:p>
            <a:pPr marL="0" indent="0">
              <a:buNone/>
            </a:pPr>
            <a:endParaRPr lang="en-US" sz="1600" dirty="0"/>
          </a:p>
          <a:p>
            <a:endParaRPr lang="en-US" sz="1600" dirty="0"/>
          </a:p>
          <a:p>
            <a:pPr marL="0" indent="0">
              <a:buNone/>
            </a:pPr>
            <a:endParaRPr lang="en-US" dirty="0"/>
          </a:p>
        </p:txBody>
      </p:sp>
      <p:pic>
        <p:nvPicPr>
          <p:cNvPr id="4" name="Picture 3" descr="A close-up of a logo&#10;&#10;Description automatically generated">
            <a:extLst>
              <a:ext uri="{FF2B5EF4-FFF2-40B4-BE49-F238E27FC236}">
                <a16:creationId xmlns:a16="http://schemas.microsoft.com/office/drawing/2014/main" id="{4AFE73A4-9E94-3D63-6D24-D223C8E181F9}"/>
              </a:ext>
            </a:extLst>
          </p:cNvPr>
          <p:cNvPicPr>
            <a:picLocks noChangeAspect="1"/>
          </p:cNvPicPr>
          <p:nvPr/>
        </p:nvPicPr>
        <p:blipFill>
          <a:blip r:embed="rId10"/>
          <a:stretch>
            <a:fillRect/>
          </a:stretch>
        </p:blipFill>
        <p:spPr>
          <a:xfrm>
            <a:off x="0" y="6462664"/>
            <a:ext cx="994998" cy="395336"/>
          </a:xfrm>
          <a:prstGeom prst="rect">
            <a:avLst/>
          </a:prstGeom>
        </p:spPr>
      </p:pic>
      <p:pic>
        <p:nvPicPr>
          <p:cNvPr id="5" name="Picture 4" descr="A purple and yellow text&#10;&#10;Description automatically generated">
            <a:extLst>
              <a:ext uri="{FF2B5EF4-FFF2-40B4-BE49-F238E27FC236}">
                <a16:creationId xmlns:a16="http://schemas.microsoft.com/office/drawing/2014/main" id="{CA89072E-C5BC-F91E-233B-790B73ED8E69}"/>
              </a:ext>
            </a:extLst>
          </p:cNvPr>
          <p:cNvPicPr>
            <a:picLocks noChangeAspect="1"/>
          </p:cNvPicPr>
          <p:nvPr/>
        </p:nvPicPr>
        <p:blipFill>
          <a:blip r:embed="rId11"/>
          <a:stretch>
            <a:fillRect/>
          </a:stretch>
        </p:blipFill>
        <p:spPr>
          <a:xfrm>
            <a:off x="11108986" y="6444349"/>
            <a:ext cx="1083013" cy="413651"/>
          </a:xfrm>
          <a:prstGeom prst="rect">
            <a:avLst/>
          </a:prstGeom>
        </p:spPr>
      </p:pic>
    </p:spTree>
    <p:extLst>
      <p:ext uri="{BB962C8B-B14F-4D97-AF65-F5344CB8AC3E}">
        <p14:creationId xmlns:p14="http://schemas.microsoft.com/office/powerpoint/2010/main" val="61202627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DBABDD-7BB2-2AC7-82E6-F0FFB5F74D09}"/>
              </a:ext>
            </a:extLst>
          </p:cNvPr>
          <p:cNvSpPr>
            <a:spLocks noGrp="1"/>
          </p:cNvSpPr>
          <p:nvPr>
            <p:ph type="title"/>
          </p:nvPr>
        </p:nvSpPr>
        <p:spPr>
          <a:xfrm>
            <a:off x="748990" y="74011"/>
            <a:ext cx="10515600" cy="1325563"/>
          </a:xfrm>
        </p:spPr>
        <p:txBody>
          <a:bodyPr/>
          <a:lstStyle/>
          <a:p>
            <a:pPr algn="ctr"/>
            <a:r>
              <a:rPr lang="en-US" b="1" dirty="0">
                <a:solidFill>
                  <a:srgbClr val="7030A0"/>
                </a:solidFill>
              </a:rPr>
              <a:t>Thank You for this Opportunity</a:t>
            </a:r>
          </a:p>
        </p:txBody>
      </p:sp>
      <p:sp>
        <p:nvSpPr>
          <p:cNvPr id="3" name="Content Placeholder 2">
            <a:extLst>
              <a:ext uri="{FF2B5EF4-FFF2-40B4-BE49-F238E27FC236}">
                <a16:creationId xmlns:a16="http://schemas.microsoft.com/office/drawing/2014/main" id="{F74B8AA2-E809-E9F5-C41E-4E953F5DC75F}"/>
              </a:ext>
            </a:extLst>
          </p:cNvPr>
          <p:cNvSpPr>
            <a:spLocks noGrp="1"/>
          </p:cNvSpPr>
          <p:nvPr>
            <p:ph idx="1"/>
          </p:nvPr>
        </p:nvSpPr>
        <p:spPr>
          <a:xfrm>
            <a:off x="315802" y="1253331"/>
            <a:ext cx="10515600" cy="4351338"/>
          </a:xfrm>
        </p:spPr>
        <p:txBody>
          <a:bodyPr/>
          <a:lstStyle/>
          <a:p>
            <a:pPr marL="0" indent="0" algn="ctr">
              <a:lnSpc>
                <a:spcPct val="100000"/>
              </a:lnSpc>
              <a:spcBef>
                <a:spcPts val="0"/>
              </a:spcBef>
              <a:buNone/>
            </a:pPr>
            <a:r>
              <a:rPr lang="en-US" sz="1800" dirty="0"/>
              <a:t>Peggy A. Honoré , DHA, MHA</a:t>
            </a:r>
          </a:p>
          <a:p>
            <a:pPr marL="0" indent="0" algn="ctr">
              <a:lnSpc>
                <a:spcPct val="100000"/>
              </a:lnSpc>
              <a:spcBef>
                <a:spcPts val="0"/>
              </a:spcBef>
              <a:buNone/>
            </a:pPr>
            <a:r>
              <a:rPr lang="en-US" sz="1800" dirty="0">
                <a:hlinkClick r:id="rId2"/>
              </a:rPr>
              <a:t>phono1@lsuhsc.edu</a:t>
            </a:r>
            <a:endParaRPr lang="en-US" sz="1800" dirty="0"/>
          </a:p>
          <a:p>
            <a:pPr marL="0" indent="0" algn="ctr">
              <a:buNone/>
            </a:pPr>
            <a:endParaRPr lang="en-US" sz="1800" dirty="0"/>
          </a:p>
          <a:p>
            <a:pPr marL="0" indent="0" algn="ctr">
              <a:lnSpc>
                <a:spcPct val="100000"/>
              </a:lnSpc>
              <a:spcBef>
                <a:spcPts val="0"/>
              </a:spcBef>
              <a:buNone/>
            </a:pPr>
            <a:r>
              <a:rPr lang="en-US" sz="1800" dirty="0"/>
              <a:t>Patrick Bernet, PhD</a:t>
            </a:r>
          </a:p>
          <a:p>
            <a:pPr marL="0" indent="0" algn="ctr">
              <a:lnSpc>
                <a:spcPct val="100000"/>
              </a:lnSpc>
              <a:spcBef>
                <a:spcPts val="0"/>
              </a:spcBef>
              <a:buNone/>
            </a:pPr>
            <a:r>
              <a:rPr lang="en-US" sz="1800" dirty="0">
                <a:hlinkClick r:id="rId3"/>
              </a:rPr>
              <a:t>pbernet@outlook.com</a:t>
            </a:r>
            <a:endParaRPr lang="en-US" sz="1800" dirty="0"/>
          </a:p>
          <a:p>
            <a:pPr marL="0" indent="0" algn="ctr">
              <a:buNone/>
            </a:pPr>
            <a:endParaRPr lang="en-US" sz="1800" dirty="0"/>
          </a:p>
          <a:p>
            <a:pPr marL="0" indent="0" algn="ctr">
              <a:buNone/>
            </a:pPr>
            <a:r>
              <a:rPr lang="en-US" sz="1800" b="1" dirty="0">
                <a:solidFill>
                  <a:srgbClr val="7030A0"/>
                </a:solidFill>
              </a:rPr>
              <a:t>Health Policy Honors Program</a:t>
            </a:r>
            <a:r>
              <a:rPr lang="en-US" sz="1800" dirty="0"/>
              <a:t>                                                                                                                 </a:t>
            </a:r>
            <a:r>
              <a:rPr lang="en-US" sz="1800" dirty="0">
                <a:hlinkClick r:id="rId4"/>
              </a:rPr>
              <a:t>https://sph.lsuhsc.edu/health-policy-honors-program/</a:t>
            </a:r>
            <a:endParaRPr lang="en-US" sz="1800" dirty="0"/>
          </a:p>
          <a:p>
            <a:pPr marL="0" indent="0" algn="ctr">
              <a:buNone/>
            </a:pPr>
            <a:endParaRPr lang="en-US" sz="1800" dirty="0"/>
          </a:p>
          <a:p>
            <a:pPr marL="0" indent="0" algn="ctr">
              <a:buNone/>
            </a:pPr>
            <a:endParaRPr lang="en-US" sz="1800" dirty="0"/>
          </a:p>
        </p:txBody>
      </p:sp>
      <p:pic>
        <p:nvPicPr>
          <p:cNvPr id="5" name="Picture 4">
            <a:extLst>
              <a:ext uri="{FF2B5EF4-FFF2-40B4-BE49-F238E27FC236}">
                <a16:creationId xmlns:a16="http://schemas.microsoft.com/office/drawing/2014/main" id="{D25BE04C-F48D-4EA8-A43C-79602ECC22B3}"/>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429873" y="3914078"/>
            <a:ext cx="4309074" cy="2869911"/>
          </a:xfrm>
          <a:prstGeom prst="rect">
            <a:avLst/>
          </a:prstGeom>
        </p:spPr>
      </p:pic>
    </p:spTree>
    <p:extLst>
      <p:ext uri="{BB962C8B-B14F-4D97-AF65-F5344CB8AC3E}">
        <p14:creationId xmlns:p14="http://schemas.microsoft.com/office/powerpoint/2010/main" val="6319740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E668A9A6-2CBB-7FCA-F636-C5C76B4178C6}"/>
              </a:ext>
            </a:extLst>
          </p:cNvPr>
          <p:cNvSpPr txBox="1"/>
          <p:nvPr/>
        </p:nvSpPr>
        <p:spPr>
          <a:xfrm>
            <a:off x="2887114" y="0"/>
            <a:ext cx="6344529" cy="646331"/>
          </a:xfrm>
          <a:prstGeom prst="rect">
            <a:avLst/>
          </a:prstGeom>
          <a:noFill/>
        </p:spPr>
        <p:txBody>
          <a:bodyPr wrap="square" rtlCol="0">
            <a:spAutoFit/>
          </a:bodyPr>
          <a:lstStyle/>
          <a:p>
            <a:pPr algn="ctr"/>
            <a:r>
              <a:rPr lang="en-US" sz="3600" b="1" dirty="0">
                <a:solidFill>
                  <a:srgbClr val="7030A0"/>
                </a:solidFill>
                <a:latin typeface="+mj-lt"/>
              </a:rPr>
              <a:t>Introduction</a:t>
            </a:r>
          </a:p>
        </p:txBody>
      </p:sp>
      <p:sp>
        <p:nvSpPr>
          <p:cNvPr id="3" name="TextBox 2">
            <a:extLst>
              <a:ext uri="{FF2B5EF4-FFF2-40B4-BE49-F238E27FC236}">
                <a16:creationId xmlns:a16="http://schemas.microsoft.com/office/drawing/2014/main" id="{1B973E91-F8B7-984C-9912-41F9FF9370A0}"/>
              </a:ext>
            </a:extLst>
          </p:cNvPr>
          <p:cNvSpPr txBox="1"/>
          <p:nvPr/>
        </p:nvSpPr>
        <p:spPr>
          <a:xfrm>
            <a:off x="186118" y="200502"/>
            <a:ext cx="11846048" cy="6401753"/>
          </a:xfrm>
          <a:prstGeom prst="rect">
            <a:avLst/>
          </a:prstGeom>
          <a:noFill/>
        </p:spPr>
        <p:txBody>
          <a:bodyPr wrap="square" rtlCol="0">
            <a:spAutoFit/>
          </a:bodyPr>
          <a:lstStyle/>
          <a:p>
            <a:pPr eaLnBrk="0" fontAlgn="base" hangingPunct="0">
              <a:spcBef>
                <a:spcPct val="0"/>
              </a:spcBef>
              <a:spcAft>
                <a:spcPct val="0"/>
              </a:spcAft>
            </a:pPr>
            <a:r>
              <a:rPr lang="en-US" sz="2400" b="1" dirty="0"/>
              <a:t>Policy Honors Program Goal</a:t>
            </a:r>
          </a:p>
          <a:p>
            <a:pPr marL="342900" indent="-342900" eaLnBrk="0" fontAlgn="base" hangingPunct="0">
              <a:spcBef>
                <a:spcPct val="0"/>
              </a:spcBef>
              <a:spcAft>
                <a:spcPct val="0"/>
              </a:spcAft>
              <a:buFont typeface="Arial" panose="020B0604020202020204" pitchFamily="34" charset="0"/>
              <a:buChar char="•"/>
            </a:pPr>
            <a:r>
              <a:rPr lang="en-US" sz="2000" dirty="0"/>
              <a:t>Enhances the curriculum for medical students who express intellectual curiosity about the impact of policy on individual and population health especially in disadvantaged populations</a:t>
            </a:r>
          </a:p>
          <a:p>
            <a:pPr marL="342900" indent="-342900" eaLnBrk="0" fontAlgn="base" hangingPunct="0">
              <a:spcBef>
                <a:spcPct val="0"/>
              </a:spcBef>
              <a:spcAft>
                <a:spcPct val="0"/>
              </a:spcAft>
              <a:buFont typeface="Arial" panose="020B0604020202020204" pitchFamily="34" charset="0"/>
              <a:buChar char="•"/>
            </a:pPr>
            <a:r>
              <a:rPr lang="en-US" sz="2000" dirty="0"/>
              <a:t>Build medical student expertise for eliminating inequities </a:t>
            </a:r>
          </a:p>
          <a:p>
            <a:pPr marL="342900" indent="-342900" eaLnBrk="0" fontAlgn="base" hangingPunct="0">
              <a:spcBef>
                <a:spcPct val="0"/>
              </a:spcBef>
              <a:spcAft>
                <a:spcPct val="0"/>
              </a:spcAft>
              <a:buFont typeface="Arial" panose="020B0604020202020204" pitchFamily="34" charset="0"/>
              <a:buChar char="•"/>
            </a:pPr>
            <a:r>
              <a:rPr lang="en-US" sz="2000" dirty="0"/>
              <a:t>Provide practical and theoretical knowledge to participate as physicians in the role that policy plays for improving the health of populations and to understand how policy influences the context in which healthcare is practiced</a:t>
            </a:r>
          </a:p>
          <a:p>
            <a:pPr marL="342900" indent="-342900" eaLnBrk="0" fontAlgn="base" hangingPunct="0">
              <a:spcBef>
                <a:spcPct val="0"/>
              </a:spcBef>
              <a:spcAft>
                <a:spcPct val="0"/>
              </a:spcAft>
              <a:buFont typeface="Arial" panose="020B0604020202020204" pitchFamily="34" charset="0"/>
              <a:buChar char="•"/>
            </a:pPr>
            <a:r>
              <a:rPr lang="en-US" sz="2000" dirty="0"/>
              <a:t>Experiences equip students for professional growth as physician leaders with skills to advance health system improvements through policy. </a:t>
            </a:r>
          </a:p>
          <a:p>
            <a:pPr marL="0" indent="0" eaLnBrk="0" fontAlgn="base" hangingPunct="0">
              <a:lnSpc>
                <a:spcPct val="100000"/>
              </a:lnSpc>
              <a:spcBef>
                <a:spcPct val="0"/>
              </a:spcBef>
              <a:spcAft>
                <a:spcPct val="0"/>
              </a:spcAft>
              <a:buNone/>
            </a:pPr>
            <a:endParaRPr kumimoji="0" lang="en-US" altLang="en-US" sz="1200" b="1" i="0" u="none" strike="noStrike" cap="none" normalizeH="0" baseline="0" dirty="0">
              <a:ln>
                <a:noFill/>
              </a:ln>
              <a:solidFill>
                <a:srgbClr val="000000"/>
              </a:solidFill>
              <a:effectLst/>
              <a:ea typeface="Calibri" panose="020F0502020204030204" pitchFamily="34" charset="0"/>
            </a:endParaRPr>
          </a:p>
          <a:p>
            <a:pPr marL="0" indent="0" eaLnBrk="0" fontAlgn="base" hangingPunct="0">
              <a:lnSpc>
                <a:spcPct val="100000"/>
              </a:lnSpc>
              <a:spcBef>
                <a:spcPct val="0"/>
              </a:spcBef>
              <a:spcAft>
                <a:spcPct val="0"/>
              </a:spcAft>
              <a:buNone/>
            </a:pPr>
            <a:r>
              <a:rPr kumimoji="0" lang="en-US" altLang="en-US" sz="2400" b="1" i="0" u="none" strike="noStrike" cap="none" normalizeH="0" baseline="0" dirty="0">
                <a:ln>
                  <a:noFill/>
                </a:ln>
                <a:solidFill>
                  <a:srgbClr val="000000"/>
                </a:solidFill>
                <a:effectLst/>
                <a:ea typeface="Calibri" panose="020F0502020204030204" pitchFamily="34" charset="0"/>
              </a:rPr>
              <a:t>Aim</a:t>
            </a:r>
            <a:r>
              <a:rPr lang="en-US" sz="2400" dirty="0"/>
              <a:t> is to use economic evaluations to generate evidence regarding LA Medicaid programs on:</a:t>
            </a:r>
          </a:p>
          <a:p>
            <a:pPr marL="342900" indent="-342900" eaLnBrk="0" fontAlgn="base" hangingPunct="0">
              <a:spcBef>
                <a:spcPct val="0"/>
              </a:spcBef>
              <a:spcAft>
                <a:spcPct val="0"/>
              </a:spcAft>
              <a:buFont typeface="Arial" panose="020B0604020202020204" pitchFamily="34" charset="0"/>
              <a:buChar char="•"/>
            </a:pPr>
            <a:r>
              <a:rPr lang="en-US" sz="2000" dirty="0"/>
              <a:t>Economic burden of maternal morbidity and mortality and policies in other jurisdictions to reduce disparities, </a:t>
            </a:r>
          </a:p>
          <a:p>
            <a:pPr marL="342900" indent="-342900" eaLnBrk="0" fontAlgn="base" hangingPunct="0">
              <a:spcBef>
                <a:spcPct val="0"/>
              </a:spcBef>
              <a:spcAft>
                <a:spcPct val="0"/>
              </a:spcAft>
              <a:buFont typeface="Arial" panose="020B0604020202020204" pitchFamily="34" charset="0"/>
              <a:buChar char="•"/>
            </a:pPr>
            <a:r>
              <a:rPr lang="en-US" sz="2000" dirty="0"/>
              <a:t>Effectiveness and cost efficiency of chronic disease management through nutrition,</a:t>
            </a:r>
          </a:p>
          <a:p>
            <a:pPr marL="342900" indent="-342900" eaLnBrk="0" fontAlgn="base" hangingPunct="0">
              <a:spcBef>
                <a:spcPct val="0"/>
              </a:spcBef>
              <a:spcAft>
                <a:spcPct val="0"/>
              </a:spcAft>
              <a:buFont typeface="Arial" panose="020B0604020202020204" pitchFamily="34" charset="0"/>
              <a:buChar char="•"/>
            </a:pPr>
            <a:r>
              <a:rPr lang="en-US" sz="2000" dirty="0"/>
              <a:t>Economic impact and health outcomes associated with Medicaid post-partum coverage</a:t>
            </a:r>
          </a:p>
          <a:p>
            <a:pPr eaLnBrk="0" fontAlgn="base" hangingPunct="0">
              <a:spcBef>
                <a:spcPct val="0"/>
              </a:spcBef>
              <a:spcAft>
                <a:spcPct val="0"/>
              </a:spcAft>
            </a:pPr>
            <a:endParaRPr lang="en-US" sz="1200" b="1" dirty="0"/>
          </a:p>
          <a:p>
            <a:pPr eaLnBrk="0" fontAlgn="base" hangingPunct="0">
              <a:spcBef>
                <a:spcPct val="0"/>
              </a:spcBef>
              <a:spcAft>
                <a:spcPct val="0"/>
              </a:spcAft>
            </a:pPr>
            <a:r>
              <a:rPr lang="en-US" sz="2400" b="1" dirty="0"/>
              <a:t>Aligns with PUPP Objectives</a:t>
            </a:r>
            <a:r>
              <a:rPr lang="en-US" sz="2400" dirty="0"/>
              <a:t>:</a:t>
            </a:r>
          </a:p>
          <a:p>
            <a:pPr marL="285750" indent="-285750">
              <a:buFont typeface="Arial" panose="020B0604020202020204" pitchFamily="34" charset="0"/>
              <a:buChar char="•"/>
            </a:pPr>
            <a:r>
              <a:rPr lang="en-US" sz="2000" dirty="0"/>
              <a:t>Improving maternal and neonatal outcomes;</a:t>
            </a:r>
          </a:p>
          <a:p>
            <a:pPr marL="285750" indent="-285750">
              <a:buFont typeface="Arial" panose="020B0604020202020204" pitchFamily="34" charset="0"/>
              <a:buChar char="•"/>
            </a:pPr>
            <a:r>
              <a:rPr lang="en-US" sz="2000" dirty="0"/>
              <a:t>Improving health outcomes from the most common causes of morbidity and mortality with an emphasis on preventive health;</a:t>
            </a:r>
          </a:p>
          <a:p>
            <a:pPr marL="285750" indent="-285750">
              <a:buFont typeface="Arial" panose="020B0604020202020204" pitchFamily="34" charset="0"/>
              <a:buChar char="•"/>
            </a:pPr>
            <a:r>
              <a:rPr lang="en-US" sz="2000" dirty="0"/>
              <a:t>Understanding and reducing health disparities and improving health equity</a:t>
            </a:r>
          </a:p>
          <a:p>
            <a:pPr eaLnBrk="0" fontAlgn="base" hangingPunct="0">
              <a:spcBef>
                <a:spcPct val="0"/>
              </a:spcBef>
              <a:spcAft>
                <a:spcPct val="0"/>
              </a:spcAft>
            </a:pPr>
            <a:endParaRPr lang="en-US" sz="1400" b="1" dirty="0"/>
          </a:p>
        </p:txBody>
      </p:sp>
    </p:spTree>
    <p:extLst>
      <p:ext uri="{BB962C8B-B14F-4D97-AF65-F5344CB8AC3E}">
        <p14:creationId xmlns:p14="http://schemas.microsoft.com/office/powerpoint/2010/main" val="23156839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Text&#10;&#10;Description automatically generated">
            <a:extLst>
              <a:ext uri="{FF2B5EF4-FFF2-40B4-BE49-F238E27FC236}">
                <a16:creationId xmlns:a16="http://schemas.microsoft.com/office/drawing/2014/main" id="{40F8680C-4B9E-7E64-EDCC-2FD03FD6AF1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911857" y="5992753"/>
            <a:ext cx="3042268" cy="742499"/>
          </a:xfrm>
          <a:prstGeom prst="rect">
            <a:avLst/>
          </a:prstGeom>
          <a:ln>
            <a:noFill/>
          </a:ln>
        </p:spPr>
      </p:pic>
      <p:sp>
        <p:nvSpPr>
          <p:cNvPr id="6" name="TextBox 5">
            <a:extLst>
              <a:ext uri="{FF2B5EF4-FFF2-40B4-BE49-F238E27FC236}">
                <a16:creationId xmlns:a16="http://schemas.microsoft.com/office/drawing/2014/main" id="{E668A9A6-2CBB-7FCA-F636-C5C76B4178C6}"/>
              </a:ext>
            </a:extLst>
          </p:cNvPr>
          <p:cNvSpPr txBox="1"/>
          <p:nvPr/>
        </p:nvSpPr>
        <p:spPr>
          <a:xfrm>
            <a:off x="2567328" y="49754"/>
            <a:ext cx="6344529" cy="646331"/>
          </a:xfrm>
          <a:prstGeom prst="rect">
            <a:avLst/>
          </a:prstGeom>
          <a:noFill/>
        </p:spPr>
        <p:txBody>
          <a:bodyPr wrap="square" rtlCol="0">
            <a:spAutoFit/>
          </a:bodyPr>
          <a:lstStyle/>
          <a:p>
            <a:pPr algn="ctr"/>
            <a:r>
              <a:rPr lang="en-US" sz="3600" b="1" dirty="0">
                <a:solidFill>
                  <a:srgbClr val="7030A0"/>
                </a:solidFill>
                <a:latin typeface="+mj-lt"/>
              </a:rPr>
              <a:t>Introduction</a:t>
            </a:r>
          </a:p>
        </p:txBody>
      </p:sp>
      <p:sp>
        <p:nvSpPr>
          <p:cNvPr id="3" name="TextBox 2">
            <a:extLst>
              <a:ext uri="{FF2B5EF4-FFF2-40B4-BE49-F238E27FC236}">
                <a16:creationId xmlns:a16="http://schemas.microsoft.com/office/drawing/2014/main" id="{1B973E91-F8B7-984C-9912-41F9FF9370A0}"/>
              </a:ext>
            </a:extLst>
          </p:cNvPr>
          <p:cNvSpPr txBox="1"/>
          <p:nvPr/>
        </p:nvSpPr>
        <p:spPr>
          <a:xfrm>
            <a:off x="846194" y="611929"/>
            <a:ext cx="9786796" cy="1938992"/>
          </a:xfrm>
          <a:prstGeom prst="rect">
            <a:avLst/>
          </a:prstGeom>
          <a:noFill/>
        </p:spPr>
        <p:txBody>
          <a:bodyPr wrap="square" rtlCol="0">
            <a:spAutoFit/>
          </a:bodyPr>
          <a:lstStyle/>
          <a:p>
            <a:r>
              <a:rPr kumimoji="0" lang="en-US" altLang="en-US" sz="24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The economic evaluations under PUPP enhance the analysis of </a:t>
            </a:r>
            <a:r>
              <a:rPr kumimoji="0" lang="en-US" altLang="en-US" sz="2400" b="1" i="0" u="none" strike="noStrike" cap="none" normalizeH="0" baseline="0" dirty="0">
                <a:ln>
                  <a:noFill/>
                </a:ln>
                <a:solidFill>
                  <a:srgbClr val="000000"/>
                </a:solidFill>
                <a:effectLst/>
                <a:latin typeface="Arial" panose="020B0604020202020204" pitchFamily="34" charset="0"/>
                <a:ea typeface="Calibri" panose="020F0502020204030204" pitchFamily="34" charset="0"/>
              </a:rPr>
              <a:t>LSUHSC-NO Health Policy Honors Program </a:t>
            </a:r>
            <a:r>
              <a:rPr kumimoji="0" lang="en-US" altLang="en-US" sz="24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medical students who conduct policy analysis on health issues that impact Louisiana Medicaid costs, value, quality, equity, and patient outcomes. </a:t>
            </a:r>
            <a:endParaRPr lang="en-US" sz="2400" dirty="0"/>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2400" b="0" i="0" u="none" strike="noStrike" cap="none" normalizeH="0" baseline="0" dirty="0">
              <a:ln>
                <a:noFill/>
              </a:ln>
              <a:solidFill>
                <a:srgbClr val="000000"/>
              </a:solidFill>
              <a:effectLst/>
              <a:latin typeface="Arial" panose="020B0604020202020204" pitchFamily="34" charset="0"/>
              <a:ea typeface="Calibri" panose="020F0502020204030204" pitchFamily="34" charset="0"/>
            </a:endParaRPr>
          </a:p>
        </p:txBody>
      </p:sp>
      <p:graphicFrame>
        <p:nvGraphicFramePr>
          <p:cNvPr id="2" name="Table 3">
            <a:extLst>
              <a:ext uri="{FF2B5EF4-FFF2-40B4-BE49-F238E27FC236}">
                <a16:creationId xmlns:a16="http://schemas.microsoft.com/office/drawing/2014/main" id="{A33C247E-D259-A535-8ECE-A421A808833C}"/>
              </a:ext>
            </a:extLst>
          </p:cNvPr>
          <p:cNvGraphicFramePr>
            <a:graphicFrameLocks noGrp="1"/>
          </p:cNvGraphicFramePr>
          <p:nvPr>
            <p:extLst>
              <p:ext uri="{D42A27DB-BD31-4B8C-83A1-F6EECF244321}">
                <p14:modId xmlns:p14="http://schemas.microsoft.com/office/powerpoint/2010/main" val="2731170215"/>
              </p:ext>
            </p:extLst>
          </p:nvPr>
        </p:nvGraphicFramePr>
        <p:xfrm>
          <a:off x="387276" y="2241422"/>
          <a:ext cx="11566849" cy="4846320"/>
        </p:xfrm>
        <a:graphic>
          <a:graphicData uri="http://schemas.openxmlformats.org/drawingml/2006/table">
            <a:tbl>
              <a:tblPr firstRow="1" bandRow="1">
                <a:tableStyleId>{5C22544A-7EE6-4342-B048-85BDC9FD1C3A}</a:tableStyleId>
              </a:tblPr>
              <a:tblGrid>
                <a:gridCol w="1378151">
                  <a:extLst>
                    <a:ext uri="{9D8B030D-6E8A-4147-A177-3AD203B41FA5}">
                      <a16:colId xmlns:a16="http://schemas.microsoft.com/office/drawing/2014/main" val="2525540930"/>
                    </a:ext>
                  </a:extLst>
                </a:gridCol>
                <a:gridCol w="1149790">
                  <a:extLst>
                    <a:ext uri="{9D8B030D-6E8A-4147-A177-3AD203B41FA5}">
                      <a16:colId xmlns:a16="http://schemas.microsoft.com/office/drawing/2014/main" val="1355618392"/>
                    </a:ext>
                  </a:extLst>
                </a:gridCol>
                <a:gridCol w="4798336">
                  <a:extLst>
                    <a:ext uri="{9D8B030D-6E8A-4147-A177-3AD203B41FA5}">
                      <a16:colId xmlns:a16="http://schemas.microsoft.com/office/drawing/2014/main" val="3134344634"/>
                    </a:ext>
                  </a:extLst>
                </a:gridCol>
                <a:gridCol w="4240572">
                  <a:extLst>
                    <a:ext uri="{9D8B030D-6E8A-4147-A177-3AD203B41FA5}">
                      <a16:colId xmlns:a16="http://schemas.microsoft.com/office/drawing/2014/main" val="3607020807"/>
                    </a:ext>
                  </a:extLst>
                </a:gridCol>
              </a:tblGrid>
              <a:tr h="379030">
                <a:tc>
                  <a:txBody>
                    <a:bodyPr/>
                    <a:lstStyle/>
                    <a:p>
                      <a:r>
                        <a:rPr lang="en-US" sz="2400" b="1" dirty="0">
                          <a:solidFill>
                            <a:srgbClr val="7030A0"/>
                          </a:solidFill>
                        </a:rPr>
                        <a:t>Student</a:t>
                      </a:r>
                    </a:p>
                  </a:txBody>
                  <a:tcPr>
                    <a:solidFill>
                      <a:schemeClr val="bg1"/>
                    </a:solidFill>
                  </a:tcPr>
                </a:tc>
                <a:tc>
                  <a:txBody>
                    <a:bodyPr/>
                    <a:lstStyle/>
                    <a:p>
                      <a:endParaRPr lang="en-US" sz="2400" b="0" dirty="0"/>
                    </a:p>
                  </a:txBody>
                  <a:tcPr>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b="1" kern="1200" dirty="0">
                          <a:solidFill>
                            <a:srgbClr val="7030A0"/>
                          </a:solidFill>
                          <a:effectLst/>
                          <a:latin typeface="+mn-lt"/>
                          <a:ea typeface="+mn-ea"/>
                          <a:cs typeface="+mn-cs"/>
                        </a:rPr>
                        <a:t>           Project</a:t>
                      </a:r>
                    </a:p>
                  </a:txBody>
                  <a:tcPr>
                    <a:solidFill>
                      <a:schemeClr val="bg1"/>
                    </a:solidFill>
                  </a:tcPr>
                </a:tc>
                <a:tc>
                  <a:txBody>
                    <a:bodyPr/>
                    <a:lstStyle/>
                    <a:p>
                      <a:r>
                        <a:rPr lang="en-US" sz="2400" dirty="0">
                          <a:solidFill>
                            <a:srgbClr val="7030A0"/>
                          </a:solidFill>
                        </a:rPr>
                        <a:t>            Background</a:t>
                      </a:r>
                    </a:p>
                  </a:txBody>
                  <a:tcPr>
                    <a:solidFill>
                      <a:schemeClr val="bg1"/>
                    </a:solidFill>
                  </a:tcPr>
                </a:tc>
                <a:extLst>
                  <a:ext uri="{0D108BD9-81ED-4DB2-BD59-A6C34878D82A}">
                    <a16:rowId xmlns:a16="http://schemas.microsoft.com/office/drawing/2014/main" val="2850971224"/>
                  </a:ext>
                </a:extLst>
              </a:tr>
              <a:tr h="117644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1" dirty="0"/>
                        <a:t>Madeline DeGrange, MD 2023</a:t>
                      </a:r>
                    </a:p>
                    <a:p>
                      <a:r>
                        <a:rPr lang="en-US" sz="1800" b="1" dirty="0"/>
                        <a:t>Mt Sinai</a:t>
                      </a:r>
                      <a:endParaRPr lang="en-US" b="1" dirty="0">
                        <a:solidFill>
                          <a:schemeClr val="tx1"/>
                        </a:solidFill>
                      </a:endParaRPr>
                    </a:p>
                  </a:txBody>
                  <a:tcPr/>
                </a:tc>
                <a:tc>
                  <a:txBody>
                    <a:bodyPr/>
                    <a:lstStyle/>
                    <a:p>
                      <a:endParaRPr lang="en-US" b="0" dirty="0">
                        <a:solidFill>
                          <a:schemeClr val="tx1"/>
                        </a:solidFill>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0" kern="1200" dirty="0">
                          <a:solidFill>
                            <a:schemeClr val="tx1"/>
                          </a:solidFill>
                          <a:effectLst/>
                          <a:latin typeface="+mn-lt"/>
                          <a:ea typeface="+mn-ea"/>
                          <a:cs typeface="+mn-cs"/>
                        </a:rPr>
                        <a:t> </a:t>
                      </a:r>
                      <a:r>
                        <a:rPr lang="en-US" dirty="0"/>
                        <a:t>Economic evaluation to identify the economic burdens related to maternal mortality and morbidity. Nominated for the Sylvia R. Kelly Medical Scholarship for Health Equity.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800" b="0" kern="1200" dirty="0">
                        <a:solidFill>
                          <a:schemeClr val="tx1"/>
                        </a:solidFill>
                        <a:effectLst/>
                        <a:latin typeface="+mn-lt"/>
                        <a:ea typeface="+mn-ea"/>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t>Louisiana:  Fifth-highest maternal mortality rate</a:t>
                      </a:r>
                      <a:r>
                        <a:rPr lang="en-US" sz="1200" dirty="0"/>
                        <a:t> (39 per 100k births in 2021)</a:t>
                      </a:r>
                      <a:endParaRPr lang="en-US" sz="1800" dirty="0"/>
                    </a:p>
                    <a:p>
                      <a:endParaRPr lang="en-US" dirty="0">
                        <a:solidFill>
                          <a:schemeClr val="tx1"/>
                        </a:solidFill>
                      </a:endParaRPr>
                    </a:p>
                  </a:txBody>
                  <a:tcPr/>
                </a:tc>
                <a:extLst>
                  <a:ext uri="{0D108BD9-81ED-4DB2-BD59-A6C34878D82A}">
                    <a16:rowId xmlns:a16="http://schemas.microsoft.com/office/drawing/2014/main" val="177562927"/>
                  </a:ext>
                </a:extLst>
              </a:tr>
              <a:tr h="1408250">
                <a:tc>
                  <a:txBody>
                    <a:bodyPr/>
                    <a:lstStyle/>
                    <a:p>
                      <a:r>
                        <a:rPr lang="en-US" sz="1800" b="1" kern="1200" dirty="0">
                          <a:solidFill>
                            <a:schemeClr val="tx1"/>
                          </a:solidFill>
                          <a:effectLst/>
                          <a:latin typeface="+mn-lt"/>
                          <a:ea typeface="+mn-ea"/>
                          <a:cs typeface="+mn-cs"/>
                        </a:rPr>
                        <a:t>Xena Zhang, MD 2023</a:t>
                      </a:r>
                    </a:p>
                    <a:p>
                      <a:r>
                        <a:rPr lang="en-US" sz="1800" b="1" kern="1200" dirty="0">
                          <a:solidFill>
                            <a:schemeClr val="tx1"/>
                          </a:solidFill>
                          <a:effectLst/>
                          <a:latin typeface="+mn-lt"/>
                          <a:ea typeface="+mn-ea"/>
                          <a:cs typeface="+mn-cs"/>
                        </a:rPr>
                        <a:t>University of Miami</a:t>
                      </a:r>
                      <a:endParaRPr lang="en-US" b="1" dirty="0">
                        <a:solidFill>
                          <a:schemeClr val="tx1"/>
                        </a:solidFill>
                      </a:endParaRPr>
                    </a:p>
                    <a:p>
                      <a:endParaRPr lang="en-US" sz="1800" b="1" kern="1200" dirty="0">
                        <a:solidFill>
                          <a:schemeClr val="tx1"/>
                        </a:solidFill>
                        <a:effectLst/>
                        <a:latin typeface="+mn-lt"/>
                        <a:ea typeface="+mn-ea"/>
                        <a:cs typeface="+mn-cs"/>
                      </a:endParaRPr>
                    </a:p>
                  </a:txBody>
                  <a:tcPr/>
                </a:tc>
                <a:tc>
                  <a:txBody>
                    <a:bodyPr/>
                    <a:lstStyle/>
                    <a:p>
                      <a:endParaRPr lang="en-US" sz="1800" kern="1200" dirty="0">
                        <a:solidFill>
                          <a:schemeClr val="tx1"/>
                        </a:solidFill>
                        <a:effectLst/>
                        <a:latin typeface="+mn-lt"/>
                        <a:ea typeface="+mn-ea"/>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br>
                        <a:rPr lang="en-US" sz="1800" kern="1200" dirty="0">
                          <a:solidFill>
                            <a:schemeClr val="tx1"/>
                          </a:solidFill>
                          <a:effectLst/>
                          <a:latin typeface="+mn-lt"/>
                          <a:ea typeface="+mn-ea"/>
                          <a:cs typeface="+mn-cs"/>
                        </a:rPr>
                      </a:br>
                      <a:r>
                        <a:rPr lang="en-US" sz="1800" b="0" kern="1200" dirty="0">
                          <a:solidFill>
                            <a:schemeClr val="tx1"/>
                          </a:solidFill>
                          <a:effectLst/>
                          <a:latin typeface="+mn-lt"/>
                          <a:ea typeface="+mn-ea"/>
                          <a:cs typeface="+mn-cs"/>
                        </a:rPr>
                        <a:t>Analysis of Medicaid policies to address disparities by covering medically tailored meals for individuals with complex chronic conditions </a:t>
                      </a:r>
                      <a:endParaRPr lang="en-US" sz="1800" kern="1200" dirty="0">
                        <a:solidFill>
                          <a:schemeClr val="tx1"/>
                        </a:solidFill>
                        <a:effectLst/>
                        <a:latin typeface="+mn-lt"/>
                        <a:ea typeface="+mn-ea"/>
                        <a:cs typeface="+mn-cs"/>
                      </a:endParaRPr>
                    </a:p>
                  </a:txBody>
                  <a:tcPr/>
                </a:tc>
                <a:tc>
                  <a:txBody>
                    <a:bodyPr/>
                    <a:lstStyle/>
                    <a:p>
                      <a:r>
                        <a:rPr lang="en-US" dirty="0">
                          <a:solidFill>
                            <a:schemeClr val="tx1"/>
                          </a:solidFill>
                        </a:rPr>
                        <a:t>19% higher rates of obesity </a:t>
                      </a:r>
                    </a:p>
                    <a:p>
                      <a:r>
                        <a:rPr lang="en-US" dirty="0">
                          <a:solidFill>
                            <a:schemeClr val="tx1"/>
                          </a:solidFill>
                        </a:rPr>
                        <a:t>44% higher rates of diabetes</a:t>
                      </a:r>
                    </a:p>
                    <a:p>
                      <a:r>
                        <a:rPr lang="en-US" dirty="0">
                          <a:solidFill>
                            <a:schemeClr val="tx1"/>
                          </a:solidFill>
                        </a:rPr>
                        <a:t>83% more likely lacking healthy food access </a:t>
                      </a:r>
                    </a:p>
                    <a:p>
                      <a:r>
                        <a:rPr lang="en-US" dirty="0">
                          <a:solidFill>
                            <a:schemeClr val="tx1"/>
                          </a:solidFill>
                        </a:rPr>
                        <a:t>58% more likely in poor/fair health</a:t>
                      </a:r>
                    </a:p>
                    <a:p>
                      <a:endParaRPr lang="en-US" dirty="0">
                        <a:solidFill>
                          <a:schemeClr val="tx1"/>
                        </a:solidFill>
                      </a:endParaRPr>
                    </a:p>
                  </a:txBody>
                  <a:tcPr/>
                </a:tc>
                <a:extLst>
                  <a:ext uri="{0D108BD9-81ED-4DB2-BD59-A6C34878D82A}">
                    <a16:rowId xmlns:a16="http://schemas.microsoft.com/office/drawing/2014/main" val="4061712406"/>
                  </a:ext>
                </a:extLst>
              </a:tr>
              <a:tr h="140825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1" kern="1200" dirty="0">
                          <a:solidFill>
                            <a:schemeClr val="tx1"/>
                          </a:solidFill>
                          <a:effectLst/>
                          <a:latin typeface="+mn-lt"/>
                          <a:ea typeface="+mn-ea"/>
                          <a:cs typeface="+mn-cs"/>
                        </a:rPr>
                        <a:t>Eva Mace, MD, Class of 2024</a:t>
                      </a:r>
                    </a:p>
                    <a:p>
                      <a:endParaRPr lang="en-US" b="1" dirty="0">
                        <a:solidFill>
                          <a:schemeClr val="tx1"/>
                        </a:solidFill>
                      </a:endParaRPr>
                    </a:p>
                  </a:txBody>
                  <a:tcPr/>
                </a:tc>
                <a:tc>
                  <a:txBody>
                    <a:bodyPr/>
                    <a:lstStyle/>
                    <a:p>
                      <a:endParaRPr lang="en-US" dirty="0">
                        <a:solidFill>
                          <a:schemeClr val="tx1"/>
                        </a:solidFill>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200" dirty="0">
                          <a:solidFill>
                            <a:schemeClr val="tx1"/>
                          </a:solidFill>
                          <a:effectLst/>
                          <a:latin typeface="+mn-lt"/>
                          <a:ea typeface="+mn-ea"/>
                          <a:cs typeface="+mn-cs"/>
                        </a:rPr>
                        <a:t>Assessment of the economic impact and health outcomes associated with Medicaid post-partum coverage</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solidFill>
                            <a:schemeClr val="tx1"/>
                          </a:solidFill>
                        </a:rPr>
                        <a:t>Postpartum coverage associated with better maternal health, increased use  of contraceptives and increased use of preventative care services</a:t>
                      </a:r>
                    </a:p>
                    <a:p>
                      <a:endParaRPr lang="en-US" dirty="0">
                        <a:solidFill>
                          <a:schemeClr val="tx1"/>
                        </a:solidFill>
                      </a:endParaRPr>
                    </a:p>
                  </a:txBody>
                  <a:tcPr/>
                </a:tc>
                <a:extLst>
                  <a:ext uri="{0D108BD9-81ED-4DB2-BD59-A6C34878D82A}">
                    <a16:rowId xmlns:a16="http://schemas.microsoft.com/office/drawing/2014/main" val="1305261062"/>
                  </a:ext>
                </a:extLst>
              </a:tr>
            </a:tbl>
          </a:graphicData>
        </a:graphic>
      </p:graphicFrame>
      <p:pic>
        <p:nvPicPr>
          <p:cNvPr id="17" name="Picture 16">
            <a:extLst>
              <a:ext uri="{FF2B5EF4-FFF2-40B4-BE49-F238E27FC236}">
                <a16:creationId xmlns:a16="http://schemas.microsoft.com/office/drawing/2014/main" id="{626402A7-BFDD-4B8F-8E65-BBAA1012BDD2}"/>
              </a:ext>
            </a:extLst>
          </p:cNvPr>
          <p:cNvPicPr>
            <a:picLocks noChangeAspect="1"/>
          </p:cNvPicPr>
          <p:nvPr/>
        </p:nvPicPr>
        <p:blipFill rotWithShape="1">
          <a:blip r:embed="rId3">
            <a:extLst>
              <a:ext uri="{28A0092B-C50C-407E-A947-70E740481C1C}">
                <a14:useLocalDpi xmlns:a14="http://schemas.microsoft.com/office/drawing/2010/main" val="0"/>
              </a:ext>
            </a:extLst>
          </a:blip>
          <a:srcRect t="6069"/>
          <a:stretch/>
        </p:blipFill>
        <p:spPr>
          <a:xfrm>
            <a:off x="1796101" y="3896503"/>
            <a:ext cx="1075353" cy="1183667"/>
          </a:xfrm>
          <a:prstGeom prst="rect">
            <a:avLst/>
          </a:prstGeom>
        </p:spPr>
      </p:pic>
      <p:pic>
        <p:nvPicPr>
          <p:cNvPr id="19" name="Picture 18">
            <a:extLst>
              <a:ext uri="{FF2B5EF4-FFF2-40B4-BE49-F238E27FC236}">
                <a16:creationId xmlns:a16="http://schemas.microsoft.com/office/drawing/2014/main" id="{41DB7914-3E8F-42EB-B2D8-E6D495707A33}"/>
              </a:ext>
            </a:extLst>
          </p:cNvPr>
          <p:cNvPicPr>
            <a:picLocks noChangeAspect="1"/>
          </p:cNvPicPr>
          <p:nvPr/>
        </p:nvPicPr>
        <p:blipFill rotWithShape="1">
          <a:blip r:embed="rId4">
            <a:extLst>
              <a:ext uri="{28A0092B-C50C-407E-A947-70E740481C1C}">
                <a14:useLocalDpi xmlns:a14="http://schemas.microsoft.com/office/drawing/2010/main" val="0"/>
              </a:ext>
            </a:extLst>
          </a:blip>
          <a:srcRect l="11084" t="-1" r="11064" b="22812"/>
          <a:stretch/>
        </p:blipFill>
        <p:spPr bwMode="auto">
          <a:xfrm>
            <a:off x="1762317" y="5315877"/>
            <a:ext cx="1178012" cy="1183667"/>
          </a:xfrm>
          <a:prstGeom prst="rect">
            <a:avLst/>
          </a:prstGeom>
          <a:ln>
            <a:noFill/>
          </a:ln>
          <a:extLst>
            <a:ext uri="{53640926-AAD7-44D8-BBD7-CCE9431645EC}">
              <a14:shadowObscured xmlns:a14="http://schemas.microsoft.com/office/drawing/2010/main"/>
            </a:ext>
          </a:extLst>
        </p:spPr>
      </p:pic>
      <p:pic>
        <p:nvPicPr>
          <p:cNvPr id="23" name="Picture 22">
            <a:extLst>
              <a:ext uri="{FF2B5EF4-FFF2-40B4-BE49-F238E27FC236}">
                <a16:creationId xmlns:a16="http://schemas.microsoft.com/office/drawing/2014/main" id="{F167FA10-4DFE-E2DA-A474-A9BE2EBE6824}"/>
              </a:ext>
            </a:extLst>
          </p:cNvPr>
          <p:cNvPicPr>
            <a:picLocks noChangeAspect="1"/>
          </p:cNvPicPr>
          <p:nvPr/>
        </p:nvPicPr>
        <p:blipFill rotWithShape="1">
          <a:blip r:embed="rId5">
            <a:extLst>
              <a:ext uri="{28A0092B-C50C-407E-A947-70E740481C1C}">
                <a14:useLocalDpi xmlns:a14="http://schemas.microsoft.com/office/drawing/2010/main" val="0"/>
              </a:ext>
            </a:extLst>
          </a:blip>
          <a:srcRect t="11621"/>
          <a:stretch/>
        </p:blipFill>
        <p:spPr>
          <a:xfrm>
            <a:off x="1762317" y="2704438"/>
            <a:ext cx="1142923" cy="1183667"/>
          </a:xfrm>
          <a:prstGeom prst="rect">
            <a:avLst/>
          </a:prstGeom>
        </p:spPr>
      </p:pic>
    </p:spTree>
    <p:extLst>
      <p:ext uri="{BB962C8B-B14F-4D97-AF65-F5344CB8AC3E}">
        <p14:creationId xmlns:p14="http://schemas.microsoft.com/office/powerpoint/2010/main" val="27257454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E668A9A6-2CBB-7FCA-F636-C5C76B4178C6}"/>
              </a:ext>
            </a:extLst>
          </p:cNvPr>
          <p:cNvSpPr txBox="1"/>
          <p:nvPr/>
        </p:nvSpPr>
        <p:spPr>
          <a:xfrm>
            <a:off x="1889000" y="-40561"/>
            <a:ext cx="7282446" cy="1200329"/>
          </a:xfrm>
          <a:prstGeom prst="rect">
            <a:avLst/>
          </a:prstGeom>
          <a:noFill/>
        </p:spPr>
        <p:txBody>
          <a:bodyPr wrap="square" rtlCol="0">
            <a:spAutoFit/>
          </a:bodyPr>
          <a:lstStyle/>
          <a:p>
            <a:pPr algn="ctr"/>
            <a:r>
              <a:rPr lang="en-US" sz="3600" b="1" dirty="0">
                <a:solidFill>
                  <a:srgbClr val="7030A0"/>
                </a:solidFill>
                <a:latin typeface="+mj-lt"/>
              </a:rPr>
              <a:t>Methods:                                                     Maternal Mental Health </a:t>
            </a:r>
          </a:p>
        </p:txBody>
      </p:sp>
      <p:sp>
        <p:nvSpPr>
          <p:cNvPr id="3" name="TextBox 2">
            <a:extLst>
              <a:ext uri="{FF2B5EF4-FFF2-40B4-BE49-F238E27FC236}">
                <a16:creationId xmlns:a16="http://schemas.microsoft.com/office/drawing/2014/main" id="{1B973E91-F8B7-984C-9912-41F9FF9370A0}"/>
              </a:ext>
            </a:extLst>
          </p:cNvPr>
          <p:cNvSpPr txBox="1"/>
          <p:nvPr/>
        </p:nvSpPr>
        <p:spPr>
          <a:xfrm>
            <a:off x="118333" y="1017449"/>
            <a:ext cx="8431830" cy="5940088"/>
          </a:xfrm>
          <a:prstGeom prst="rect">
            <a:avLst/>
          </a:prstGeom>
          <a:noFill/>
        </p:spPr>
        <p:txBody>
          <a:bodyPr wrap="square" rtlCol="0">
            <a:spAutoFit/>
          </a:bodyPr>
          <a:lstStyle/>
          <a:p>
            <a:pPr marL="0" indent="0">
              <a:buNone/>
            </a:pPr>
            <a:r>
              <a:rPr lang="en-US" sz="2800" b="1" u="sng" dirty="0"/>
              <a:t>Study Design</a:t>
            </a:r>
          </a:p>
          <a:p>
            <a:pPr marL="285750" indent="-285750">
              <a:buFont typeface="Arial" panose="020B0604020202020204" pitchFamily="34" charset="0"/>
              <a:buChar char="•"/>
            </a:pPr>
            <a:r>
              <a:rPr lang="en-US" sz="2200" dirty="0"/>
              <a:t>Economic simulation model developed using baseline outcome  </a:t>
            </a:r>
            <a:br>
              <a:rPr lang="en-US" sz="2200" dirty="0"/>
            </a:br>
            <a:r>
              <a:rPr lang="en-US" sz="2200" dirty="0"/>
              <a:t>probabilities and costs from nationwide statistics </a:t>
            </a:r>
          </a:p>
          <a:p>
            <a:pPr marL="742950" lvl="1" indent="-285750">
              <a:buFont typeface="Arial" panose="020B0604020202020204" pitchFamily="34" charset="0"/>
              <a:buChar char="•"/>
            </a:pPr>
            <a:r>
              <a:rPr lang="en-US" sz="1600" dirty="0"/>
              <a:t>Mathematica – Commonwealth Fund </a:t>
            </a:r>
            <a:r>
              <a:rPr lang="en-US" sz="1600" baseline="30000" dirty="0"/>
              <a:t>1-2</a:t>
            </a:r>
            <a:endParaRPr lang="en-US" sz="1600" dirty="0"/>
          </a:p>
          <a:p>
            <a:pPr marL="742950" lvl="1" indent="-285750">
              <a:buFont typeface="Arial" panose="020B0604020202020204" pitchFamily="34" charset="0"/>
              <a:buChar char="•"/>
            </a:pPr>
            <a:r>
              <a:rPr lang="en-US" sz="1600" dirty="0"/>
              <a:t>Meta study (n=50) that linked the cost of pregnancy outcomes, </a:t>
            </a:r>
            <a:r>
              <a:rPr lang="en-US" sz="1600" b="1" dirty="0"/>
              <a:t>Untreated Maternal Mental Health Conditions (UMMHC) </a:t>
            </a:r>
            <a:r>
              <a:rPr lang="en-US" sz="1600" dirty="0"/>
              <a:t>had an excess medical and societal economic burden of </a:t>
            </a:r>
            <a:r>
              <a:rPr lang="en-US" sz="1600" b="1" dirty="0"/>
              <a:t>$32.3</a:t>
            </a:r>
            <a:r>
              <a:rPr lang="en-US" sz="1400" baseline="30000" dirty="0"/>
              <a:t>3</a:t>
            </a:r>
            <a:r>
              <a:rPr lang="en-US" sz="1600" b="1" dirty="0"/>
              <a:t> </a:t>
            </a:r>
          </a:p>
          <a:p>
            <a:pPr marL="742950" lvl="1" indent="-285750">
              <a:buFont typeface="Arial" panose="020B0604020202020204" pitchFamily="34" charset="0"/>
              <a:buChar char="•"/>
            </a:pPr>
            <a:r>
              <a:rPr lang="en-US" sz="1600" dirty="0"/>
              <a:t>Values include mother and child through age 5</a:t>
            </a:r>
          </a:p>
          <a:p>
            <a:pPr marL="457200" lvl="1" indent="0">
              <a:buNone/>
            </a:pPr>
            <a:r>
              <a:rPr lang="en-US" dirty="0"/>
              <a:t>  </a:t>
            </a:r>
          </a:p>
          <a:p>
            <a:pPr marL="285750" indent="-285750">
              <a:buFont typeface="Arial" panose="020B0604020202020204" pitchFamily="34" charset="0"/>
              <a:buChar char="•"/>
            </a:pPr>
            <a:r>
              <a:rPr lang="en-US" sz="2200" dirty="0"/>
              <a:t>Untreated mental health conditions (UMMHC) are the diagnosis </a:t>
            </a:r>
            <a:br>
              <a:rPr lang="en-US" sz="2200" dirty="0"/>
            </a:br>
            <a:r>
              <a:rPr lang="en-US" sz="2200" dirty="0"/>
              <a:t>most-associated with adverse pregnancy and child                       outcomes</a:t>
            </a:r>
            <a:r>
              <a:rPr lang="en-US" sz="1400" baseline="30000" dirty="0"/>
              <a:t>4</a:t>
            </a:r>
            <a:r>
              <a:rPr lang="en-US" sz="1400" dirty="0"/>
              <a:t> </a:t>
            </a:r>
            <a:r>
              <a:rPr lang="en-US" sz="2200" dirty="0"/>
              <a:t> </a:t>
            </a:r>
          </a:p>
          <a:p>
            <a:pPr marL="742950" lvl="1" indent="-285750">
              <a:buFont typeface="Arial" panose="020B0604020202020204" pitchFamily="34" charset="0"/>
              <a:buChar char="•"/>
            </a:pPr>
            <a:r>
              <a:rPr lang="en-US" sz="1600" dirty="0"/>
              <a:t>Maternal mortality 10Xs more likely </a:t>
            </a:r>
          </a:p>
          <a:p>
            <a:pPr marL="742950" lvl="1" indent="-285750">
              <a:buFont typeface="Arial" panose="020B0604020202020204" pitchFamily="34" charset="0"/>
              <a:buChar char="•"/>
            </a:pPr>
            <a:r>
              <a:rPr lang="en-US" sz="1600" dirty="0"/>
              <a:t>Longer peripartum hospital stay</a:t>
            </a:r>
          </a:p>
          <a:p>
            <a:pPr marL="742950" lvl="1" indent="-285750">
              <a:buFont typeface="Arial" panose="020B0604020202020204" pitchFamily="34" charset="0"/>
              <a:buChar char="•"/>
            </a:pPr>
            <a:r>
              <a:rPr lang="en-US" sz="1600" dirty="0"/>
              <a:t>Preterm births 2.4Xs more likely with UMMHC</a:t>
            </a:r>
          </a:p>
          <a:p>
            <a:pPr marL="742950" lvl="1" indent="-285750">
              <a:buFont typeface="Arial" panose="020B0604020202020204" pitchFamily="34" charset="0"/>
              <a:buChar char="•"/>
            </a:pPr>
            <a:r>
              <a:rPr lang="en-US" sz="1600" dirty="0"/>
              <a:t>Cesarean section delivery more likely</a:t>
            </a:r>
          </a:p>
          <a:p>
            <a:pPr marL="742950" lvl="1" indent="-285750">
              <a:buFont typeface="Arial" panose="020B0604020202020204" pitchFamily="34" charset="0"/>
              <a:buChar char="•"/>
            </a:pPr>
            <a:r>
              <a:rPr lang="en-US" sz="1600" dirty="0"/>
              <a:t>Medical costs added from adverse pregnancy:</a:t>
            </a:r>
            <a:br>
              <a:rPr lang="en-US" sz="1600" dirty="0"/>
            </a:br>
            <a:r>
              <a:rPr lang="en-US" sz="1600" dirty="0"/>
              <a:t>37% UMMHC  </a:t>
            </a:r>
            <a:br>
              <a:rPr lang="en-US" sz="1600" dirty="0"/>
            </a:br>
            <a:r>
              <a:rPr lang="en-US" sz="1600" dirty="0"/>
              <a:t>10% Hemorrhage</a:t>
            </a:r>
          </a:p>
          <a:p>
            <a:pPr marL="742950" lvl="1" indent="-285750">
              <a:buFont typeface="Arial" panose="020B0604020202020204" pitchFamily="34" charset="0"/>
              <a:buChar char="•"/>
            </a:pPr>
            <a:r>
              <a:rPr lang="en-US" sz="1600" dirty="0"/>
              <a:t>Increase childhood trauma (ACEs)</a:t>
            </a:r>
          </a:p>
          <a:p>
            <a:pPr marL="742950" lvl="1" indent="-285750">
              <a:buFont typeface="Arial" panose="020B0604020202020204" pitchFamily="34" charset="0"/>
              <a:buChar char="•"/>
            </a:pPr>
            <a:r>
              <a:rPr lang="en-US" sz="1600" dirty="0"/>
              <a:t>Behavioral and Developmental Disabilities (longest social tail spending)</a:t>
            </a:r>
          </a:p>
        </p:txBody>
      </p:sp>
      <p:pic>
        <p:nvPicPr>
          <p:cNvPr id="2" name="Picture 1">
            <a:extLst>
              <a:ext uri="{FF2B5EF4-FFF2-40B4-BE49-F238E27FC236}">
                <a16:creationId xmlns:a16="http://schemas.microsoft.com/office/drawing/2014/main" id="{5F985266-F8F8-834D-AA7B-5D0582CEC5A2}"/>
              </a:ext>
            </a:extLst>
          </p:cNvPr>
          <p:cNvPicPr>
            <a:picLocks noChangeAspect="1"/>
          </p:cNvPicPr>
          <p:nvPr/>
        </p:nvPicPr>
        <p:blipFill>
          <a:blip r:embed="rId2"/>
          <a:stretch>
            <a:fillRect/>
          </a:stretch>
        </p:blipFill>
        <p:spPr>
          <a:xfrm>
            <a:off x="8458200" y="895835"/>
            <a:ext cx="3733799" cy="4777465"/>
          </a:xfrm>
          <a:prstGeom prst="rect">
            <a:avLst/>
          </a:prstGeom>
        </p:spPr>
      </p:pic>
    </p:spTree>
    <p:extLst>
      <p:ext uri="{BB962C8B-B14F-4D97-AF65-F5344CB8AC3E}">
        <p14:creationId xmlns:p14="http://schemas.microsoft.com/office/powerpoint/2010/main" val="27433372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E668A9A6-2CBB-7FCA-F636-C5C76B4178C6}"/>
              </a:ext>
            </a:extLst>
          </p:cNvPr>
          <p:cNvSpPr txBox="1"/>
          <p:nvPr/>
        </p:nvSpPr>
        <p:spPr>
          <a:xfrm>
            <a:off x="2272493" y="272010"/>
            <a:ext cx="6639364" cy="1200329"/>
          </a:xfrm>
          <a:prstGeom prst="rect">
            <a:avLst/>
          </a:prstGeom>
          <a:noFill/>
        </p:spPr>
        <p:txBody>
          <a:bodyPr wrap="square" rtlCol="0">
            <a:spAutoFit/>
          </a:bodyPr>
          <a:lstStyle/>
          <a:p>
            <a:pPr algn="ctr"/>
            <a:r>
              <a:rPr lang="en-US" sz="3600" b="1" dirty="0">
                <a:solidFill>
                  <a:srgbClr val="7030A0"/>
                </a:solidFill>
                <a:latin typeface="+mj-lt"/>
              </a:rPr>
              <a:t>Methods:</a:t>
            </a:r>
          </a:p>
          <a:p>
            <a:pPr algn="ctr"/>
            <a:r>
              <a:rPr lang="en-US" sz="3600" b="1" dirty="0">
                <a:solidFill>
                  <a:srgbClr val="7030A0"/>
                </a:solidFill>
                <a:latin typeface="+mj-lt"/>
              </a:rPr>
              <a:t>Maternal Mental Health </a:t>
            </a:r>
          </a:p>
        </p:txBody>
      </p:sp>
      <p:sp>
        <p:nvSpPr>
          <p:cNvPr id="3" name="TextBox 2">
            <a:extLst>
              <a:ext uri="{FF2B5EF4-FFF2-40B4-BE49-F238E27FC236}">
                <a16:creationId xmlns:a16="http://schemas.microsoft.com/office/drawing/2014/main" id="{1B973E91-F8B7-984C-9912-41F9FF9370A0}"/>
              </a:ext>
            </a:extLst>
          </p:cNvPr>
          <p:cNvSpPr txBox="1"/>
          <p:nvPr/>
        </p:nvSpPr>
        <p:spPr>
          <a:xfrm>
            <a:off x="401052" y="1736752"/>
            <a:ext cx="11389895" cy="2923877"/>
          </a:xfrm>
          <a:prstGeom prst="rect">
            <a:avLst/>
          </a:prstGeom>
          <a:noFill/>
        </p:spPr>
        <p:txBody>
          <a:bodyPr wrap="square" rtlCol="0">
            <a:spAutoFit/>
          </a:bodyPr>
          <a:lstStyle/>
          <a:p>
            <a:pPr marL="0" indent="0">
              <a:buNone/>
            </a:pPr>
            <a:r>
              <a:rPr lang="en-US" sz="2800" b="1" u="sng" dirty="0"/>
              <a:t>Analysis plan</a:t>
            </a:r>
          </a:p>
          <a:p>
            <a:pPr marL="457200" indent="-457200">
              <a:buFont typeface="Arial" panose="020B0604020202020204" pitchFamily="34" charset="0"/>
              <a:buChar char="•"/>
            </a:pPr>
            <a:r>
              <a:rPr lang="en-US" sz="2800" dirty="0"/>
              <a:t>Adjusted outcome probabilities, costs, # of pregnancies to state of LA and parish level.</a:t>
            </a:r>
          </a:p>
          <a:p>
            <a:pPr marL="457200" indent="-457200">
              <a:buFont typeface="Arial" panose="020B0604020202020204" pitchFamily="34" charset="0"/>
              <a:buChar char="•"/>
            </a:pPr>
            <a:r>
              <a:rPr lang="en-US" sz="2800" dirty="0"/>
              <a:t>Customized to measure outcomes within specific communities</a:t>
            </a:r>
          </a:p>
          <a:p>
            <a:pPr marL="800100" lvl="1" indent="-342900">
              <a:buFont typeface="Arial" panose="020B0604020202020204" pitchFamily="34" charset="0"/>
              <a:buChar char="•"/>
            </a:pPr>
            <a:r>
              <a:rPr lang="en-US" sz="2400" dirty="0"/>
              <a:t>How many Pregnancies     </a:t>
            </a:r>
          </a:p>
          <a:p>
            <a:pPr marL="800100" lvl="1" indent="-342900">
              <a:buFont typeface="Arial" panose="020B0604020202020204" pitchFamily="34" charset="0"/>
              <a:buChar char="•"/>
            </a:pPr>
            <a:r>
              <a:rPr lang="en-US" sz="2400" dirty="0"/>
              <a:t>How many UMMHC    </a:t>
            </a:r>
          </a:p>
          <a:p>
            <a:pPr marL="800100" lvl="1" indent="-342900">
              <a:buFont typeface="Arial" panose="020B0604020202020204" pitchFamily="34" charset="0"/>
              <a:buChar char="•"/>
            </a:pPr>
            <a:r>
              <a:rPr lang="en-US" sz="2400" dirty="0"/>
              <a:t>Adjusted risks to local conditions</a:t>
            </a:r>
          </a:p>
        </p:txBody>
      </p:sp>
      <p:pic>
        <p:nvPicPr>
          <p:cNvPr id="2" name="Picture 1" descr="A close-up of a logo&#10;&#10;Description automatically generated">
            <a:extLst>
              <a:ext uri="{FF2B5EF4-FFF2-40B4-BE49-F238E27FC236}">
                <a16:creationId xmlns:a16="http://schemas.microsoft.com/office/drawing/2014/main" id="{4AFE73A4-9E94-3D63-6D24-D223C8E181F9}"/>
              </a:ext>
            </a:extLst>
          </p:cNvPr>
          <p:cNvPicPr>
            <a:picLocks noChangeAspect="1"/>
          </p:cNvPicPr>
          <p:nvPr/>
        </p:nvPicPr>
        <p:blipFill>
          <a:blip r:embed="rId2"/>
          <a:stretch>
            <a:fillRect/>
          </a:stretch>
        </p:blipFill>
        <p:spPr>
          <a:xfrm>
            <a:off x="95531" y="6290932"/>
            <a:ext cx="1246546" cy="495282"/>
          </a:xfrm>
          <a:prstGeom prst="rect">
            <a:avLst/>
          </a:prstGeom>
        </p:spPr>
      </p:pic>
      <p:pic>
        <p:nvPicPr>
          <p:cNvPr id="7" name="Picture 6" descr="A purple and yellow text&#10;&#10;Description automatically generated">
            <a:extLst>
              <a:ext uri="{FF2B5EF4-FFF2-40B4-BE49-F238E27FC236}">
                <a16:creationId xmlns:a16="http://schemas.microsoft.com/office/drawing/2014/main" id="{CA89072E-C5BC-F91E-233B-790B73ED8E69}"/>
              </a:ext>
            </a:extLst>
          </p:cNvPr>
          <p:cNvPicPr>
            <a:picLocks noChangeAspect="1"/>
          </p:cNvPicPr>
          <p:nvPr/>
        </p:nvPicPr>
        <p:blipFill>
          <a:blip r:embed="rId3"/>
          <a:stretch>
            <a:fillRect/>
          </a:stretch>
        </p:blipFill>
        <p:spPr>
          <a:xfrm>
            <a:off x="10692597" y="6290932"/>
            <a:ext cx="1188720" cy="454025"/>
          </a:xfrm>
          <a:prstGeom prst="rect">
            <a:avLst/>
          </a:prstGeom>
        </p:spPr>
      </p:pic>
    </p:spTree>
    <p:extLst>
      <p:ext uri="{BB962C8B-B14F-4D97-AF65-F5344CB8AC3E}">
        <p14:creationId xmlns:p14="http://schemas.microsoft.com/office/powerpoint/2010/main" val="30766045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E668A9A6-2CBB-7FCA-F636-C5C76B4178C6}"/>
              </a:ext>
            </a:extLst>
          </p:cNvPr>
          <p:cNvSpPr txBox="1"/>
          <p:nvPr/>
        </p:nvSpPr>
        <p:spPr>
          <a:xfrm>
            <a:off x="0" y="0"/>
            <a:ext cx="12192000" cy="1077218"/>
          </a:xfrm>
          <a:prstGeom prst="rect">
            <a:avLst/>
          </a:prstGeom>
          <a:noFill/>
        </p:spPr>
        <p:txBody>
          <a:bodyPr wrap="square" rtlCol="0">
            <a:spAutoFit/>
          </a:bodyPr>
          <a:lstStyle/>
          <a:p>
            <a:pPr algn="ctr"/>
            <a:r>
              <a:rPr lang="en-US" sz="3200" dirty="0"/>
              <a:t>Results: </a:t>
            </a:r>
          </a:p>
          <a:p>
            <a:pPr algn="ctr"/>
            <a:r>
              <a:rPr lang="en-US" sz="3200" dirty="0"/>
              <a:t>LA Cost of Untreated Maternal Mental Health Conditions (UMMHC)</a:t>
            </a:r>
          </a:p>
        </p:txBody>
      </p:sp>
      <p:pic>
        <p:nvPicPr>
          <p:cNvPr id="4" name="Picture 3">
            <a:extLst>
              <a:ext uri="{FF2B5EF4-FFF2-40B4-BE49-F238E27FC236}">
                <a16:creationId xmlns:a16="http://schemas.microsoft.com/office/drawing/2014/main" id="{3D43594A-D7A6-7FA9-AD5F-45D1B6EFAB7C}"/>
              </a:ext>
            </a:extLst>
          </p:cNvPr>
          <p:cNvPicPr>
            <a:picLocks noChangeAspect="1"/>
          </p:cNvPicPr>
          <p:nvPr/>
        </p:nvPicPr>
        <p:blipFill rotWithShape="1">
          <a:blip r:embed="rId2"/>
          <a:srcRect t="19167" r="51086"/>
          <a:stretch/>
        </p:blipFill>
        <p:spPr>
          <a:xfrm>
            <a:off x="0" y="1310746"/>
            <a:ext cx="5268976" cy="1722425"/>
          </a:xfrm>
          <a:prstGeom prst="rect">
            <a:avLst/>
          </a:prstGeom>
        </p:spPr>
      </p:pic>
      <p:pic>
        <p:nvPicPr>
          <p:cNvPr id="8" name="Picture 7">
            <a:extLst>
              <a:ext uri="{FF2B5EF4-FFF2-40B4-BE49-F238E27FC236}">
                <a16:creationId xmlns:a16="http://schemas.microsoft.com/office/drawing/2014/main" id="{268B8DFA-0B49-F5E7-7741-C5E405FE729B}"/>
              </a:ext>
            </a:extLst>
          </p:cNvPr>
          <p:cNvPicPr>
            <a:picLocks noChangeAspect="1"/>
          </p:cNvPicPr>
          <p:nvPr/>
        </p:nvPicPr>
        <p:blipFill>
          <a:blip r:embed="rId3"/>
          <a:stretch>
            <a:fillRect/>
          </a:stretch>
        </p:blipFill>
        <p:spPr>
          <a:xfrm>
            <a:off x="4471091" y="3266699"/>
            <a:ext cx="7410450" cy="3371850"/>
          </a:xfrm>
          <a:prstGeom prst="rect">
            <a:avLst/>
          </a:prstGeom>
        </p:spPr>
      </p:pic>
      <p:pic>
        <p:nvPicPr>
          <p:cNvPr id="5" name="Picture 4" descr="A close-up of a logo&#10;&#10;Description automatically generated">
            <a:extLst>
              <a:ext uri="{FF2B5EF4-FFF2-40B4-BE49-F238E27FC236}">
                <a16:creationId xmlns:a16="http://schemas.microsoft.com/office/drawing/2014/main" id="{D180C4BC-CADA-427F-B12E-23E7F7349DC9}"/>
              </a:ext>
            </a:extLst>
          </p:cNvPr>
          <p:cNvPicPr>
            <a:picLocks noChangeAspect="1"/>
          </p:cNvPicPr>
          <p:nvPr/>
        </p:nvPicPr>
        <p:blipFill>
          <a:blip r:embed="rId4"/>
          <a:stretch>
            <a:fillRect/>
          </a:stretch>
        </p:blipFill>
        <p:spPr>
          <a:xfrm>
            <a:off x="95531" y="6357768"/>
            <a:ext cx="1078328" cy="428445"/>
          </a:xfrm>
          <a:prstGeom prst="rect">
            <a:avLst/>
          </a:prstGeom>
        </p:spPr>
      </p:pic>
    </p:spTree>
    <p:extLst>
      <p:ext uri="{BB962C8B-B14F-4D97-AF65-F5344CB8AC3E}">
        <p14:creationId xmlns:p14="http://schemas.microsoft.com/office/powerpoint/2010/main" val="10600249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E668A9A6-2CBB-7FCA-F636-C5C76B4178C6}"/>
              </a:ext>
            </a:extLst>
          </p:cNvPr>
          <p:cNvSpPr txBox="1"/>
          <p:nvPr/>
        </p:nvSpPr>
        <p:spPr>
          <a:xfrm>
            <a:off x="2201338" y="96380"/>
            <a:ext cx="7375965" cy="646331"/>
          </a:xfrm>
          <a:prstGeom prst="rect">
            <a:avLst/>
          </a:prstGeom>
          <a:noFill/>
        </p:spPr>
        <p:txBody>
          <a:bodyPr wrap="square" rtlCol="0">
            <a:spAutoFit/>
          </a:bodyPr>
          <a:lstStyle/>
          <a:p>
            <a:pPr algn="ctr"/>
            <a:r>
              <a:rPr lang="en-US" sz="3600" b="1" dirty="0">
                <a:solidFill>
                  <a:srgbClr val="7030A0"/>
                </a:solidFill>
                <a:latin typeface="+mj-lt"/>
              </a:rPr>
              <a:t>Results: Outcome Costs &amp; Probabilities</a:t>
            </a:r>
          </a:p>
        </p:txBody>
      </p:sp>
      <p:sp>
        <p:nvSpPr>
          <p:cNvPr id="3" name="TextBox 2">
            <a:extLst>
              <a:ext uri="{FF2B5EF4-FFF2-40B4-BE49-F238E27FC236}">
                <a16:creationId xmlns:a16="http://schemas.microsoft.com/office/drawing/2014/main" id="{1B973E91-F8B7-984C-9912-41F9FF9370A0}"/>
              </a:ext>
            </a:extLst>
          </p:cNvPr>
          <p:cNvSpPr txBox="1"/>
          <p:nvPr/>
        </p:nvSpPr>
        <p:spPr>
          <a:xfrm>
            <a:off x="468562" y="1323923"/>
            <a:ext cx="11389895" cy="892552"/>
          </a:xfrm>
          <a:prstGeom prst="rect">
            <a:avLst/>
          </a:prstGeom>
          <a:noFill/>
        </p:spPr>
        <p:txBody>
          <a:bodyPr wrap="square" rtlCol="0">
            <a:spAutoFit/>
          </a:bodyPr>
          <a:lstStyle/>
          <a:p>
            <a:endParaRPr lang="en-US" sz="2600" dirty="0"/>
          </a:p>
          <a:p>
            <a:endParaRPr lang="en-US" sz="2600" dirty="0"/>
          </a:p>
        </p:txBody>
      </p:sp>
      <p:pic>
        <p:nvPicPr>
          <p:cNvPr id="4" name="Picture 3">
            <a:extLst>
              <a:ext uri="{FF2B5EF4-FFF2-40B4-BE49-F238E27FC236}">
                <a16:creationId xmlns:a16="http://schemas.microsoft.com/office/drawing/2014/main" id="{420C8AFF-9E75-D264-2EB3-929BFB614FEF}"/>
              </a:ext>
            </a:extLst>
          </p:cNvPr>
          <p:cNvPicPr>
            <a:picLocks noChangeAspect="1"/>
          </p:cNvPicPr>
          <p:nvPr/>
        </p:nvPicPr>
        <p:blipFill>
          <a:blip r:embed="rId2"/>
          <a:stretch>
            <a:fillRect/>
          </a:stretch>
        </p:blipFill>
        <p:spPr>
          <a:xfrm>
            <a:off x="1187781" y="720709"/>
            <a:ext cx="9403080" cy="5631180"/>
          </a:xfrm>
          <a:prstGeom prst="rect">
            <a:avLst/>
          </a:prstGeom>
        </p:spPr>
      </p:pic>
      <p:pic>
        <p:nvPicPr>
          <p:cNvPr id="2" name="Picture 1" descr="A close-up of a logo&#10;&#10;Description automatically generated">
            <a:extLst>
              <a:ext uri="{FF2B5EF4-FFF2-40B4-BE49-F238E27FC236}">
                <a16:creationId xmlns:a16="http://schemas.microsoft.com/office/drawing/2014/main" id="{4AFE73A4-9E94-3D63-6D24-D223C8E181F9}"/>
              </a:ext>
            </a:extLst>
          </p:cNvPr>
          <p:cNvPicPr>
            <a:picLocks noChangeAspect="1"/>
          </p:cNvPicPr>
          <p:nvPr/>
        </p:nvPicPr>
        <p:blipFill>
          <a:blip r:embed="rId3"/>
          <a:stretch>
            <a:fillRect/>
          </a:stretch>
        </p:blipFill>
        <p:spPr>
          <a:xfrm>
            <a:off x="1" y="6319392"/>
            <a:ext cx="1187780" cy="471933"/>
          </a:xfrm>
          <a:prstGeom prst="rect">
            <a:avLst/>
          </a:prstGeom>
        </p:spPr>
      </p:pic>
      <p:pic>
        <p:nvPicPr>
          <p:cNvPr id="8" name="Picture 7" descr="A purple and yellow text&#10;&#10;Description automatically generated">
            <a:extLst>
              <a:ext uri="{FF2B5EF4-FFF2-40B4-BE49-F238E27FC236}">
                <a16:creationId xmlns:a16="http://schemas.microsoft.com/office/drawing/2014/main" id="{CA89072E-C5BC-F91E-233B-790B73ED8E69}"/>
              </a:ext>
            </a:extLst>
          </p:cNvPr>
          <p:cNvPicPr>
            <a:picLocks noChangeAspect="1"/>
          </p:cNvPicPr>
          <p:nvPr/>
        </p:nvPicPr>
        <p:blipFill>
          <a:blip r:embed="rId4"/>
          <a:stretch>
            <a:fillRect/>
          </a:stretch>
        </p:blipFill>
        <p:spPr>
          <a:xfrm>
            <a:off x="10951285" y="6386424"/>
            <a:ext cx="1060104" cy="404901"/>
          </a:xfrm>
          <a:prstGeom prst="rect">
            <a:avLst/>
          </a:prstGeom>
        </p:spPr>
      </p:pic>
    </p:spTree>
    <p:extLst>
      <p:ext uri="{BB962C8B-B14F-4D97-AF65-F5344CB8AC3E}">
        <p14:creationId xmlns:p14="http://schemas.microsoft.com/office/powerpoint/2010/main" val="2783417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Picture 4" descr="Text&#10;&#10;Description automatically generated">
            <a:extLst>
              <a:ext uri="{FF2B5EF4-FFF2-40B4-BE49-F238E27FC236}">
                <a16:creationId xmlns:a16="http://schemas.microsoft.com/office/drawing/2014/main" id="{40F8680C-4B9E-7E64-EDCC-2FD03FD6AF1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911857" y="5992753"/>
            <a:ext cx="3042268" cy="742499"/>
          </a:xfrm>
          <a:prstGeom prst="rect">
            <a:avLst/>
          </a:prstGeom>
          <a:ln>
            <a:noFill/>
          </a:ln>
        </p:spPr>
      </p:pic>
      <p:sp>
        <p:nvSpPr>
          <p:cNvPr id="6" name="TextBox 5">
            <a:extLst>
              <a:ext uri="{FF2B5EF4-FFF2-40B4-BE49-F238E27FC236}">
                <a16:creationId xmlns:a16="http://schemas.microsoft.com/office/drawing/2014/main" id="{E668A9A6-2CBB-7FCA-F636-C5C76B4178C6}"/>
              </a:ext>
            </a:extLst>
          </p:cNvPr>
          <p:cNvSpPr txBox="1"/>
          <p:nvPr/>
        </p:nvSpPr>
        <p:spPr>
          <a:xfrm>
            <a:off x="2923735" y="235392"/>
            <a:ext cx="6344529" cy="646331"/>
          </a:xfrm>
          <a:prstGeom prst="rect">
            <a:avLst/>
          </a:prstGeom>
          <a:noFill/>
        </p:spPr>
        <p:txBody>
          <a:bodyPr wrap="square" rtlCol="0">
            <a:spAutoFit/>
          </a:bodyPr>
          <a:lstStyle/>
          <a:p>
            <a:pPr algn="ctr"/>
            <a:r>
              <a:rPr lang="en-US" sz="3600" b="1" dirty="0">
                <a:solidFill>
                  <a:srgbClr val="7030A0"/>
                </a:solidFill>
                <a:latin typeface="+mj-lt"/>
              </a:rPr>
              <a:t>Results: Burden of UMMHC  </a:t>
            </a:r>
          </a:p>
        </p:txBody>
      </p:sp>
      <p:sp>
        <p:nvSpPr>
          <p:cNvPr id="3" name="TextBox 2">
            <a:extLst>
              <a:ext uri="{FF2B5EF4-FFF2-40B4-BE49-F238E27FC236}">
                <a16:creationId xmlns:a16="http://schemas.microsoft.com/office/drawing/2014/main" id="{1B973E91-F8B7-984C-9912-41F9FF9370A0}"/>
              </a:ext>
            </a:extLst>
          </p:cNvPr>
          <p:cNvSpPr txBox="1"/>
          <p:nvPr/>
        </p:nvSpPr>
        <p:spPr>
          <a:xfrm>
            <a:off x="481262" y="1323923"/>
            <a:ext cx="11389895" cy="892552"/>
          </a:xfrm>
          <a:prstGeom prst="rect">
            <a:avLst/>
          </a:prstGeom>
          <a:noFill/>
        </p:spPr>
        <p:txBody>
          <a:bodyPr wrap="square" rtlCol="0">
            <a:spAutoFit/>
          </a:bodyPr>
          <a:lstStyle/>
          <a:p>
            <a:endParaRPr lang="en-US" sz="2600" dirty="0"/>
          </a:p>
          <a:p>
            <a:endParaRPr lang="en-US" sz="2600" dirty="0"/>
          </a:p>
        </p:txBody>
      </p:sp>
      <p:pic>
        <p:nvPicPr>
          <p:cNvPr id="9" name="Picture 8">
            <a:extLst>
              <a:ext uri="{FF2B5EF4-FFF2-40B4-BE49-F238E27FC236}">
                <a16:creationId xmlns:a16="http://schemas.microsoft.com/office/drawing/2014/main" id="{D5BF824F-DA91-625A-981B-28C6004528D6}"/>
              </a:ext>
            </a:extLst>
          </p:cNvPr>
          <p:cNvPicPr>
            <a:picLocks noChangeAspect="1"/>
          </p:cNvPicPr>
          <p:nvPr/>
        </p:nvPicPr>
        <p:blipFill>
          <a:blip r:embed="rId3"/>
          <a:stretch>
            <a:fillRect/>
          </a:stretch>
        </p:blipFill>
        <p:spPr>
          <a:xfrm>
            <a:off x="3235674" y="2779414"/>
            <a:ext cx="8718450" cy="4039539"/>
          </a:xfrm>
          <a:prstGeom prst="rect">
            <a:avLst/>
          </a:prstGeom>
        </p:spPr>
      </p:pic>
      <p:pic>
        <p:nvPicPr>
          <p:cNvPr id="2" name="Picture 1">
            <a:extLst>
              <a:ext uri="{FF2B5EF4-FFF2-40B4-BE49-F238E27FC236}">
                <a16:creationId xmlns:a16="http://schemas.microsoft.com/office/drawing/2014/main" id="{995CDDC5-00E2-F382-36CB-0B22592F43BC}"/>
              </a:ext>
            </a:extLst>
          </p:cNvPr>
          <p:cNvPicPr>
            <a:picLocks noChangeAspect="1"/>
          </p:cNvPicPr>
          <p:nvPr/>
        </p:nvPicPr>
        <p:blipFill>
          <a:blip r:embed="rId4"/>
          <a:stretch>
            <a:fillRect/>
          </a:stretch>
        </p:blipFill>
        <p:spPr>
          <a:xfrm>
            <a:off x="0" y="847631"/>
            <a:ext cx="5352844" cy="1750713"/>
          </a:xfrm>
          <a:prstGeom prst="rect">
            <a:avLst/>
          </a:prstGeom>
        </p:spPr>
      </p:pic>
      <p:pic>
        <p:nvPicPr>
          <p:cNvPr id="7" name="Picture 6" descr="A close-up of a logo&#10;&#10;Description automatically generated">
            <a:extLst>
              <a:ext uri="{FF2B5EF4-FFF2-40B4-BE49-F238E27FC236}">
                <a16:creationId xmlns:a16="http://schemas.microsoft.com/office/drawing/2014/main" id="{74E2A121-2EBB-4748-8481-455FC85CDF00}"/>
              </a:ext>
            </a:extLst>
          </p:cNvPr>
          <p:cNvPicPr>
            <a:picLocks noChangeAspect="1"/>
          </p:cNvPicPr>
          <p:nvPr/>
        </p:nvPicPr>
        <p:blipFill>
          <a:blip r:embed="rId5"/>
          <a:stretch>
            <a:fillRect/>
          </a:stretch>
        </p:blipFill>
        <p:spPr>
          <a:xfrm>
            <a:off x="95531" y="6379646"/>
            <a:ext cx="1023264" cy="406567"/>
          </a:xfrm>
          <a:prstGeom prst="rect">
            <a:avLst/>
          </a:prstGeom>
        </p:spPr>
      </p:pic>
    </p:spTree>
    <p:extLst>
      <p:ext uri="{BB962C8B-B14F-4D97-AF65-F5344CB8AC3E}">
        <p14:creationId xmlns:p14="http://schemas.microsoft.com/office/powerpoint/2010/main" val="14163838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E668A9A6-2CBB-7FCA-F636-C5C76B4178C6}"/>
              </a:ext>
            </a:extLst>
          </p:cNvPr>
          <p:cNvSpPr txBox="1"/>
          <p:nvPr/>
        </p:nvSpPr>
        <p:spPr>
          <a:xfrm>
            <a:off x="5523622" y="338916"/>
            <a:ext cx="6344529" cy="1754326"/>
          </a:xfrm>
          <a:prstGeom prst="rect">
            <a:avLst/>
          </a:prstGeom>
          <a:noFill/>
        </p:spPr>
        <p:txBody>
          <a:bodyPr wrap="square" rtlCol="0">
            <a:spAutoFit/>
          </a:bodyPr>
          <a:lstStyle/>
          <a:p>
            <a:pPr algn="ctr"/>
            <a:r>
              <a:rPr lang="en-US" sz="3600" b="1" dirty="0">
                <a:solidFill>
                  <a:srgbClr val="7030A0"/>
                </a:solidFill>
                <a:latin typeface="+mj-lt"/>
              </a:rPr>
              <a:t>Results: </a:t>
            </a:r>
          </a:p>
          <a:p>
            <a:pPr algn="ctr"/>
            <a:r>
              <a:rPr lang="en-US" sz="3600" b="1" dirty="0">
                <a:solidFill>
                  <a:srgbClr val="7030A0"/>
                </a:solidFill>
                <a:latin typeface="+mj-lt"/>
              </a:rPr>
              <a:t>What-If Analysis </a:t>
            </a:r>
          </a:p>
          <a:p>
            <a:pPr algn="ctr"/>
            <a:r>
              <a:rPr lang="en-US" sz="3600" b="1" dirty="0">
                <a:solidFill>
                  <a:srgbClr val="7030A0"/>
                </a:solidFill>
                <a:latin typeface="+mj-lt"/>
              </a:rPr>
              <a:t>Untreated reduced by 10%</a:t>
            </a:r>
          </a:p>
        </p:txBody>
      </p:sp>
      <p:sp>
        <p:nvSpPr>
          <p:cNvPr id="3" name="TextBox 2">
            <a:extLst>
              <a:ext uri="{FF2B5EF4-FFF2-40B4-BE49-F238E27FC236}">
                <a16:creationId xmlns:a16="http://schemas.microsoft.com/office/drawing/2014/main" id="{1B973E91-F8B7-984C-9912-41F9FF9370A0}"/>
              </a:ext>
            </a:extLst>
          </p:cNvPr>
          <p:cNvSpPr txBox="1"/>
          <p:nvPr/>
        </p:nvSpPr>
        <p:spPr>
          <a:xfrm>
            <a:off x="481262" y="1323923"/>
            <a:ext cx="11389895" cy="892552"/>
          </a:xfrm>
          <a:prstGeom prst="rect">
            <a:avLst/>
          </a:prstGeom>
          <a:noFill/>
        </p:spPr>
        <p:txBody>
          <a:bodyPr wrap="square" rtlCol="0">
            <a:spAutoFit/>
          </a:bodyPr>
          <a:lstStyle/>
          <a:p>
            <a:endParaRPr lang="en-US" sz="2600" dirty="0"/>
          </a:p>
          <a:p>
            <a:endParaRPr lang="en-US" sz="2600" dirty="0"/>
          </a:p>
        </p:txBody>
      </p:sp>
      <p:pic>
        <p:nvPicPr>
          <p:cNvPr id="4" name="Picture 3">
            <a:extLst>
              <a:ext uri="{FF2B5EF4-FFF2-40B4-BE49-F238E27FC236}">
                <a16:creationId xmlns:a16="http://schemas.microsoft.com/office/drawing/2014/main" id="{B1B3529F-26D7-6169-1A3F-B44D13E2303B}"/>
              </a:ext>
            </a:extLst>
          </p:cNvPr>
          <p:cNvPicPr>
            <a:picLocks noChangeAspect="1"/>
          </p:cNvPicPr>
          <p:nvPr/>
        </p:nvPicPr>
        <p:blipFill>
          <a:blip r:embed="rId2"/>
          <a:stretch>
            <a:fillRect/>
          </a:stretch>
        </p:blipFill>
        <p:spPr>
          <a:xfrm>
            <a:off x="396873" y="545000"/>
            <a:ext cx="5378451" cy="1890446"/>
          </a:xfrm>
          <a:prstGeom prst="rect">
            <a:avLst/>
          </a:prstGeom>
        </p:spPr>
      </p:pic>
      <p:pic>
        <p:nvPicPr>
          <p:cNvPr id="2" name="Picture 1">
            <a:extLst>
              <a:ext uri="{FF2B5EF4-FFF2-40B4-BE49-F238E27FC236}">
                <a16:creationId xmlns:a16="http://schemas.microsoft.com/office/drawing/2014/main" id="{AC280642-8A38-5C50-3428-79ECB6EA1F9B}"/>
              </a:ext>
            </a:extLst>
          </p:cNvPr>
          <p:cNvPicPr>
            <a:picLocks noChangeAspect="1"/>
          </p:cNvPicPr>
          <p:nvPr/>
        </p:nvPicPr>
        <p:blipFill>
          <a:blip r:embed="rId3"/>
          <a:stretch>
            <a:fillRect/>
          </a:stretch>
        </p:blipFill>
        <p:spPr>
          <a:xfrm>
            <a:off x="2580237" y="2446565"/>
            <a:ext cx="8477910" cy="3917437"/>
          </a:xfrm>
          <a:prstGeom prst="rect">
            <a:avLst/>
          </a:prstGeom>
        </p:spPr>
      </p:pic>
      <p:pic>
        <p:nvPicPr>
          <p:cNvPr id="7" name="Picture 6" descr="A close-up of a logo&#10;&#10;Description automatically generated">
            <a:extLst>
              <a:ext uri="{FF2B5EF4-FFF2-40B4-BE49-F238E27FC236}">
                <a16:creationId xmlns:a16="http://schemas.microsoft.com/office/drawing/2014/main" id="{4AFE73A4-9E94-3D63-6D24-D223C8E181F9}"/>
              </a:ext>
            </a:extLst>
          </p:cNvPr>
          <p:cNvPicPr>
            <a:picLocks noChangeAspect="1"/>
          </p:cNvPicPr>
          <p:nvPr/>
        </p:nvPicPr>
        <p:blipFill>
          <a:blip r:embed="rId4"/>
          <a:stretch>
            <a:fillRect/>
          </a:stretch>
        </p:blipFill>
        <p:spPr>
          <a:xfrm>
            <a:off x="0" y="6210117"/>
            <a:ext cx="1376045" cy="546735"/>
          </a:xfrm>
          <a:prstGeom prst="rect">
            <a:avLst/>
          </a:prstGeom>
        </p:spPr>
      </p:pic>
      <p:pic>
        <p:nvPicPr>
          <p:cNvPr id="9" name="Picture 8" descr="A purple and yellow text&#10;&#10;Description automatically generated">
            <a:extLst>
              <a:ext uri="{FF2B5EF4-FFF2-40B4-BE49-F238E27FC236}">
                <a16:creationId xmlns:a16="http://schemas.microsoft.com/office/drawing/2014/main" id="{CA89072E-C5BC-F91E-233B-790B73ED8E69}"/>
              </a:ext>
            </a:extLst>
          </p:cNvPr>
          <p:cNvPicPr>
            <a:picLocks noChangeAspect="1"/>
          </p:cNvPicPr>
          <p:nvPr/>
        </p:nvPicPr>
        <p:blipFill>
          <a:blip r:embed="rId5"/>
          <a:stretch>
            <a:fillRect/>
          </a:stretch>
        </p:blipFill>
        <p:spPr>
          <a:xfrm>
            <a:off x="10881036" y="6358516"/>
            <a:ext cx="1188720" cy="454025"/>
          </a:xfrm>
          <a:prstGeom prst="rect">
            <a:avLst/>
          </a:prstGeom>
        </p:spPr>
      </p:pic>
    </p:spTree>
    <p:extLst>
      <p:ext uri="{BB962C8B-B14F-4D97-AF65-F5344CB8AC3E}">
        <p14:creationId xmlns:p14="http://schemas.microsoft.com/office/powerpoint/2010/main" val="206893430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2448</TotalTime>
  <Words>1380</Words>
  <Application>Microsoft Office PowerPoint</Application>
  <PresentationFormat>Widescreen</PresentationFormat>
  <Paragraphs>137</Paragraphs>
  <Slides>15</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15</vt:i4>
      </vt:variant>
    </vt:vector>
  </HeadingPairs>
  <TitlesOfParts>
    <vt:vector size="20" baseType="lpstr">
      <vt:lpstr>Arial</vt:lpstr>
      <vt:lpstr>Calibri</vt:lpstr>
      <vt:lpstr>Calibri Light</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Medicaid Relevant Conclusions</vt:lpstr>
      <vt:lpstr>References</vt:lpstr>
      <vt:lpstr>Thank You for this Opportunity</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Murphy, Kathleen M.</dc:creator>
  <cp:lastModifiedBy>Honore, Peggy A.</cp:lastModifiedBy>
  <cp:revision>54</cp:revision>
  <cp:lastPrinted>2023-08-22T14:40:43Z</cp:lastPrinted>
  <dcterms:created xsi:type="dcterms:W3CDTF">2023-04-20T18:47:28Z</dcterms:created>
  <dcterms:modified xsi:type="dcterms:W3CDTF">2023-09-14T17:35:52Z</dcterms:modified>
</cp:coreProperties>
</file>