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66" r:id="rId8"/>
    <p:sldId id="259" r:id="rId9"/>
    <p:sldId id="260" r:id="rId10"/>
    <p:sldId id="261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/>
    <p:restoredTop sz="94648"/>
  </p:normalViewPr>
  <p:slideViewPr>
    <p:cSldViewPr snapToGrid="0">
      <p:cViewPr varScale="1">
        <p:scale>
          <a:sx n="117" d="100"/>
          <a:sy n="11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TNBC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0.1</c:v>
                </c:pt>
                <c:pt idx="2">
                  <c:v>0.2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E-CF4F-B4D5-E07098B17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Dx Test w/n 3months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2-7144-A674-F4C55A52E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Mass Reveal at Screening/Appointment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0.1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0-0641-AF2B-50A0D69D7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058880"/>
        <c:axId val="2011726880"/>
      </c:barChart>
      <c:catAx>
        <c:axId val="20120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726880"/>
        <c:crosses val="autoZero"/>
        <c:auto val="1"/>
        <c:lblAlgn val="ctr"/>
        <c:lblOffset val="100"/>
        <c:noMultiLvlLbl val="0"/>
      </c:catAx>
      <c:valAx>
        <c:axId val="201172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0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0.52174</cdr:x>
      <cdr:y>0.52859</cdr:y>
    </cdr:from>
    <cdr:to>
      <cdr:x>0.58075</cdr:x>
      <cdr:y>0.62115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2CDED5E-FD07-A877-D851-AEA53E3E8407}"/>
            </a:ext>
          </a:extLst>
        </cdr:cNvPr>
        <cdr:cNvSpPr txBox="1"/>
      </cdr:nvSpPr>
      <cdr:spPr>
        <a:xfrm xmlns:a="http://schemas.openxmlformats.org/drawingml/2006/main">
          <a:off x="5486400" y="2300061"/>
          <a:ext cx="620486" cy="402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65%</a:t>
          </a:r>
        </a:p>
      </cdr:txBody>
    </cdr:sp>
  </cdr:relSizeAnchor>
  <cdr:relSizeAnchor xmlns:cdr="http://schemas.openxmlformats.org/drawingml/2006/chartDrawing">
    <cdr:from>
      <cdr:x>0.39545</cdr:x>
      <cdr:y>0.36071</cdr:y>
    </cdr:from>
    <cdr:to>
      <cdr:x>0.46998</cdr:x>
      <cdr:y>0.43827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3352EE5-E761-FB70-3EDA-620597D0B0A5}"/>
            </a:ext>
          </a:extLst>
        </cdr:cNvPr>
        <cdr:cNvSpPr txBox="1"/>
      </cdr:nvSpPr>
      <cdr:spPr>
        <a:xfrm xmlns:a="http://schemas.openxmlformats.org/drawingml/2006/main">
          <a:off x="4158343" y="1569583"/>
          <a:ext cx="783771" cy="337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20%</a:t>
          </a:r>
        </a:p>
      </cdr:txBody>
    </cdr:sp>
  </cdr:relSizeAnchor>
  <cdr:relSizeAnchor xmlns:cdr="http://schemas.openxmlformats.org/drawingml/2006/chartDrawing">
    <cdr:from>
      <cdr:x>0.10766</cdr:x>
      <cdr:y>0.17434</cdr:y>
    </cdr:from>
    <cdr:to>
      <cdr:x>0.1853</cdr:x>
      <cdr:y>0.32694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BC6BB99-7235-B1D4-97FC-3B0BDBAB7251}"/>
            </a:ext>
          </a:extLst>
        </cdr:cNvPr>
        <cdr:cNvSpPr txBox="1"/>
      </cdr:nvSpPr>
      <cdr:spPr>
        <a:xfrm xmlns:a="http://schemas.openxmlformats.org/drawingml/2006/main">
          <a:off x="1132115" y="758598"/>
          <a:ext cx="816429" cy="664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0.3706</cdr:x>
      <cdr:y>0.58712</cdr:y>
    </cdr:from>
    <cdr:to>
      <cdr:x>0.43892</cdr:x>
      <cdr:y>0.7097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9AEA4B3-9122-13E1-B0E1-5AD970F3F3FF}"/>
            </a:ext>
          </a:extLst>
        </cdr:cNvPr>
        <cdr:cNvSpPr txBox="1"/>
      </cdr:nvSpPr>
      <cdr:spPr>
        <a:xfrm xmlns:a="http://schemas.openxmlformats.org/drawingml/2006/main">
          <a:off x="3897088" y="2554740"/>
          <a:ext cx="718457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10%</a:t>
          </a:r>
        </a:p>
      </cdr:txBody>
    </cdr:sp>
  </cdr:relSizeAnchor>
  <cdr:relSizeAnchor xmlns:cdr="http://schemas.openxmlformats.org/drawingml/2006/chartDrawing">
    <cdr:from>
      <cdr:x>0.4648</cdr:x>
      <cdr:y>0.19706</cdr:y>
    </cdr:from>
    <cdr:to>
      <cdr:x>0.5207</cdr:x>
      <cdr:y>0.30463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72D6A3F-B549-DAE2-B4D7-29B5C6637C6D}"/>
            </a:ext>
          </a:extLst>
        </cdr:cNvPr>
        <cdr:cNvSpPr txBox="1"/>
      </cdr:nvSpPr>
      <cdr:spPr>
        <a:xfrm xmlns:a="http://schemas.openxmlformats.org/drawingml/2006/main">
          <a:off x="4887685" y="857477"/>
          <a:ext cx="587829" cy="46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0.4265</cdr:x>
      <cdr:y>0.3247</cdr:y>
    </cdr:from>
    <cdr:to>
      <cdr:x>0.47205</cdr:x>
      <cdr:y>0.41226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1EF3EC-0ADB-6180-7367-0BF6786316E0}"/>
            </a:ext>
          </a:extLst>
        </cdr:cNvPr>
        <cdr:cNvSpPr txBox="1"/>
      </cdr:nvSpPr>
      <cdr:spPr>
        <a:xfrm xmlns:a="http://schemas.openxmlformats.org/drawingml/2006/main">
          <a:off x="4484915" y="1412875"/>
          <a:ext cx="478971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60%</a:t>
          </a:r>
        </a:p>
      </cdr:txBody>
    </cdr:sp>
  </cdr:relSizeAnchor>
  <cdr:relSizeAnchor xmlns:cdr="http://schemas.openxmlformats.org/drawingml/2006/chartDrawing">
    <cdr:from>
      <cdr:x>0.06832</cdr:x>
      <cdr:y>0.50107</cdr:y>
    </cdr:from>
    <cdr:to>
      <cdr:x>0.13043</cdr:x>
      <cdr:y>0.63366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286F91B-433C-ED97-510C-45666307C305}"/>
            </a:ext>
          </a:extLst>
        </cdr:cNvPr>
        <cdr:cNvSpPr txBox="1"/>
      </cdr:nvSpPr>
      <cdr:spPr>
        <a:xfrm xmlns:a="http://schemas.openxmlformats.org/drawingml/2006/main">
          <a:off x="718457" y="2180318"/>
          <a:ext cx="653143" cy="57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0.57246</cdr:x>
      <cdr:y>0.5411</cdr:y>
    </cdr:from>
    <cdr:to>
      <cdr:x>0.63665</cdr:x>
      <cdr:y>0.67118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8BEB493-7868-AA78-4382-B56CA1990F21}"/>
            </a:ext>
          </a:extLst>
        </cdr:cNvPr>
        <cdr:cNvSpPr txBox="1"/>
      </cdr:nvSpPr>
      <cdr:spPr>
        <a:xfrm xmlns:a="http://schemas.openxmlformats.org/drawingml/2006/main">
          <a:off x="6019800" y="2354489"/>
          <a:ext cx="674914" cy="56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50%</a:t>
          </a:r>
        </a:p>
      </cdr:txBody>
    </cdr:sp>
  </cdr:relSizeAnchor>
  <cdr:relSizeAnchor xmlns:cdr="http://schemas.openxmlformats.org/drawingml/2006/chartDrawing">
    <cdr:from>
      <cdr:x>0.53002</cdr:x>
      <cdr:y>0.30343</cdr:y>
    </cdr:from>
    <cdr:to>
      <cdr:x>0.59524</cdr:x>
      <cdr:y>0.36848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1DC163A-17A8-3703-9AD1-59259FD30FE5}"/>
            </a:ext>
          </a:extLst>
        </cdr:cNvPr>
        <cdr:cNvSpPr txBox="1"/>
      </cdr:nvSpPr>
      <cdr:spPr>
        <a:xfrm xmlns:a="http://schemas.openxmlformats.org/drawingml/2006/main">
          <a:off x="5573486" y="1320346"/>
          <a:ext cx="685800" cy="283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40%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2291-7758-B6BF-3E27-414ABA9A8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C3424-542D-836E-08D2-4F8A0F33B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4BE7-7E92-32D2-6591-5D27760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5FE45-53D2-E760-F53F-17B2B8D4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2C964-1709-777C-E740-05994069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D7A1-636B-F9A1-6C4C-43034A6D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425AC-02A4-4EA4-A45F-D07272A40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E3EC-B86D-E69B-697F-3BE05D30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0AA5-8A56-6489-F5F1-B53B78A9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AD828-F340-6CFB-C9C0-E2D021E7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5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0CA40-6760-CA32-6F3D-AB43B4123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4D51B-ED24-316A-1E83-12D113E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B89C-0E9F-D4C4-6038-053D0C78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E2700-156C-4181-F093-CB684CA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5F0AD-9FAF-4DA4-3B7A-B6B84D39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9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ADFF-FF82-4993-B89B-211CC1E5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003FF-67FD-B852-5FFA-DE62F5EA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EBC39-F5F7-7036-2D6B-9D091490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16AE3-E11F-60F3-9542-ED9C3B82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FC2A-C4DC-3C9A-C7F1-4208DABE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62EE-C94E-D0B3-48A1-269686C8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DD7F6-86F1-FD6D-35D4-4FB6E788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13461-5124-1D02-D166-C5D1A8E6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AC02-FA14-6DC6-149B-61F077DE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BAC0-1C34-1EA2-10D5-2220F2D0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10C2-A9C1-E7D2-EA2E-560166AE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CFCA-B28D-F382-78E6-5C74E4497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09300-B6AE-4359-4436-C9B28B859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2D306-0D81-9586-B76D-95B4FD95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CAC32-3324-B042-D22E-7B96DBA4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56C4A-A1D4-2491-C073-6385EE69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51DD-1CA3-E238-F602-0A311B16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1B326-4B63-F160-D2F1-60B805FD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3CCAD-CA61-BE5A-5258-38535DF1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B82F7-406F-FE55-99DC-C6845CB3D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CDE84-D086-06B9-438C-D97C7A3E6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BCE16-D1D5-D46A-0837-DA969E1C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D2E88-3925-732F-4319-731E6601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0B7F1-80EE-F162-7A78-214F8BF0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C4F4-967D-6238-DFA8-0AAE1B03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E3264-11EF-09EB-0CEB-F4E8F8704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F29D6-3773-6B25-018A-1112D5AA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F94FA-24BE-E761-786D-9195CE9B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C4851A-8260-B6B4-2FA3-4602D181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5E655-E129-B1CF-137B-BA46E03D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039B-BE8D-0E67-2701-CC9B0E93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8D8C-4507-C11B-0B7F-34E6A84A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401C-667B-B85B-13D2-186F0789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438FA-8BB2-53A2-D5B9-FC993F9CE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9C336-C652-E33C-0949-23130FB0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E7B6C-8268-649F-8193-6C7F328E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74EB5-DD4D-C1F7-43E2-DA22A745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C512-38D5-A4F0-4C06-D69CDE84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F8D7B-9BBE-D710-56B1-C6BDB605B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B5A24-2451-8AF4-B90A-55E63CB09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A2CEA-7567-52E6-1847-CED280CC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1141F-3A87-5E38-B4CB-16ABC6E9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03B85-116C-C29E-C6C8-B68A79B3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4F907-3E77-FA6A-637F-3B564A21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80316-3356-F561-968E-319FB53F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1B1A3-542F-F120-69B6-5190DD576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59B9-4E53-2C45-97A8-05B4C2A78006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61BC-D4FC-FBC4-C06A-04C315AAB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F21F-0528-8E68-2A7C-4D78F083D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AF42-A2E1-5C4A-A8D6-CAEDDD897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astcancer.org/types" TargetMode="External"/><Relationship Id="rId2" Type="http://schemas.openxmlformats.org/officeDocument/2006/relationships/hyperlink" Target="https://gis.cdc.gov/Cancer/USCS/?CDC_AA_refVal=https%3A%2F%2Fwww.cdc.gov%2Fcancer%2Fdataviz%2Findex.htm#/AtAGla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cer.org/cancer/breast-cancer/screening-tests-and-early-detection/breast-cancer-signs-and-symptoms.html" TargetMode="External"/><Relationship Id="rId4" Type="http://schemas.openxmlformats.org/officeDocument/2006/relationships/hyperlink" Target="https://www.nationalbreastcancer.org/types-of-breast-cance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835D-83BA-4DF6-1D1D-F7818F3BB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86" y="284510"/>
            <a:ext cx="9144000" cy="32595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merican Typewriter Condensed" panose="02090606020004020304" pitchFamily="18" charset="77"/>
              </a:rPr>
              <a:t>Understanding Breast Cancer Screenings and Disparities for AmeriHealth Caritas Members in Louisiana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94555-B97E-FF6B-18FD-08F456740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486" y="3939495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Adrienne Murphy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Louisiana State University Health Sciences Center New Orleans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School of Medicine, Class of 2023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AmeriHealth Caritas Louisiana Medical Intern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March 7</a:t>
            </a:r>
            <a:r>
              <a:rPr lang="en-US" sz="2400" b="1" baseline="30000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th</a:t>
            </a:r>
            <a:r>
              <a:rPr lang="en-US" sz="2400" b="1" dirty="0">
                <a:solidFill>
                  <a:srgbClr val="002060"/>
                </a:solidFill>
                <a:latin typeface="American Typewriter Condensed" panose="02090606020004020304" pitchFamily="18" charset="77"/>
              </a:rPr>
              <a:t> ,2023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75530E-4469-7DD5-B6DD-1E3D9C03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0" y="108872"/>
            <a:ext cx="2952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DCD6-CEDF-E9EC-3C2C-0206C339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Disparities in Breast Cancer Screenings Exam vs Diagnosis in ACLA Members: 2021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CE77B9-B233-E5E4-2225-30185B504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946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5BE619-23B0-5D4F-A509-1622353C4E7D}"/>
              </a:ext>
            </a:extLst>
          </p:cNvPr>
          <p:cNvSpPr txBox="1"/>
          <p:nvPr/>
        </p:nvSpPr>
        <p:spPr>
          <a:xfrm>
            <a:off x="5366657" y="4659085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16096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6320C3-818C-5F38-33E6-758E8C436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400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7E9E9B3-DBDC-9867-E055-FEEECA06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ACLA Members Unspecified Breast Neoplasm by Race: 2021</a:t>
            </a:r>
          </a:p>
        </p:txBody>
      </p:sp>
    </p:spTree>
    <p:extLst>
      <p:ext uri="{BB962C8B-B14F-4D97-AF65-F5344CB8AC3E}">
        <p14:creationId xmlns:p14="http://schemas.microsoft.com/office/powerpoint/2010/main" val="379031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5A04-F673-1976-E7EF-0478FB35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What does the ACLA Data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E0EB-3112-EBA5-F6AA-0DF242C0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Black ACLA members are more likely to be diagnosed with Breast Cancer</a:t>
            </a:r>
          </a:p>
          <a:p>
            <a:pPr lvl="1"/>
            <a:r>
              <a:rPr lang="en-US" dirty="0">
                <a:latin typeface="American Typewriter" panose="02090604020004020304" pitchFamily="18" charset="77"/>
              </a:rPr>
              <a:t>70% of those diagnosed will have TNBC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Black ACLA members less likely to receive diagnostic study within three months from finding “unspecified breast neoplasm”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White ACLA members have lower percentages of Breast Cancer and also higher percentages receiving diagnostic study within 3 months</a:t>
            </a:r>
          </a:p>
        </p:txBody>
      </p:sp>
    </p:spTree>
    <p:extLst>
      <p:ext uri="{BB962C8B-B14F-4D97-AF65-F5344CB8AC3E}">
        <p14:creationId xmlns:p14="http://schemas.microsoft.com/office/powerpoint/2010/main" val="291915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1F87-38C6-4657-72AA-37647946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ACLA Breast Cancer Recommendations based on 2021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75A0F-6EF4-47DB-02FF-44365A624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kern="1200" dirty="0">
                <a:latin typeface="American Typewriter" panose="02090604020004020304" pitchFamily="18" charset="77"/>
              </a:rPr>
              <a:t>More Education to providers and ACLA Members stressing the importance of timely Screenings based on age and risk factors 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kern="1200" dirty="0">
                <a:latin typeface="American Typewriter" panose="02090604020004020304" pitchFamily="18" charset="77"/>
              </a:rPr>
              <a:t>Distribute educational materials at community events about breast cancer and timely screening equating survival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Provider Follow-ups on patients appointments with “unspecified breast neoplasm” for diagnostic imaging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System wide notification within ACLA to notify members by phone, mail and Text when overdue for Breast Cancer Screenings/Appointment Follow-up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Provide ACLA providers with monthly reports of members overdue and members with outstanding diagnostic imaging after reveling a neoplasm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Incentive Programs for ACLA members who are </a:t>
            </a:r>
            <a:r>
              <a:rPr lang="en-US" sz="1800" dirty="0" err="1">
                <a:latin typeface="American Typewriter" panose="02090604020004020304" pitchFamily="18" charset="77"/>
              </a:rPr>
              <a:t>uptodate</a:t>
            </a:r>
            <a:r>
              <a:rPr lang="en-US" sz="1800" dirty="0">
                <a:latin typeface="American Typewriter" panose="02090604020004020304" pitchFamily="18" charset="77"/>
              </a:rPr>
              <a:t> on screening exam </a:t>
            </a:r>
            <a:r>
              <a:rPr lang="en-US" sz="1800" dirty="0" err="1">
                <a:latin typeface="American Typewriter" panose="02090604020004020304" pitchFamily="18" charset="77"/>
              </a:rPr>
              <a:t>ex:Breast</a:t>
            </a:r>
            <a:r>
              <a:rPr lang="en-US" sz="1800" dirty="0">
                <a:latin typeface="American Typewriter" panose="02090604020004020304" pitchFamily="18" charset="77"/>
              </a:rPr>
              <a:t>, cervical </a:t>
            </a:r>
            <a:r>
              <a:rPr lang="en-US" sz="1800" dirty="0" err="1">
                <a:latin typeface="American Typewriter" panose="02090604020004020304" pitchFamily="18" charset="77"/>
              </a:rPr>
              <a:t>etc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Addressing Race disparities will require understanding SES of ACLA members particularly black members</a:t>
            </a:r>
          </a:p>
          <a:p>
            <a:pPr marL="342900" lvl="1" indent="-3429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800" dirty="0">
                <a:latin typeface="American Typewriter" panose="02090604020004020304" pitchFamily="18" charset="77"/>
              </a:rPr>
              <a:t>Social Media Campaigns to bring more awareness amongst racial groups effected</a:t>
            </a:r>
          </a:p>
          <a:p>
            <a:pPr marL="0" lvl="1" indent="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800" dirty="0">
              <a:latin typeface="American Typewriter" panose="02090604020004020304" pitchFamily="18" charset="77"/>
            </a:endParaRP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500" kern="1200" dirty="0">
              <a:latin typeface="American Typewriter" panose="02090604020004020304" pitchFamily="18" charset="77"/>
            </a:endParaRP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500" kern="1200" dirty="0">
              <a:latin typeface="American Typewriter" panose="02090604020004020304" pitchFamily="18" charset="77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AmeriHealth Caritas Louisiana website homepage">
            <a:extLst>
              <a:ext uri="{FF2B5EF4-FFF2-40B4-BE49-F238E27FC236}">
                <a16:creationId xmlns:a16="http://schemas.microsoft.com/office/drawing/2014/main" id="{72C07CF2-0B1F-3D2F-9DDA-948CEC07B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91" y="5747657"/>
            <a:ext cx="2611342" cy="9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1E8C6-433E-F0E8-83A4-62B22192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Will Take any 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685213-E818-D8DD-682A-4D9EBA0D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Thank You</a:t>
            </a:r>
          </a:p>
        </p:txBody>
      </p:sp>
      <p:pic>
        <p:nvPicPr>
          <p:cNvPr id="5" name="Picture 2" descr="AmeriHealth Caritas Louisiana website homepage">
            <a:extLst>
              <a:ext uri="{FF2B5EF4-FFF2-40B4-BE49-F238E27FC236}">
                <a16:creationId xmlns:a16="http://schemas.microsoft.com/office/drawing/2014/main" id="{A141121F-2425-4985-8F14-BE741BA9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17" y="2502164"/>
            <a:ext cx="7257365" cy="2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9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DB5F-5425-3CF5-FD40-1CEE7E72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DAFD-DAB4-8E60-5B31-45A8309E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https://gis.cdc.gov/Cancer/USCS/?CDC_AA_refVal=https%3A%2F%2Fwww.cdc.gov%2Fcancer%2Fdataviz%2Findex.htm#/AtAGlance/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https://www.breastcancer.org/types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https://www.nationalbreastcancer.org/types-of-breast-cancer/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https://www.cancer.org/cancer/breast-cancer/screening-tests-and-early-detection/breast-cancer-signs-and-symptoms.html</a:t>
            </a:r>
            <a:endParaRPr lang="en-US" sz="2000" dirty="0"/>
          </a:p>
          <a:p>
            <a:r>
              <a:rPr lang="en-US" sz="2000" dirty="0"/>
              <a:t>https://</a:t>
            </a:r>
            <a:r>
              <a:rPr lang="en-US" sz="2000" dirty="0" err="1"/>
              <a:t>louisianacancer.org</a:t>
            </a:r>
            <a:r>
              <a:rPr lang="en-US" sz="2000" dirty="0"/>
              <a:t>/cancers/breast-cancer/</a:t>
            </a:r>
          </a:p>
        </p:txBody>
      </p:sp>
    </p:spTree>
    <p:extLst>
      <p:ext uri="{BB962C8B-B14F-4D97-AF65-F5344CB8AC3E}">
        <p14:creationId xmlns:p14="http://schemas.microsoft.com/office/powerpoint/2010/main" val="24445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E5EF9-0F2C-796B-0E93-59DF1F9E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Breast Cancer: 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454AB-31C3-A6F9-7794-B9C49FB9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Cancer MCC among women accounting for 29% of all new cancers in women </a:t>
            </a:r>
          </a:p>
          <a:p>
            <a:r>
              <a:rPr lang="en-US" dirty="0"/>
              <a:t>2.3 Million cases of BC Dx globally per year</a:t>
            </a:r>
          </a:p>
          <a:p>
            <a:r>
              <a:rPr lang="en-US" dirty="0"/>
              <a:t>80% of patients with BC aged 50 or higher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cause of Cancer Related death with </a:t>
            </a:r>
          </a:p>
          <a:p>
            <a:r>
              <a:rPr lang="en-US" dirty="0"/>
              <a:t>Survival heavily dependent of stage , molecular subtype and Income</a:t>
            </a:r>
          </a:p>
          <a:p>
            <a:r>
              <a:rPr lang="en-US" dirty="0"/>
              <a:t>Women in high income brackets have higher rates of survival vs Low-income brackets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35DF-AD5B-0AAD-21B1-993D2453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b="1" dirty="0">
                <a:latin typeface="American Typewriter" panose="02090604020004020304" pitchFamily="18" charset="77"/>
              </a:rPr>
              <a:t>Risk Factors </a:t>
            </a:r>
            <a:endParaRPr lang="en-US" b="1">
              <a:latin typeface="American Typewriter" panose="02090604020004020304" pitchFamily="18" charset="77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61A320-2F3B-A362-000C-EA1FB783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Broken down in to Modifiable versus Non-Modifiable 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1963AEF-E67C-9F81-5B2F-B04787D76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36" y="807593"/>
            <a:ext cx="5695183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395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5A26-0C12-33B5-F54A-B18BAE3F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Breast Cancer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7D7BE-A6AB-4B05-151D-2A5C0AE09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 8 U.S. women will get Breast Caner</a:t>
            </a:r>
          </a:p>
          <a:p>
            <a:r>
              <a:rPr lang="en-US" dirty="0"/>
              <a:t>BC most frequently Diagnosed Cancer in Louisiana Women</a:t>
            </a:r>
          </a:p>
          <a:p>
            <a:r>
              <a:rPr lang="en-US" dirty="0"/>
              <a:t>Black Women in Louisiana Dx more frequently and more likely to die from BC than the national average</a:t>
            </a:r>
          </a:p>
          <a:p>
            <a:pPr lvl="1"/>
            <a:r>
              <a:rPr lang="en-US" dirty="0"/>
              <a:t>That combined with Lack of care are two main reason LA Death Rate from Breast Cancer is high</a:t>
            </a:r>
          </a:p>
          <a:p>
            <a:r>
              <a:rPr lang="en-US" dirty="0"/>
              <a:t>If you catch BC early, the survival is close to 100% even at Stage 3 survival is 72%</a:t>
            </a:r>
          </a:p>
          <a:p>
            <a:r>
              <a:rPr lang="en-US" dirty="0"/>
              <a:t>BCS (mammograms) are coverall by all insurance plans </a:t>
            </a:r>
          </a:p>
        </p:txBody>
      </p:sp>
    </p:spTree>
    <p:extLst>
      <p:ext uri="{BB962C8B-B14F-4D97-AF65-F5344CB8AC3E}">
        <p14:creationId xmlns:p14="http://schemas.microsoft.com/office/powerpoint/2010/main" val="243848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56C3E-6511-FDFD-FBC0-E01D4A54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 b="1">
                <a:latin typeface="American Typewriter" panose="02090604020004020304" pitchFamily="18" charset="77"/>
              </a:rPr>
              <a:t>Breast Cancer Signs and Symptoms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CB26A8F9-9493-BD46-04D4-5F581710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36" y="897075"/>
            <a:ext cx="7617901" cy="49079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13843-5910-909B-9AE1-FED80301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4763554"/>
            <a:ext cx="10515600" cy="4351338"/>
          </a:xfrm>
        </p:spPr>
        <p:txBody>
          <a:bodyPr/>
          <a:lstStyle/>
          <a:p>
            <a:r>
              <a:rPr lang="en-US" dirty="0"/>
              <a:t>American Cancer Society Outlines the Following:</a:t>
            </a:r>
          </a:p>
          <a:p>
            <a:r>
              <a:rPr lang="en-US" dirty="0"/>
              <a:t>ANY NEW LUMP OR MASS as the most common symptom of BC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7B4EA-7438-A0F2-EB24-58A48677C382}"/>
              </a:ext>
            </a:extLst>
          </p:cNvPr>
          <p:cNvSpPr txBox="1"/>
          <p:nvPr/>
        </p:nvSpPr>
        <p:spPr>
          <a:xfrm>
            <a:off x="264695" y="3080084"/>
            <a:ext cx="363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MC </a:t>
            </a:r>
            <a:r>
              <a:rPr lang="en-US" b="1" dirty="0" err="1">
                <a:latin typeface="American Typewriter" panose="02090604020004020304" pitchFamily="18" charset="77"/>
              </a:rPr>
              <a:t>sx</a:t>
            </a:r>
            <a:r>
              <a:rPr lang="en-US" b="1" dirty="0">
                <a:latin typeface="American Typewriter" panose="02090604020004020304" pitchFamily="18" charset="77"/>
              </a:rPr>
              <a:t> of BC: Any New lump or mass</a:t>
            </a:r>
          </a:p>
        </p:txBody>
      </p:sp>
    </p:spTree>
    <p:extLst>
      <p:ext uri="{BB962C8B-B14F-4D97-AF65-F5344CB8AC3E}">
        <p14:creationId xmlns:p14="http://schemas.microsoft.com/office/powerpoint/2010/main" val="399145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046F8-CDC4-68F1-D084-A1AB5912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52906"/>
            <a:ext cx="5165936" cy="1674904"/>
          </a:xfrm>
        </p:spPr>
        <p:txBody>
          <a:bodyPr anchor="ctr">
            <a:normAutofit fontScale="90000"/>
          </a:bodyPr>
          <a:lstStyle/>
          <a:p>
            <a:r>
              <a:rPr lang="en-US" sz="3700" b="1" dirty="0">
                <a:latin typeface="American Typewriter" panose="02090604020004020304" pitchFamily="18" charset="77"/>
              </a:rPr>
              <a:t>ACS  Breast Cancer Screening Guidelines: Average Risk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4D6D7A-304A-DF31-11E1-B97B6958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909" y="552906"/>
            <a:ext cx="5159825" cy="1674905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2975F6-9AB2-BA70-41C8-237EE82F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66" y="2554055"/>
            <a:ext cx="10515569" cy="36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B7A07A-4190-FA18-31A1-6BDC05F8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ACS  Breast Cancer Screening Guidelines: High Risk </a:t>
            </a:r>
          </a:p>
        </p:txBody>
      </p:sp>
      <p:pic>
        <p:nvPicPr>
          <p:cNvPr id="6" name="Content Placeholder 5" descr="Text, application&#10;&#10;Description automatically generated">
            <a:extLst>
              <a:ext uri="{FF2B5EF4-FFF2-40B4-BE49-F238E27FC236}">
                <a16:creationId xmlns:a16="http://schemas.microsoft.com/office/drawing/2014/main" id="{403E5FF2-1F43-8CE2-CC53-33FEB8673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830298"/>
            <a:ext cx="7567401" cy="535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3F56-0867-9335-9087-BD9A768F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LA Breast and Cervical Health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6A55-E0F6-014A-1122-E7031FFB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LBCHP program provides no-cost mammograms to LA women who qualify based on age, income, and insurance status</a:t>
            </a:r>
          </a:p>
          <a:p>
            <a:r>
              <a:rPr lang="en-US" dirty="0"/>
              <a:t>Screenings offered for:</a:t>
            </a:r>
          </a:p>
          <a:p>
            <a:pPr lvl="1"/>
            <a:r>
              <a:rPr lang="en-US" dirty="0"/>
              <a:t>Women aged 40-64 at regular intervals</a:t>
            </a:r>
          </a:p>
          <a:p>
            <a:pPr lvl="1"/>
            <a:r>
              <a:rPr lang="en-US" dirty="0"/>
              <a:t>Any women, of any age with BC </a:t>
            </a:r>
            <a:r>
              <a:rPr lang="en-US" dirty="0" err="1"/>
              <a:t>sxs</a:t>
            </a:r>
            <a:r>
              <a:rPr lang="en-US" dirty="0"/>
              <a:t> or a strong Family History</a:t>
            </a:r>
          </a:p>
          <a:p>
            <a:pPr lvl="1"/>
            <a:r>
              <a:rPr lang="en-US" dirty="0"/>
              <a:t>Even women with insurance who may not be able to afford all screening cost can attain assistance with LBCHP</a:t>
            </a:r>
          </a:p>
        </p:txBody>
      </p:sp>
    </p:spTree>
    <p:extLst>
      <p:ext uri="{BB962C8B-B14F-4D97-AF65-F5344CB8AC3E}">
        <p14:creationId xmlns:p14="http://schemas.microsoft.com/office/powerpoint/2010/main" val="237123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C19B-ED5F-9630-3224-36490741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merican Typewriter" panose="02090604020004020304" pitchFamily="18" charset="77"/>
              </a:rPr>
              <a:t>Disparities in Race in Dx TNBC of ACLA Members: 2021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D949BE-53A1-27D4-548F-BBB4F43CA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29476"/>
              </p:ext>
            </p:extLst>
          </p:nvPr>
        </p:nvGraphicFramePr>
        <p:xfrm>
          <a:off x="729343" y="15382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1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683</Words>
  <Application>Microsoft Macintosh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American Typewriter</vt:lpstr>
      <vt:lpstr>American Typewriter Condensed</vt:lpstr>
      <vt:lpstr>Arial</vt:lpstr>
      <vt:lpstr>Calibri</vt:lpstr>
      <vt:lpstr>Calibri Light</vt:lpstr>
      <vt:lpstr>Office Theme</vt:lpstr>
      <vt:lpstr>Understanding Breast Cancer Screenings and Disparities for AmeriHealth Caritas Members in Louisiana </vt:lpstr>
      <vt:lpstr>Breast Cancer: Epidemiology </vt:lpstr>
      <vt:lpstr>Risk Factors </vt:lpstr>
      <vt:lpstr>Breast Cancer Facts </vt:lpstr>
      <vt:lpstr>Breast Cancer Signs and Symptoms </vt:lpstr>
      <vt:lpstr>ACS  Breast Cancer Screening Guidelines: Average Risk </vt:lpstr>
      <vt:lpstr>ACS  Breast Cancer Screening Guidelines: High Risk </vt:lpstr>
      <vt:lpstr>LA Breast and Cervical Health Program</vt:lpstr>
      <vt:lpstr>Disparities in Race in Dx TNBC of ACLA Members: 2021 </vt:lpstr>
      <vt:lpstr>Disparities in Breast Cancer Screenings Exam vs Diagnosis in ACLA Members: 2021</vt:lpstr>
      <vt:lpstr>ACLA Members Unspecified Breast Neoplasm by Race: 2021</vt:lpstr>
      <vt:lpstr>What does the ACLA Data tell us?</vt:lpstr>
      <vt:lpstr>ACLA Breast Cancer Recommendations based on 2021 Data</vt:lpstr>
      <vt:lpstr>Thank You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Adrienne M.</dc:creator>
  <cp:lastModifiedBy>Murphy, Adrienne M.</cp:lastModifiedBy>
  <cp:revision>25</cp:revision>
  <dcterms:created xsi:type="dcterms:W3CDTF">2023-03-07T19:27:33Z</dcterms:created>
  <dcterms:modified xsi:type="dcterms:W3CDTF">2023-03-10T07:34:17Z</dcterms:modified>
</cp:coreProperties>
</file>