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ADDDAB-A6F4-4C35-8DCD-C487FB852AC6}">
  <a:tblStyle styleId="{3CADDDAB-A6F4-4C35-8DCD-C487FB852A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f6e189dd1a_1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f6e189dd1a_1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Getting into specifics, I understand that skin cancer is not a priority item for ACLA, but i wanted to discuss some ideas that may be a good starting point for raising awareness and addressing those at risk. </a:t>
            </a:r>
            <a:endParaRPr/>
          </a:p>
          <a:p>
            <a:pPr indent="0" lvl="0" marL="0" rtl="0" algn="l">
              <a:spcBef>
                <a:spcPts val="0"/>
              </a:spcBef>
              <a:spcAft>
                <a:spcPts val="0"/>
              </a:spcAft>
              <a:buNone/>
            </a:pPr>
            <a:r>
              <a:rPr lang="en"/>
              <a:t>Again, primary prevention will be much more effective than secondary with skin cancer, as screening is not currently recommended for the general population by USPSTF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infographics i shared could be posted online in the Healthy Now newsletter and made available to providers for them to either display or distribute to members.</a:t>
            </a:r>
            <a:endParaRPr/>
          </a:p>
          <a:p>
            <a:pPr indent="0" lvl="0" marL="0" rtl="0" algn="l">
              <a:spcBef>
                <a:spcPts val="0"/>
              </a:spcBef>
              <a:spcAft>
                <a:spcPts val="0"/>
              </a:spcAft>
              <a:buNone/>
            </a:pPr>
            <a:r>
              <a:rPr lang="en"/>
              <a:t>It would be helpful to </a:t>
            </a:r>
            <a:r>
              <a:rPr b="1" lang="en"/>
              <a:t>add </a:t>
            </a:r>
            <a:r>
              <a:rPr lang="en"/>
              <a:t>some of these other topics, like i mentioned the ABCDEs and risk factors, and more information for patients with skin of color, since melanoma often presents differently there, and an emphasis on starting young - excessive sun exposure and blistering sunburns during childhood are a known risk for development of melanoma later in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the warmer months, social media and text message campaigns can help spread awareness about sun safety and conducting self-exams.</a:t>
            </a:r>
            <a:endParaRPr/>
          </a:p>
          <a:p>
            <a:pPr indent="0" lvl="0" marL="0" rtl="0" algn="l">
              <a:spcBef>
                <a:spcPts val="0"/>
              </a:spcBef>
              <a:spcAft>
                <a:spcPts val="0"/>
              </a:spcAft>
              <a:buNone/>
            </a:pPr>
            <a:r>
              <a:rPr lang="en"/>
              <a:t>Because loss- to follow up is a prognostic concern with treatment of melanoma, appointment reminders via text or email could be helpful. And scheduling reminders can be sent to patients who are due for their annual full body skin exams.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say to focus our efforts on these demographics, based on what we know about melanoma and what i found in last year’s data. Younger </a:t>
            </a:r>
            <a:r>
              <a:rPr lang="en"/>
              <a:t>patients</a:t>
            </a:r>
            <a:r>
              <a:rPr lang="en"/>
              <a:t> are important to target because of primary prevention, and because we saw delays in treatment in some of our younger members. Black females are at risk for higher mortality in our state, all black patients are at risk for worse outcomes, and males over 50 experience the highest incidence rate state-wide.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anyone would like to explore this topic further, i have some future directions listed here. Id like to explore delays in treatment. although Most of the ACLA members from 2022 were </a:t>
            </a:r>
            <a:r>
              <a:rPr lang="en"/>
              <a:t>treated within the recommended time window, we still worry about loss to follow up and advancement of disease. So we need to identify barriers to tx and ways to improve.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would be helpful to explore the stage and histological subtype at diagnosis, to identify which demographics are presenting with more advanced or aggressive disease and who could benefit from more screening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lastly, i would modify the data inclusion criteria to encompass multiple years, which </a:t>
            </a:r>
            <a:r>
              <a:rPr lang="en" sz="1200">
                <a:solidFill>
                  <a:srgbClr val="595959"/>
                </a:solidFill>
              </a:rPr>
              <a:t>would identify more patients and hopefully better capture the date of initial diagnosis and date of excision, since we had so many patients from my sample with unknown clinical timelines.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f6e189dd1a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f6e189dd1a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conclude, The CDC predicts that skin cancer prevention programs can help prevent 20,000 cases and save 250 million dollars in the next decade. And </a:t>
            </a:r>
            <a:r>
              <a:rPr lang="en"/>
              <a:t>remember</a:t>
            </a:r>
            <a:r>
              <a:rPr lang="en"/>
              <a:t> that these </a:t>
            </a:r>
            <a:r>
              <a:rPr lang="en"/>
              <a:t>interventions</a:t>
            </a:r>
            <a:r>
              <a:rPr lang="en"/>
              <a:t> can help prevent many forms of skin disease in our population, not only melanoma.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5eb9a6bc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f5eb9a6bc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f5eb9a6bc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f5eb9a6bc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f6e189dd1a_1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f6e189dd1a_1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f6e189dd1a_1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f6e189dd1a_1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f6e189dd1a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f6e189dd1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6e189dd1a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f6e189dd1a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6e189dd1a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f6e189dd1a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f943f8786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f943f8786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f5eb9a6bc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f5eb9a6bc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why does melanoma matter? </a:t>
            </a:r>
            <a:endParaRPr/>
          </a:p>
          <a:p>
            <a:pPr indent="0" lvl="0" marL="0" rtl="0" algn="l">
              <a:spcBef>
                <a:spcPts val="0"/>
              </a:spcBef>
              <a:spcAft>
                <a:spcPts val="0"/>
              </a:spcAft>
              <a:buNone/>
            </a:pPr>
            <a:r>
              <a:rPr b="1" lang="en"/>
              <a:t>Skin cancer</a:t>
            </a:r>
            <a:r>
              <a:rPr lang="en"/>
              <a:t> is the most </a:t>
            </a:r>
            <a:r>
              <a:rPr b="1" lang="en"/>
              <a:t>commonly </a:t>
            </a:r>
            <a:r>
              <a:rPr lang="en"/>
              <a:t>diagnosed cancer in our country, and 1 in 5 americans will develop it by age 70. Not only is it common, but it is costly - skin cancer is associated with about $9 billion in healthcare costs each year.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Melanoma </a:t>
            </a:r>
            <a:r>
              <a:rPr lang="en"/>
              <a:t>is the deadliest form of skin cancer, as 1 person dies of the disease every hour, and it accounts for 75% of skin cancer mortality.</a:t>
            </a:r>
            <a:endParaRPr/>
          </a:p>
          <a:p>
            <a:pPr indent="0" lvl="0" marL="0" rtl="0" algn="l">
              <a:spcBef>
                <a:spcPts val="0"/>
              </a:spcBef>
              <a:spcAft>
                <a:spcPts val="0"/>
              </a:spcAft>
              <a:buNone/>
            </a:pPr>
            <a:r>
              <a:rPr lang="en"/>
              <a:t>And, Melanoma cases are on the rise, but, when detected early, the 5year survival rate is 99%</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f943f8786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f943f8786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f6e189dd1a_1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f6e189dd1a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Move to credits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f6e189dd1a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f6e189dd1a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our state of louisiana, about 1000 cases are diagnosed each year, and the incidence rate is climbing.</a:t>
            </a:r>
            <a:endParaRPr/>
          </a:p>
          <a:p>
            <a:pPr indent="0" lvl="0" marL="0" rtl="0" algn="l">
              <a:spcBef>
                <a:spcPts val="0"/>
              </a:spcBef>
              <a:spcAft>
                <a:spcPts val="0"/>
              </a:spcAft>
              <a:buNone/>
            </a:pPr>
            <a:r>
              <a:rPr lang="en"/>
              <a:t>Regarding demographics, incidence increases with age, and over 50 it affects more males than it does females.</a:t>
            </a:r>
            <a:endParaRPr/>
          </a:p>
          <a:p>
            <a:pPr indent="0" lvl="0" marL="0" rtl="0" algn="l">
              <a:spcBef>
                <a:spcPts val="0"/>
              </a:spcBef>
              <a:spcAft>
                <a:spcPts val="0"/>
              </a:spcAft>
              <a:buNone/>
            </a:pPr>
            <a:r>
              <a:rPr lang="en"/>
              <a:t>Regarding race, melanoma is more common in those with fair skin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f6e189dd1a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f6e189dd1a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BUT, despite this prevalence in white patients, there are disparities in the black population. Minorities are consistently diagnosed at later stages and suffer worse melanoma specific survival.</a:t>
            </a:r>
            <a:endParaRPr/>
          </a:p>
          <a:p>
            <a:pPr indent="0" lvl="0" marL="0" rtl="0" algn="l">
              <a:lnSpc>
                <a:spcPct val="115000"/>
              </a:lnSpc>
              <a:spcBef>
                <a:spcPts val="0"/>
              </a:spcBef>
              <a:spcAft>
                <a:spcPts val="0"/>
              </a:spcAft>
              <a:buClr>
                <a:schemeClr val="dk1"/>
              </a:buClr>
              <a:buSzPts val="1100"/>
              <a:buFont typeface="Arial"/>
              <a:buNone/>
            </a:pPr>
            <a:r>
              <a:rPr lang="en"/>
              <a:t>So white patients are 25% more likely to survive melanoma than their Black counterparts.</a:t>
            </a:r>
            <a:endParaRPr/>
          </a:p>
          <a:p>
            <a:pPr indent="0" lvl="0" marL="0" rtl="0" algn="l">
              <a:lnSpc>
                <a:spcPct val="115000"/>
              </a:lnSpc>
              <a:spcBef>
                <a:spcPts val="0"/>
              </a:spcBef>
              <a:spcAft>
                <a:spcPts val="0"/>
              </a:spcAft>
              <a:buClr>
                <a:schemeClr val="dk1"/>
              </a:buClr>
              <a:buSzPts val="1100"/>
              <a:buFont typeface="Arial"/>
              <a:buNone/>
            </a:pPr>
            <a:r>
              <a:rPr lang="en"/>
              <a:t>Also, this graph shows the increased mortality rate of black females with melanoma in louisiana compared to those nationwide</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f5eb9a6bc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f5eb9a6bc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studied a sample of ACLA </a:t>
            </a:r>
            <a:r>
              <a:rPr lang="en"/>
              <a:t>members</a:t>
            </a:r>
            <a:r>
              <a:rPr lang="en"/>
              <a:t> who had diagnoses of malignant cutaneous melanoma and also </a:t>
            </a:r>
            <a:r>
              <a:rPr lang="en"/>
              <a:t>received</a:t>
            </a:r>
            <a:r>
              <a:rPr lang="en"/>
              <a:t> healthcare services last year. I understand this is a small sample size, but we had some interesting findings. The racial distribution of these members mirrors that of ACLA </a:t>
            </a:r>
            <a:r>
              <a:rPr lang="en"/>
              <a:t>members</a:t>
            </a:r>
            <a:r>
              <a:rPr lang="en"/>
              <a:t> as a whole, and it is what we would expect since melanoma mostly affects whites. The mean age of this sample is relatively young at 50.8, compared to the trends we see with incidence rate increasing dramatically over 50 years of age, </a:t>
            </a:r>
            <a:r>
              <a:rPr b="1" lang="en"/>
              <a:t>but </a:t>
            </a:r>
            <a:r>
              <a:rPr lang="en"/>
              <a:t>the ACLA members are young, with 82% of members younger than 50. Lastly, regarding gender, we are seeing much more cases in females than males, which is not completely unexpected since the male predominance trend is usually seen after age 50.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6e189dd1a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f6e189dd1a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also looked at melanoma treatment in these patients. Because the gold </a:t>
            </a:r>
            <a:r>
              <a:rPr lang="en"/>
              <a:t>standard</a:t>
            </a:r>
            <a:r>
              <a:rPr lang="en"/>
              <a:t> of treatment is surgical excision, i focused on this, and we can see that a little more than half of the cohort was treated with excision. Id like to mention that there were many unknowns with this sample, and it is very possible that some of the patients received treatment before or after 2022, or they could have moved away, or expired. Also, some of the patients with metastatic disease underwent chemo or radiation instead.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Time from diagnosis to treatment is an important prognostic factor. </a:t>
            </a:r>
            <a:r>
              <a:rPr lang="en" sz="1200">
                <a:solidFill>
                  <a:schemeClr val="dk1"/>
                </a:solidFill>
              </a:rPr>
              <a:t>The r</a:t>
            </a:r>
            <a:r>
              <a:rPr lang="en" sz="1200">
                <a:solidFill>
                  <a:schemeClr val="dk1"/>
                </a:solidFill>
              </a:rPr>
              <a:t>ecommendation for time from diagnostic biopsy to treatment with excision is 4-6 weeks and one study showed that any delay beyond 1 month is associated with worse overall mortality.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Some of these dates were missing from our claims data, but i found that on average our members are undergoing excision within the 4-6 week window. Those who did not, i identified here. Member 7 had multiple medical comorbidities as well as metastatic disease requiring chemo. And members 8 and 9 were relatively young, with 8 requiring a complex graft on her face, and member 9 being a minor.</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6e189dd1a_1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f6e189dd1a_1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id like to shift the focus to some action items for us to consider. I want to emphasize that these </a:t>
            </a:r>
            <a:r>
              <a:rPr lang="en"/>
              <a:t>interventions</a:t>
            </a:r>
            <a:r>
              <a:rPr lang="en"/>
              <a:t> can help prevent multiple forms of skin cancer, not only melanoma. And, primary prevention of disease at a young age will be more effective than secondary prevention with screening.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f6e189dd1a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f6e189dd1a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start, I found these two infographics on the amerihealth caritas website, which contain accurate and up to date, evidence-based recommendations focused on primary prevention. Things such as wearing a </a:t>
            </a:r>
            <a:r>
              <a:rPr lang="en" sz="1200">
                <a:solidFill>
                  <a:srgbClr val="595959"/>
                </a:solidFill>
              </a:rPr>
              <a:t>wide-brimmed hat, sunglasses, SPF 30+ and reapplying every 2 hours, and avoiding direct sunlight from 10am to 4pm are all dermatologist-recommended interventions.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f6e189dd1a_1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f6e189dd1a_1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information that would be helpful to add for members would be the ABCDEs of melanoma and education on modifiable and nonmodifiable risk factors. A</a:t>
            </a:r>
            <a:r>
              <a:rPr lang="en">
                <a:solidFill>
                  <a:srgbClr val="595959"/>
                </a:solidFill>
              </a:rPr>
              <a:t> </a:t>
            </a:r>
            <a:r>
              <a:rPr lang="en">
                <a:solidFill>
                  <a:srgbClr val="595959"/>
                </a:solidFill>
              </a:rPr>
              <a:t>2016 study showed most melanomas were self-detected by the patient, so it is important to encourage self-exams as secondary prevention of disease.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CE5C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29.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1" Type="http://schemas.openxmlformats.org/officeDocument/2006/relationships/hyperlink" Target="https://doi.org/10.1016/j.jaad.2022.05.070" TargetMode="External"/><Relationship Id="rId10" Type="http://schemas.openxmlformats.org/officeDocument/2006/relationships/hyperlink" Target="https://doi.org/10.1016/j.jaad.2019.04.038" TargetMode="External"/><Relationship Id="rId13" Type="http://schemas.openxmlformats.org/officeDocument/2006/relationships/hyperlink" Target="https://www.oncologynurseadvisor.com/home/cancer-types/melanoma/delaying-treatment-melanoma-mortality-risk-treatment/" TargetMode="External"/><Relationship Id="rId12" Type="http://schemas.openxmlformats.org/officeDocument/2006/relationships/hyperlink" Target="https://www.oncologynurseadvisor.com/home/cancer-types/melanoma/delaying-treatment-melanoma-mortality-risk-treatment/"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sph.lsuhsc.edu/louisiana-tumor-registry/data-usestatistics/statistics/" TargetMode="External"/><Relationship Id="rId4" Type="http://schemas.openxmlformats.org/officeDocument/2006/relationships/hyperlink" Target="https://sph.lsuhsc.edu/louisiana-tumor-registry/data-usestatistics/statistics/" TargetMode="External"/><Relationship Id="rId9" Type="http://schemas.openxmlformats.org/officeDocument/2006/relationships/hyperlink" Target="https://doi.org/10.1016/j.jaad.2018.08.055" TargetMode="External"/><Relationship Id="rId15" Type="http://schemas.openxmlformats.org/officeDocument/2006/relationships/hyperlink" Target="https://doi.org/10.1016/j.jaad.2011.05.045" TargetMode="External"/><Relationship Id="rId14" Type="http://schemas.openxmlformats.org/officeDocument/2006/relationships/hyperlink" Target="https://doi.org/10.1016/j.jaad.2016.06.006" TargetMode="External"/><Relationship Id="rId17" Type="http://schemas.openxmlformats.org/officeDocument/2006/relationships/hyperlink" Target="https://www.cdc.gov/vitalsigns/melanoma/infographic.html" TargetMode="External"/><Relationship Id="rId16" Type="http://schemas.openxmlformats.org/officeDocument/2006/relationships/hyperlink" Target="https://www.cdc.gov/vitalsigns/melanoma/infographic.html" TargetMode="External"/><Relationship Id="rId5" Type="http://schemas.openxmlformats.org/officeDocument/2006/relationships/hyperlink" Target="https://cancerstatisticscenter.cancer.org/" TargetMode="External"/><Relationship Id="rId19" Type="http://schemas.openxmlformats.org/officeDocument/2006/relationships/hyperlink" Target="https://www.cdc.gov/media/pressrel/skinca1.htm" TargetMode="External"/><Relationship Id="rId6" Type="http://schemas.openxmlformats.org/officeDocument/2006/relationships/hyperlink" Target="https://cancerstatisticscenter.cancer.org/" TargetMode="External"/><Relationship Id="rId18" Type="http://schemas.openxmlformats.org/officeDocument/2006/relationships/hyperlink" Target="https://www.cdc.gov/media/pressrel/skinca1.htm" TargetMode="External"/><Relationship Id="rId7" Type="http://schemas.openxmlformats.org/officeDocument/2006/relationships/hyperlink" Target="https://www.aad.org/member/clinical-quality/guidelines/melanoma" TargetMode="External"/><Relationship Id="rId8" Type="http://schemas.openxmlformats.org/officeDocument/2006/relationships/hyperlink" Target="https://www.aad.org/member/clinical-quality/guidelines/melanom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8.png"/><Relationship Id="rId4" Type="http://schemas.openxmlformats.org/officeDocument/2006/relationships/image" Target="../media/image31.png"/><Relationship Id="rId5"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6.png"/><Relationship Id="rId6"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7.png"/><Relationship Id="rId5" Type="http://schemas.openxmlformats.org/officeDocument/2006/relationships/image" Target="../media/image14.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3.png"/><Relationship Id="rId4" Type="http://schemas.openxmlformats.org/officeDocument/2006/relationships/image" Target="../media/image13.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1.png"/><Relationship Id="rId4" Type="http://schemas.openxmlformats.org/officeDocument/2006/relationships/image" Target="../media/image22.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50" y="2318025"/>
            <a:ext cx="9144000" cy="76200"/>
          </a:xfrm>
          <a:prstGeom prst="rect">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85800" y="327300"/>
            <a:ext cx="8886900" cy="1276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00"/>
              <a:t>A Focus on Skin: </a:t>
            </a:r>
            <a:endParaRPr sz="3000"/>
          </a:p>
          <a:p>
            <a:pPr indent="0" lvl="0" marL="0" rtl="0" algn="ctr">
              <a:spcBef>
                <a:spcPts val="0"/>
              </a:spcBef>
              <a:spcAft>
                <a:spcPts val="0"/>
              </a:spcAft>
              <a:buNone/>
            </a:pPr>
            <a:r>
              <a:rPr lang="en" sz="3000"/>
              <a:t>Disparities in </a:t>
            </a:r>
            <a:r>
              <a:rPr lang="en" sz="3000"/>
              <a:t>Melanoma Diagnosis and Treatment </a:t>
            </a:r>
            <a:endParaRPr sz="3000"/>
          </a:p>
          <a:p>
            <a:pPr indent="0" lvl="0" marL="0" rtl="0" algn="ctr">
              <a:spcBef>
                <a:spcPts val="0"/>
              </a:spcBef>
              <a:spcAft>
                <a:spcPts val="0"/>
              </a:spcAft>
              <a:buNone/>
            </a:pPr>
            <a:r>
              <a:rPr lang="en" sz="2555"/>
              <a:t>and Recommendations for Disease Prevention in ACLA Members</a:t>
            </a:r>
            <a:endParaRPr sz="2555"/>
          </a:p>
        </p:txBody>
      </p:sp>
      <p:sp>
        <p:nvSpPr>
          <p:cNvPr id="56" name="Google Shape;56;p13"/>
          <p:cNvSpPr txBox="1"/>
          <p:nvPr>
            <p:ph idx="1" type="subTitle"/>
          </p:nvPr>
        </p:nvSpPr>
        <p:spPr>
          <a:xfrm>
            <a:off x="2356050" y="3149875"/>
            <a:ext cx="4431900" cy="1868400"/>
          </a:xfrm>
          <a:prstGeom prst="rect">
            <a:avLst/>
          </a:prstGeom>
        </p:spPr>
        <p:txBody>
          <a:bodyPr anchorCtr="0" anchor="t" bIns="91425" lIns="91425" spcFirstLastPara="1" rIns="91425" wrap="square" tIns="91425">
            <a:normAutofit fontScale="85000" lnSpcReduction="20000"/>
          </a:bodyPr>
          <a:lstStyle/>
          <a:p>
            <a:pPr indent="0" lvl="0" marL="0" rtl="0" algn="ctr">
              <a:lnSpc>
                <a:spcPct val="115000"/>
              </a:lnSpc>
              <a:spcBef>
                <a:spcPts val="0"/>
              </a:spcBef>
              <a:spcAft>
                <a:spcPts val="0"/>
              </a:spcAft>
              <a:buClr>
                <a:schemeClr val="dk1"/>
              </a:buClr>
              <a:buSzPct val="59936"/>
              <a:buFont typeface="Arial"/>
              <a:buNone/>
            </a:pPr>
            <a:r>
              <a:rPr b="1" lang="en" sz="1835">
                <a:solidFill>
                  <a:schemeClr val="dk1"/>
                </a:solidFill>
              </a:rPr>
              <a:t>Ada Tusa</a:t>
            </a:r>
            <a:endParaRPr b="1" sz="1835">
              <a:solidFill>
                <a:schemeClr val="dk1"/>
              </a:solidFill>
            </a:endParaRPr>
          </a:p>
          <a:p>
            <a:pPr indent="0" lvl="0" marL="0" rtl="0" algn="ctr">
              <a:lnSpc>
                <a:spcPct val="115000"/>
              </a:lnSpc>
              <a:spcBef>
                <a:spcPts val="600"/>
              </a:spcBef>
              <a:spcAft>
                <a:spcPts val="0"/>
              </a:spcAft>
              <a:buNone/>
            </a:pPr>
            <a:r>
              <a:rPr lang="en" sz="1600">
                <a:solidFill>
                  <a:schemeClr val="dk1"/>
                </a:solidFill>
              </a:rPr>
              <a:t>Louisiana State University Health Sciences Center </a:t>
            </a:r>
            <a:endParaRPr sz="1600">
              <a:solidFill>
                <a:schemeClr val="dk1"/>
              </a:solidFill>
            </a:endParaRPr>
          </a:p>
          <a:p>
            <a:pPr indent="0" lvl="0" marL="0" rtl="0" algn="ctr">
              <a:lnSpc>
                <a:spcPct val="115000"/>
              </a:lnSpc>
              <a:spcBef>
                <a:spcPts val="0"/>
              </a:spcBef>
              <a:spcAft>
                <a:spcPts val="0"/>
              </a:spcAft>
              <a:buClr>
                <a:schemeClr val="dk1"/>
              </a:buClr>
              <a:buSzPct val="68750"/>
              <a:buFont typeface="Arial"/>
              <a:buNone/>
            </a:pPr>
            <a:r>
              <a:rPr lang="en" sz="1600">
                <a:solidFill>
                  <a:schemeClr val="dk1"/>
                </a:solidFill>
              </a:rPr>
              <a:t>New Orleans</a:t>
            </a:r>
            <a:endParaRPr sz="1600">
              <a:solidFill>
                <a:schemeClr val="dk1"/>
              </a:solidFill>
            </a:endParaRPr>
          </a:p>
          <a:p>
            <a:pPr indent="0" lvl="0" marL="0" rtl="0" algn="ctr">
              <a:lnSpc>
                <a:spcPct val="115000"/>
              </a:lnSpc>
              <a:spcBef>
                <a:spcPts val="0"/>
              </a:spcBef>
              <a:spcAft>
                <a:spcPts val="0"/>
              </a:spcAft>
              <a:buClr>
                <a:schemeClr val="dk1"/>
              </a:buClr>
              <a:buSzPct val="68750"/>
              <a:buFont typeface="Arial"/>
              <a:buNone/>
            </a:pPr>
            <a:r>
              <a:rPr lang="en" sz="1600">
                <a:solidFill>
                  <a:schemeClr val="dk1"/>
                </a:solidFill>
              </a:rPr>
              <a:t>School of Medicine, Class of 2023</a:t>
            </a:r>
            <a:endParaRPr sz="1600">
              <a:solidFill>
                <a:schemeClr val="dk1"/>
              </a:solidFill>
            </a:endParaRPr>
          </a:p>
          <a:p>
            <a:pPr indent="0" lvl="0" marL="0" rtl="0" algn="ctr">
              <a:lnSpc>
                <a:spcPct val="115000"/>
              </a:lnSpc>
              <a:spcBef>
                <a:spcPts val="600"/>
              </a:spcBef>
              <a:spcAft>
                <a:spcPts val="0"/>
              </a:spcAft>
              <a:buClr>
                <a:schemeClr val="dk1"/>
              </a:buClr>
              <a:buSzPct val="68750"/>
              <a:buFont typeface="Arial"/>
              <a:buNone/>
            </a:pPr>
            <a:r>
              <a:rPr lang="en" sz="1600">
                <a:solidFill>
                  <a:schemeClr val="dk1"/>
                </a:solidFill>
              </a:rPr>
              <a:t>AmeriHealth Caritas Louisiana Medical Intern</a:t>
            </a:r>
            <a:endParaRPr sz="1600">
              <a:solidFill>
                <a:schemeClr val="dk1"/>
              </a:solidFill>
            </a:endParaRPr>
          </a:p>
          <a:p>
            <a:pPr indent="0" lvl="0" marL="0" rtl="0" algn="ctr">
              <a:lnSpc>
                <a:spcPct val="115000"/>
              </a:lnSpc>
              <a:spcBef>
                <a:spcPts val="600"/>
              </a:spcBef>
              <a:spcAft>
                <a:spcPts val="600"/>
              </a:spcAft>
              <a:buNone/>
            </a:pPr>
            <a:r>
              <a:rPr lang="en" sz="1600">
                <a:solidFill>
                  <a:schemeClr val="dk1"/>
                </a:solidFill>
              </a:rPr>
              <a:t>March 8, 2023</a:t>
            </a:r>
            <a:endParaRPr/>
          </a:p>
        </p:txBody>
      </p:sp>
      <p:pic>
        <p:nvPicPr>
          <p:cNvPr id="57" name="Google Shape;57;p13"/>
          <p:cNvPicPr preferRelativeResize="0"/>
          <p:nvPr/>
        </p:nvPicPr>
        <p:blipFill rotWithShape="1">
          <a:blip r:embed="rId3">
            <a:alphaModFix/>
          </a:blip>
          <a:srcRect b="0" l="0" r="3993" t="8231"/>
          <a:stretch/>
        </p:blipFill>
        <p:spPr>
          <a:xfrm>
            <a:off x="379150" y="3789625"/>
            <a:ext cx="1789849" cy="1234350"/>
          </a:xfrm>
          <a:prstGeom prst="rect">
            <a:avLst/>
          </a:prstGeom>
          <a:noFill/>
          <a:ln>
            <a:noFill/>
          </a:ln>
        </p:spPr>
      </p:pic>
      <p:pic>
        <p:nvPicPr>
          <p:cNvPr id="58" name="Google Shape;58;p13"/>
          <p:cNvPicPr preferRelativeResize="0"/>
          <p:nvPr/>
        </p:nvPicPr>
        <p:blipFill rotWithShape="1">
          <a:blip r:embed="rId4">
            <a:alphaModFix/>
          </a:blip>
          <a:srcRect b="25543" l="6204" r="6527" t="21940"/>
          <a:stretch/>
        </p:blipFill>
        <p:spPr>
          <a:xfrm>
            <a:off x="6462875" y="4027750"/>
            <a:ext cx="2509824" cy="792950"/>
          </a:xfrm>
          <a:prstGeom prst="rect">
            <a:avLst/>
          </a:prstGeom>
          <a:noFill/>
          <a:ln>
            <a:noFill/>
          </a:ln>
        </p:spPr>
      </p:pic>
      <p:pic>
        <p:nvPicPr>
          <p:cNvPr id="59" name="Google Shape;59;p13"/>
          <p:cNvPicPr preferRelativeResize="0"/>
          <p:nvPr/>
        </p:nvPicPr>
        <p:blipFill>
          <a:blip r:embed="rId5">
            <a:alphaModFix/>
          </a:blip>
          <a:stretch>
            <a:fillRect/>
          </a:stretch>
        </p:blipFill>
        <p:spPr>
          <a:xfrm>
            <a:off x="3744467" y="1773949"/>
            <a:ext cx="1655072" cy="1234350"/>
          </a:xfrm>
          <a:prstGeom prst="rect">
            <a:avLst/>
          </a:prstGeom>
          <a:noFill/>
          <a:ln>
            <a:noFill/>
          </a:ln>
        </p:spPr>
      </p:pic>
      <p:pic>
        <p:nvPicPr>
          <p:cNvPr id="60" name="Google Shape;60;p13"/>
          <p:cNvPicPr preferRelativeResize="0"/>
          <p:nvPr/>
        </p:nvPicPr>
        <p:blipFill>
          <a:blip r:embed="rId6">
            <a:alphaModFix/>
          </a:blip>
          <a:stretch>
            <a:fillRect/>
          </a:stretch>
        </p:blipFill>
        <p:spPr>
          <a:xfrm>
            <a:off x="5455861" y="1752876"/>
            <a:ext cx="1296765" cy="1276500"/>
          </a:xfrm>
          <a:prstGeom prst="rect">
            <a:avLst/>
          </a:prstGeom>
          <a:noFill/>
          <a:ln>
            <a:noFill/>
          </a:ln>
        </p:spPr>
      </p:pic>
      <p:pic>
        <p:nvPicPr>
          <p:cNvPr id="61" name="Google Shape;61;p13"/>
          <p:cNvPicPr preferRelativeResize="0"/>
          <p:nvPr/>
        </p:nvPicPr>
        <p:blipFill rotWithShape="1">
          <a:blip r:embed="rId7">
            <a:alphaModFix/>
          </a:blip>
          <a:srcRect b="7538" l="0" r="0" t="7470"/>
          <a:stretch/>
        </p:blipFill>
        <p:spPr>
          <a:xfrm>
            <a:off x="2169000" y="1804462"/>
            <a:ext cx="1519175" cy="1173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135400" y="180375"/>
            <a:ext cx="8697000" cy="12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Proposed ACLA Interventions</a:t>
            </a:r>
            <a:endParaRPr/>
          </a:p>
          <a:p>
            <a:pPr indent="0" lvl="0" marL="0" rtl="0" algn="l">
              <a:lnSpc>
                <a:spcPct val="100000"/>
              </a:lnSpc>
              <a:spcBef>
                <a:spcPts val="0"/>
              </a:spcBef>
              <a:spcAft>
                <a:spcPts val="0"/>
              </a:spcAft>
              <a:buClr>
                <a:schemeClr val="dk1"/>
              </a:buClr>
              <a:buSzPts val="1100"/>
              <a:buFont typeface="Arial"/>
              <a:buNone/>
            </a:pPr>
            <a:r>
              <a:rPr b="1" lang="en" sz="1800">
                <a:solidFill>
                  <a:schemeClr val="dk2"/>
                </a:solidFill>
              </a:rPr>
              <a:t>*Primary &gt; secondary prevention</a:t>
            </a:r>
            <a:endParaRPr/>
          </a:p>
        </p:txBody>
      </p:sp>
      <p:sp>
        <p:nvSpPr>
          <p:cNvPr id="170" name="Google Shape;170;p22"/>
          <p:cNvSpPr txBox="1"/>
          <p:nvPr/>
        </p:nvSpPr>
        <p:spPr>
          <a:xfrm>
            <a:off x="219150" y="1068800"/>
            <a:ext cx="4569300" cy="41037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2"/>
              </a:buClr>
              <a:buSzPts val="1200"/>
              <a:buAutoNum type="arabicPeriod"/>
            </a:pPr>
            <a:r>
              <a:rPr lang="en" sz="1200">
                <a:solidFill>
                  <a:schemeClr val="dk2"/>
                </a:solidFill>
              </a:rPr>
              <a:t>Brochures or </a:t>
            </a:r>
            <a:r>
              <a:rPr b="1" lang="en" sz="1200">
                <a:solidFill>
                  <a:schemeClr val="dk2"/>
                </a:solidFill>
              </a:rPr>
              <a:t>infographics </a:t>
            </a:r>
            <a:r>
              <a:rPr lang="en" sz="1200">
                <a:solidFill>
                  <a:schemeClr val="dk2"/>
                </a:solidFill>
              </a:rPr>
              <a:t>to be published in online “Healthy Now” newsletter and Provider Resources site</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Things to add:</a:t>
            </a:r>
            <a:endParaRPr sz="1200">
              <a:solidFill>
                <a:schemeClr val="dk2"/>
              </a:solidFill>
            </a:endParaRPr>
          </a:p>
          <a:p>
            <a:pPr indent="-304800" lvl="1" marL="914400" rtl="0" algn="l">
              <a:spcBef>
                <a:spcPts val="0"/>
              </a:spcBef>
              <a:spcAft>
                <a:spcPts val="0"/>
              </a:spcAft>
              <a:buClr>
                <a:schemeClr val="dk2"/>
              </a:buClr>
              <a:buSzPts val="1200"/>
              <a:buChar char="-"/>
            </a:pPr>
            <a:r>
              <a:rPr lang="en" sz="1200">
                <a:solidFill>
                  <a:schemeClr val="dk2"/>
                </a:solidFill>
              </a:rPr>
              <a:t>ABCDEs of melanoma</a:t>
            </a:r>
            <a:endParaRPr sz="1200">
              <a:solidFill>
                <a:schemeClr val="dk2"/>
              </a:solidFill>
            </a:endParaRPr>
          </a:p>
          <a:p>
            <a:pPr indent="-304800" lvl="1" marL="914400" rtl="0" algn="l">
              <a:spcBef>
                <a:spcPts val="0"/>
              </a:spcBef>
              <a:spcAft>
                <a:spcPts val="0"/>
              </a:spcAft>
              <a:buClr>
                <a:schemeClr val="dk2"/>
              </a:buClr>
              <a:buSzPts val="1200"/>
              <a:buChar char="-"/>
            </a:pPr>
            <a:r>
              <a:rPr lang="en" sz="1200">
                <a:solidFill>
                  <a:schemeClr val="dk2"/>
                </a:solidFill>
              </a:rPr>
              <a:t>Risk factors for skin cancer (</a:t>
            </a:r>
            <a:r>
              <a:rPr lang="en" sz="1200">
                <a:solidFill>
                  <a:schemeClr val="dk2"/>
                </a:solidFill>
              </a:rPr>
              <a:t>modifiable</a:t>
            </a:r>
            <a:r>
              <a:rPr lang="en" sz="1200">
                <a:solidFill>
                  <a:schemeClr val="dk2"/>
                </a:solidFill>
              </a:rPr>
              <a:t> and nonmodifiable)</a:t>
            </a:r>
            <a:endParaRPr sz="1200">
              <a:solidFill>
                <a:schemeClr val="dk2"/>
              </a:solidFill>
            </a:endParaRPr>
          </a:p>
          <a:p>
            <a:pPr indent="-304800" lvl="1" marL="914400" rtl="0" algn="l">
              <a:spcBef>
                <a:spcPts val="0"/>
              </a:spcBef>
              <a:spcAft>
                <a:spcPts val="0"/>
              </a:spcAft>
              <a:buClr>
                <a:schemeClr val="dk2"/>
              </a:buClr>
              <a:buSzPts val="1200"/>
              <a:buChar char="-"/>
            </a:pPr>
            <a:r>
              <a:rPr lang="en" sz="1200">
                <a:solidFill>
                  <a:schemeClr val="dk2"/>
                </a:solidFill>
              </a:rPr>
              <a:t>Include pictures of </a:t>
            </a:r>
            <a:r>
              <a:rPr b="1" lang="en" sz="1200">
                <a:solidFill>
                  <a:schemeClr val="dk2"/>
                </a:solidFill>
              </a:rPr>
              <a:t>skin of </a:t>
            </a:r>
            <a:r>
              <a:rPr b="1" lang="en" sz="1200">
                <a:solidFill>
                  <a:schemeClr val="dk2"/>
                </a:solidFill>
              </a:rPr>
              <a:t>color </a:t>
            </a:r>
            <a:r>
              <a:rPr lang="en" sz="1200">
                <a:solidFill>
                  <a:schemeClr val="dk2"/>
                </a:solidFill>
              </a:rPr>
              <a:t>in educational materials. Include information on examining sun-protected areas in these patients - palms, soles, mouth, and nails.</a:t>
            </a:r>
            <a:endParaRPr sz="1200">
              <a:solidFill>
                <a:schemeClr val="dk2"/>
              </a:solidFill>
            </a:endParaRPr>
          </a:p>
          <a:p>
            <a:pPr indent="-304800" lvl="1" marL="914400" rtl="0" algn="l">
              <a:lnSpc>
                <a:spcPct val="90000"/>
              </a:lnSpc>
              <a:spcBef>
                <a:spcPts val="0"/>
              </a:spcBef>
              <a:spcAft>
                <a:spcPts val="0"/>
              </a:spcAft>
              <a:buClr>
                <a:schemeClr val="dk2"/>
              </a:buClr>
              <a:buSzPts val="1200"/>
              <a:buChar char="-"/>
            </a:pPr>
            <a:r>
              <a:rPr lang="en" sz="1200" u="sng">
                <a:solidFill>
                  <a:schemeClr val="dk2"/>
                </a:solidFill>
              </a:rPr>
              <a:t>Start </a:t>
            </a:r>
            <a:r>
              <a:rPr b="1" lang="en" sz="1200" u="sng">
                <a:solidFill>
                  <a:schemeClr val="dk2"/>
                </a:solidFill>
              </a:rPr>
              <a:t>young</a:t>
            </a:r>
            <a:endParaRPr sz="1200" u="sng">
              <a:solidFill>
                <a:schemeClr val="dk2"/>
              </a:solidFill>
            </a:endParaRPr>
          </a:p>
          <a:p>
            <a:pPr indent="-304800" lvl="1" marL="914400" rtl="0" algn="l">
              <a:lnSpc>
                <a:spcPct val="90000"/>
              </a:lnSpc>
              <a:spcBef>
                <a:spcPts val="0"/>
              </a:spcBef>
              <a:spcAft>
                <a:spcPts val="0"/>
              </a:spcAft>
              <a:buClr>
                <a:schemeClr val="dk2"/>
              </a:buClr>
              <a:buSzPts val="1200"/>
              <a:buChar char="-"/>
            </a:pPr>
            <a:r>
              <a:rPr lang="en" sz="1200">
                <a:solidFill>
                  <a:schemeClr val="dk2"/>
                </a:solidFill>
              </a:rPr>
              <a:t>Discourage tanning beds.</a:t>
            </a:r>
            <a:endParaRPr sz="1200">
              <a:solidFill>
                <a:schemeClr val="dk2"/>
              </a:solidFill>
            </a:endParaRPr>
          </a:p>
          <a:p>
            <a:pPr indent="-311150" lvl="0" marL="457200" rtl="0" algn="l">
              <a:spcBef>
                <a:spcPts val="0"/>
              </a:spcBef>
              <a:spcAft>
                <a:spcPts val="0"/>
              </a:spcAft>
              <a:buClr>
                <a:schemeClr val="dk2"/>
              </a:buClr>
              <a:buSzPts val="1300"/>
              <a:buAutoNum type="arabicPeriod"/>
            </a:pPr>
            <a:r>
              <a:rPr b="1" lang="en" sz="1300">
                <a:solidFill>
                  <a:schemeClr val="dk2"/>
                </a:solidFill>
              </a:rPr>
              <a:t>Spring and summer</a:t>
            </a:r>
            <a:r>
              <a:rPr lang="en" sz="1300">
                <a:solidFill>
                  <a:schemeClr val="dk2"/>
                </a:solidFill>
              </a:rPr>
              <a:t> months: social media and text message campaigns about sun safety and self-exams</a:t>
            </a:r>
            <a:endParaRPr sz="1300">
              <a:solidFill>
                <a:schemeClr val="dk2"/>
              </a:solidFill>
            </a:endParaRPr>
          </a:p>
          <a:p>
            <a:pPr indent="-311150" lvl="0" marL="457200" rtl="0" algn="l">
              <a:spcBef>
                <a:spcPts val="0"/>
              </a:spcBef>
              <a:spcAft>
                <a:spcPts val="0"/>
              </a:spcAft>
              <a:buClr>
                <a:schemeClr val="dk2"/>
              </a:buClr>
              <a:buSzPts val="1300"/>
              <a:buAutoNum type="arabicPeriod"/>
            </a:pPr>
            <a:r>
              <a:rPr lang="en" sz="1200">
                <a:solidFill>
                  <a:schemeClr val="dk2"/>
                </a:solidFill>
              </a:rPr>
              <a:t>Loss to follow up: </a:t>
            </a:r>
            <a:endParaRPr sz="1200">
              <a:solidFill>
                <a:schemeClr val="dk2"/>
              </a:solidFill>
            </a:endParaRPr>
          </a:p>
          <a:p>
            <a:pPr indent="-304800" lvl="0" marL="914400" rtl="0" algn="l">
              <a:spcBef>
                <a:spcPts val="0"/>
              </a:spcBef>
              <a:spcAft>
                <a:spcPts val="0"/>
              </a:spcAft>
              <a:buClr>
                <a:schemeClr val="dk2"/>
              </a:buClr>
              <a:buSzPts val="1200"/>
              <a:buChar char="-"/>
            </a:pPr>
            <a:r>
              <a:rPr lang="en" sz="1200">
                <a:solidFill>
                  <a:schemeClr val="dk2"/>
                </a:solidFill>
              </a:rPr>
              <a:t>Appointment reminders for all and especially follow-up appointments</a:t>
            </a:r>
            <a:endParaRPr sz="1300">
              <a:solidFill>
                <a:schemeClr val="dk2"/>
              </a:solidFill>
            </a:endParaRPr>
          </a:p>
          <a:p>
            <a:pPr indent="-304800" lvl="0" marL="914400" rtl="0" algn="l">
              <a:spcBef>
                <a:spcPts val="0"/>
              </a:spcBef>
              <a:spcAft>
                <a:spcPts val="0"/>
              </a:spcAft>
              <a:buClr>
                <a:schemeClr val="dk2"/>
              </a:buClr>
              <a:buSzPts val="1200"/>
              <a:buChar char="-"/>
            </a:pPr>
            <a:r>
              <a:rPr lang="en" sz="1300">
                <a:solidFill>
                  <a:schemeClr val="dk2"/>
                </a:solidFill>
              </a:rPr>
              <a:t>Automated text reminders to schedule </a:t>
            </a:r>
            <a:r>
              <a:rPr b="1" lang="en" sz="1300">
                <a:solidFill>
                  <a:schemeClr val="dk2"/>
                </a:solidFill>
              </a:rPr>
              <a:t>annual </a:t>
            </a:r>
            <a:r>
              <a:rPr lang="en" sz="1300">
                <a:solidFill>
                  <a:schemeClr val="dk2"/>
                </a:solidFill>
              </a:rPr>
              <a:t>skin exams for </a:t>
            </a:r>
            <a:r>
              <a:rPr i="1" lang="en" sz="1300">
                <a:solidFill>
                  <a:schemeClr val="dk2"/>
                </a:solidFill>
              </a:rPr>
              <a:t>at-risk </a:t>
            </a:r>
            <a:r>
              <a:rPr lang="en" sz="1300">
                <a:solidFill>
                  <a:schemeClr val="dk2"/>
                </a:solidFill>
              </a:rPr>
              <a:t>patients</a:t>
            </a:r>
            <a:endParaRPr sz="1200">
              <a:solidFill>
                <a:schemeClr val="dk2"/>
              </a:solidFill>
            </a:endParaRPr>
          </a:p>
          <a:p>
            <a:pPr indent="0" lvl="0" marL="0" rtl="0" algn="l">
              <a:spcBef>
                <a:spcPts val="0"/>
              </a:spcBef>
              <a:spcAft>
                <a:spcPts val="0"/>
              </a:spcAft>
              <a:buNone/>
            </a:pPr>
            <a:r>
              <a:t/>
            </a:r>
            <a:endParaRPr sz="1100">
              <a:solidFill>
                <a:schemeClr val="dk2"/>
              </a:solidFill>
              <a:highlight>
                <a:srgbClr val="FFFF00"/>
              </a:highlight>
            </a:endParaRPr>
          </a:p>
        </p:txBody>
      </p:sp>
      <p:pic>
        <p:nvPicPr>
          <p:cNvPr id="171" name="Google Shape;171;p22"/>
          <p:cNvPicPr preferRelativeResize="0"/>
          <p:nvPr/>
        </p:nvPicPr>
        <p:blipFill>
          <a:blip r:embed="rId3">
            <a:alphaModFix/>
          </a:blip>
          <a:stretch>
            <a:fillRect/>
          </a:stretch>
        </p:blipFill>
        <p:spPr>
          <a:xfrm>
            <a:off x="4651325" y="2939904"/>
            <a:ext cx="847650" cy="908197"/>
          </a:xfrm>
          <a:prstGeom prst="rect">
            <a:avLst/>
          </a:prstGeom>
          <a:noFill/>
          <a:ln>
            <a:noFill/>
          </a:ln>
        </p:spPr>
      </p:pic>
      <p:pic>
        <p:nvPicPr>
          <p:cNvPr id="172" name="Google Shape;172;p22"/>
          <p:cNvPicPr preferRelativeResize="0"/>
          <p:nvPr/>
        </p:nvPicPr>
        <p:blipFill rotWithShape="1">
          <a:blip r:embed="rId4">
            <a:alphaModFix/>
          </a:blip>
          <a:srcRect b="8688" l="13097" r="11583" t="14144"/>
          <a:stretch/>
        </p:blipFill>
        <p:spPr>
          <a:xfrm>
            <a:off x="4651325" y="3894050"/>
            <a:ext cx="847651" cy="868449"/>
          </a:xfrm>
          <a:prstGeom prst="rect">
            <a:avLst/>
          </a:prstGeom>
          <a:noFill/>
          <a:ln>
            <a:noFill/>
          </a:ln>
        </p:spPr>
      </p:pic>
      <p:pic>
        <p:nvPicPr>
          <p:cNvPr id="173" name="Google Shape;173;p22"/>
          <p:cNvPicPr preferRelativeResize="0"/>
          <p:nvPr/>
        </p:nvPicPr>
        <p:blipFill>
          <a:blip r:embed="rId5">
            <a:alphaModFix/>
          </a:blip>
          <a:stretch>
            <a:fillRect/>
          </a:stretch>
        </p:blipFill>
        <p:spPr>
          <a:xfrm>
            <a:off x="4702727" y="2118595"/>
            <a:ext cx="744850" cy="775354"/>
          </a:xfrm>
          <a:prstGeom prst="rect">
            <a:avLst/>
          </a:prstGeom>
          <a:noFill/>
          <a:ln>
            <a:noFill/>
          </a:ln>
        </p:spPr>
      </p:pic>
      <p:sp>
        <p:nvSpPr>
          <p:cNvPr id="174" name="Google Shape;174;p22"/>
          <p:cNvSpPr txBox="1"/>
          <p:nvPr/>
        </p:nvSpPr>
        <p:spPr>
          <a:xfrm>
            <a:off x="5483375" y="807875"/>
            <a:ext cx="3584400" cy="422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t>Addressing disparity: </a:t>
            </a:r>
            <a:r>
              <a:rPr lang="en" sz="1300"/>
              <a:t>W</a:t>
            </a:r>
            <a:r>
              <a:rPr lang="en" sz="1300"/>
              <a:t>here to focus our efforts</a:t>
            </a:r>
            <a:endParaRPr sz="1300"/>
          </a:p>
          <a:p>
            <a:pPr indent="-311150" lvl="0" marL="457200" rtl="0" algn="l">
              <a:spcBef>
                <a:spcPts val="0"/>
              </a:spcBef>
              <a:spcAft>
                <a:spcPts val="0"/>
              </a:spcAft>
              <a:buSzPts val="1300"/>
              <a:buChar char="-"/>
            </a:pPr>
            <a:r>
              <a:rPr b="1" lang="en" sz="1300"/>
              <a:t>Younger </a:t>
            </a:r>
            <a:r>
              <a:rPr lang="en" sz="1300"/>
              <a:t>patients (&lt;50) and parents of young children - can help with primary prevention, and we had two young patients experience delays in treatment</a:t>
            </a:r>
            <a:endParaRPr sz="1300"/>
          </a:p>
          <a:p>
            <a:pPr indent="-311150" lvl="0" marL="457200" rtl="0" algn="l">
              <a:spcBef>
                <a:spcPts val="0"/>
              </a:spcBef>
              <a:spcAft>
                <a:spcPts val="0"/>
              </a:spcAft>
              <a:buClr>
                <a:schemeClr val="dk1"/>
              </a:buClr>
              <a:buSzPts val="1300"/>
              <a:buChar char="-"/>
            </a:pPr>
            <a:r>
              <a:rPr b="1" lang="en" sz="1300">
                <a:solidFill>
                  <a:schemeClr val="dk1"/>
                </a:solidFill>
              </a:rPr>
              <a:t>Black </a:t>
            </a:r>
            <a:r>
              <a:rPr lang="en" sz="1300">
                <a:solidFill>
                  <a:schemeClr val="dk1"/>
                </a:solidFill>
              </a:rPr>
              <a:t>females (higher mortality compared to black females nationwide)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black patients (higher mortality, less disease awareness, more advanced stage at diagnosis)</a:t>
            </a:r>
            <a:endParaRPr sz="1300">
              <a:solidFill>
                <a:schemeClr val="dk1"/>
              </a:solidFill>
            </a:endParaRPr>
          </a:p>
          <a:p>
            <a:pPr indent="-311150" lvl="0" marL="457200" rtl="0" algn="l">
              <a:spcBef>
                <a:spcPts val="0"/>
              </a:spcBef>
              <a:spcAft>
                <a:spcPts val="0"/>
              </a:spcAft>
              <a:buSzPts val="1300"/>
              <a:buChar char="-"/>
            </a:pPr>
            <a:r>
              <a:rPr b="1" lang="en" sz="1300"/>
              <a:t>Males </a:t>
            </a:r>
            <a:r>
              <a:rPr lang="en" sz="1300"/>
              <a:t>over 50 (much higher incidence rate than females in this age range)</a:t>
            </a:r>
            <a:endParaRPr sz="1300"/>
          </a:p>
          <a:p>
            <a:pPr indent="0" lvl="0" marL="0" rtl="0" algn="l">
              <a:lnSpc>
                <a:spcPct val="90000"/>
              </a:lnSpc>
              <a:spcBef>
                <a:spcPts val="0"/>
              </a:spcBef>
              <a:spcAft>
                <a:spcPts val="0"/>
              </a:spcAft>
              <a:buNone/>
            </a:pPr>
            <a:r>
              <a:t/>
            </a:r>
            <a:endParaRPr b="1" sz="1300">
              <a:solidFill>
                <a:schemeClr val="dk2"/>
              </a:solidFill>
            </a:endParaRPr>
          </a:p>
          <a:p>
            <a:pPr indent="0" lvl="0" marL="0" rtl="0" algn="l">
              <a:lnSpc>
                <a:spcPct val="90000"/>
              </a:lnSpc>
              <a:spcBef>
                <a:spcPts val="0"/>
              </a:spcBef>
              <a:spcAft>
                <a:spcPts val="0"/>
              </a:spcAft>
              <a:buNone/>
            </a:pPr>
            <a:r>
              <a:rPr b="1" lang="en" sz="1300">
                <a:solidFill>
                  <a:schemeClr val="dk2"/>
                </a:solidFill>
              </a:rPr>
              <a:t>Future directions</a:t>
            </a:r>
            <a:endParaRPr b="1" sz="1300">
              <a:solidFill>
                <a:schemeClr val="dk2"/>
              </a:solidFill>
            </a:endParaRPr>
          </a:p>
          <a:p>
            <a:pPr indent="-311150" lvl="0" marL="457200" rtl="0" algn="l">
              <a:lnSpc>
                <a:spcPct val="90000"/>
              </a:lnSpc>
              <a:spcBef>
                <a:spcPts val="0"/>
              </a:spcBef>
              <a:spcAft>
                <a:spcPts val="0"/>
              </a:spcAft>
              <a:buClr>
                <a:schemeClr val="dk2"/>
              </a:buClr>
              <a:buSzPts val="1300"/>
              <a:buChar char="-"/>
            </a:pPr>
            <a:r>
              <a:rPr lang="en" sz="1300">
                <a:solidFill>
                  <a:schemeClr val="dk2"/>
                </a:solidFill>
              </a:rPr>
              <a:t>Explore delays in treatment </a:t>
            </a:r>
            <a:endParaRPr sz="1300">
              <a:solidFill>
                <a:schemeClr val="dk2"/>
              </a:solidFill>
            </a:endParaRPr>
          </a:p>
          <a:p>
            <a:pPr indent="0" lvl="0" marL="0" rtl="0" algn="l">
              <a:lnSpc>
                <a:spcPct val="90000"/>
              </a:lnSpc>
              <a:spcBef>
                <a:spcPts val="0"/>
              </a:spcBef>
              <a:spcAft>
                <a:spcPts val="0"/>
              </a:spcAft>
              <a:buNone/>
            </a:pPr>
            <a:r>
              <a:t/>
            </a:r>
            <a:endParaRPr sz="1300">
              <a:solidFill>
                <a:schemeClr val="dk2"/>
              </a:solidFill>
            </a:endParaRPr>
          </a:p>
          <a:p>
            <a:pPr indent="-311150" lvl="0" marL="457200" rtl="0" algn="l">
              <a:lnSpc>
                <a:spcPct val="90000"/>
              </a:lnSpc>
              <a:spcBef>
                <a:spcPts val="0"/>
              </a:spcBef>
              <a:spcAft>
                <a:spcPts val="0"/>
              </a:spcAft>
              <a:buClr>
                <a:schemeClr val="dk2"/>
              </a:buClr>
              <a:buSzPts val="1300"/>
              <a:buChar char="-"/>
            </a:pPr>
            <a:r>
              <a:rPr lang="en" sz="1300">
                <a:solidFill>
                  <a:schemeClr val="dk2"/>
                </a:solidFill>
              </a:rPr>
              <a:t>Explore stage and histological subtype at diagnosis </a:t>
            </a:r>
            <a:endParaRPr sz="1300">
              <a:solidFill>
                <a:schemeClr val="dk2"/>
              </a:solidFill>
            </a:endParaRPr>
          </a:p>
          <a:p>
            <a:pPr indent="0" lvl="0" marL="457200" rtl="0" algn="l">
              <a:lnSpc>
                <a:spcPct val="90000"/>
              </a:lnSpc>
              <a:spcBef>
                <a:spcPts val="0"/>
              </a:spcBef>
              <a:spcAft>
                <a:spcPts val="0"/>
              </a:spcAft>
              <a:buNone/>
            </a:pPr>
            <a:r>
              <a:t/>
            </a:r>
            <a:endParaRPr sz="1300">
              <a:solidFill>
                <a:schemeClr val="dk2"/>
              </a:solidFill>
            </a:endParaRPr>
          </a:p>
          <a:p>
            <a:pPr indent="-311150" lvl="0" marL="457200" rtl="0" algn="l">
              <a:lnSpc>
                <a:spcPct val="90000"/>
              </a:lnSpc>
              <a:spcBef>
                <a:spcPts val="0"/>
              </a:spcBef>
              <a:spcAft>
                <a:spcPts val="0"/>
              </a:spcAft>
              <a:buClr>
                <a:schemeClr val="dk2"/>
              </a:buClr>
              <a:buSzPts val="1300"/>
              <a:buChar char="-"/>
            </a:pPr>
            <a:r>
              <a:rPr lang="en" sz="1300">
                <a:solidFill>
                  <a:schemeClr val="dk2"/>
                </a:solidFill>
              </a:rPr>
              <a:t>Modify data inclusion to multiple years</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311700" y="159275"/>
            <a:ext cx="8520600" cy="853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CDC Predictions of Intervention Benefits:</a:t>
            </a:r>
            <a:endParaRPr b="1"/>
          </a:p>
        </p:txBody>
      </p:sp>
      <p:pic>
        <p:nvPicPr>
          <p:cNvPr id="180" name="Google Shape;180;p23"/>
          <p:cNvPicPr preferRelativeResize="0"/>
          <p:nvPr/>
        </p:nvPicPr>
        <p:blipFill>
          <a:blip r:embed="rId3">
            <a:alphaModFix/>
          </a:blip>
          <a:stretch>
            <a:fillRect/>
          </a:stretch>
        </p:blipFill>
        <p:spPr>
          <a:xfrm>
            <a:off x="850050" y="687300"/>
            <a:ext cx="7548602" cy="3416400"/>
          </a:xfrm>
          <a:prstGeom prst="rect">
            <a:avLst/>
          </a:prstGeom>
          <a:noFill/>
          <a:ln>
            <a:noFill/>
          </a:ln>
        </p:spPr>
      </p:pic>
      <p:sp>
        <p:nvSpPr>
          <p:cNvPr id="181" name="Google Shape;181;p23"/>
          <p:cNvSpPr txBox="1"/>
          <p:nvPr/>
        </p:nvSpPr>
        <p:spPr>
          <a:xfrm>
            <a:off x="285750" y="4103700"/>
            <a:ext cx="8572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1"/>
                </a:solidFill>
              </a:rPr>
              <a:t>These interventions can help prevent not only melanoma but also </a:t>
            </a:r>
            <a:r>
              <a:rPr lang="en" sz="2800" u="sng">
                <a:solidFill>
                  <a:schemeClr val="dk1"/>
                </a:solidFill>
              </a:rPr>
              <a:t>other forms of skin cancer!</a:t>
            </a:r>
            <a:endParaRPr sz="2800"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7181925" y="445025"/>
            <a:ext cx="1895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87" name="Google Shape;187;p24"/>
          <p:cNvSpPr txBox="1"/>
          <p:nvPr>
            <p:ph idx="1" type="body"/>
          </p:nvPr>
        </p:nvSpPr>
        <p:spPr>
          <a:xfrm>
            <a:off x="19050" y="41550"/>
            <a:ext cx="9105900" cy="483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1. Statistics. Public Health. Accessed March 1, 2023.</a:t>
            </a:r>
            <a:r>
              <a:rPr lang="en" sz="11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lang="en" sz="1100">
                <a:solidFill>
                  <a:schemeClr val="hlink"/>
                </a:solidFill>
                <a:uFill>
                  <a:noFill/>
                </a:uFill>
                <a:latin typeface="Times New Roman"/>
                <a:ea typeface="Times New Roman"/>
                <a:cs typeface="Times New Roman"/>
                <a:sym typeface="Times New Roman"/>
                <a:hlinkClick r:id="rId4"/>
              </a:rPr>
              <a:t>https://sph.lsuhsc.edu/louisiana-tumor-registry/data-usestatistics/statistics/</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2. American Cancer Society. Facts &amp; Statistics. Published 2020.</a:t>
            </a:r>
            <a:r>
              <a:rPr lang="en" sz="1100">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 </a:t>
            </a:r>
            <a:r>
              <a:rPr lang="en" sz="1100">
                <a:solidFill>
                  <a:schemeClr val="hlink"/>
                </a:solidFill>
                <a:uFill>
                  <a:noFill/>
                </a:uFill>
                <a:latin typeface="Times New Roman"/>
                <a:ea typeface="Times New Roman"/>
                <a:cs typeface="Times New Roman"/>
                <a:sym typeface="Times New Roman"/>
                <a:hlinkClick r:id="rId6"/>
              </a:rPr>
              <a:t>https://cancerstatisticscenter.cancer.org/#</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3. United States Preventive Services Taskforce. www.uspreventiveservicestaskforce.org.</a:t>
            </a:r>
            <a:endParaRPr sz="11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4. Melanoma clinical guideline. www.aad.org.</a:t>
            </a:r>
            <a:r>
              <a:rPr lang="en" sz="1100">
                <a:solidFill>
                  <a:schemeClr val="dk1"/>
                </a:solidFill>
                <a:uFill>
                  <a:noFill/>
                </a:uFill>
                <a:latin typeface="Times New Roman"/>
                <a:ea typeface="Times New Roman"/>
                <a:cs typeface="Times New Roman"/>
                <a:sym typeface="Times New Roman"/>
                <a:hlinkClick r:id="rId7">
                  <a:extLst>
                    <a:ext uri="{A12FA001-AC4F-418D-AE19-62706E023703}">
                      <ahyp:hlinkClr val="tx"/>
                    </a:ext>
                  </a:extLst>
                </a:hlinkClick>
              </a:rPr>
              <a:t> </a:t>
            </a:r>
            <a:r>
              <a:rPr lang="en" sz="1100">
                <a:solidFill>
                  <a:schemeClr val="hlink"/>
                </a:solidFill>
                <a:uFill>
                  <a:noFill/>
                </a:uFill>
                <a:latin typeface="Times New Roman"/>
                <a:ea typeface="Times New Roman"/>
                <a:cs typeface="Times New Roman"/>
                <a:sym typeface="Times New Roman"/>
                <a:hlinkClick r:id="rId8"/>
              </a:rPr>
              <a:t>https://www.aad.org/member/clinical-quality/guidelines/melanoma</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5. Swetter SM, Tsao H, Bichakjian CK, et al. Guidelines of care for the management of primary cutaneous melanoma. </a:t>
            </a:r>
            <a:r>
              <a:rPr i="1" lang="en" sz="1100">
                <a:solidFill>
                  <a:schemeClr val="dk1"/>
                </a:solidFill>
                <a:latin typeface="Times New Roman"/>
                <a:ea typeface="Times New Roman"/>
                <a:cs typeface="Times New Roman"/>
                <a:sym typeface="Times New Roman"/>
              </a:rPr>
              <a:t>Journal of the American Academy of Dermatology</a:t>
            </a:r>
            <a:r>
              <a:rPr lang="en" sz="1100">
                <a:solidFill>
                  <a:schemeClr val="dk1"/>
                </a:solidFill>
                <a:latin typeface="Times New Roman"/>
                <a:ea typeface="Times New Roman"/>
                <a:cs typeface="Times New Roman"/>
                <a:sym typeface="Times New Roman"/>
              </a:rPr>
              <a:t>. 2019;80(1):208-250. doi:</a:t>
            </a:r>
            <a:r>
              <a:rPr lang="en" sz="1100">
                <a:solidFill>
                  <a:schemeClr val="hlink"/>
                </a:solidFill>
                <a:uFill>
                  <a:noFill/>
                </a:uFill>
                <a:latin typeface="Times New Roman"/>
                <a:ea typeface="Times New Roman"/>
                <a:cs typeface="Times New Roman"/>
                <a:sym typeface="Times New Roman"/>
                <a:hlinkClick r:id="rId9"/>
              </a:rPr>
              <a:t>https://doi.org/10.1016/j.jaad.2018.08.055</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6. Cheraghlou S, Agogo GO, Girardi M. System-level variations in treatment delay for nonmetastatic melanoma. </a:t>
            </a:r>
            <a:r>
              <a:rPr i="1" lang="en" sz="1100">
                <a:solidFill>
                  <a:schemeClr val="dk1"/>
                </a:solidFill>
                <a:latin typeface="Times New Roman"/>
                <a:ea typeface="Times New Roman"/>
                <a:cs typeface="Times New Roman"/>
                <a:sym typeface="Times New Roman"/>
              </a:rPr>
              <a:t>Journal of the American Academy of Dermatology</a:t>
            </a:r>
            <a:r>
              <a:rPr lang="en" sz="1100">
                <a:solidFill>
                  <a:schemeClr val="dk1"/>
                </a:solidFill>
                <a:latin typeface="Times New Roman"/>
                <a:ea typeface="Times New Roman"/>
                <a:cs typeface="Times New Roman"/>
                <a:sym typeface="Times New Roman"/>
              </a:rPr>
              <a:t>. 2019;81(6):1399-1401. doi:</a:t>
            </a:r>
            <a:r>
              <a:rPr lang="en" sz="1100">
                <a:solidFill>
                  <a:schemeClr val="hlink"/>
                </a:solidFill>
                <a:uFill>
                  <a:noFill/>
                </a:uFill>
                <a:latin typeface="Times New Roman"/>
                <a:ea typeface="Times New Roman"/>
                <a:cs typeface="Times New Roman"/>
                <a:sym typeface="Times New Roman"/>
                <a:hlinkClick r:id="rId10"/>
              </a:rPr>
              <a:t>https://doi.org/10.1016/j.jaad.2019.04.038</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7. Kolla AM, Seixas A, Adotama P, et al. A health equity framework to address racial and ethnic disparities in melanoma. </a:t>
            </a:r>
            <a:r>
              <a:rPr i="1" lang="en" sz="1100">
                <a:solidFill>
                  <a:schemeClr val="dk1"/>
                </a:solidFill>
                <a:latin typeface="Times New Roman"/>
                <a:ea typeface="Times New Roman"/>
                <a:cs typeface="Times New Roman"/>
                <a:sym typeface="Times New Roman"/>
              </a:rPr>
              <a:t>Journal of the American Academy of Dermatology</a:t>
            </a:r>
            <a:r>
              <a:rPr lang="en" sz="1100">
                <a:solidFill>
                  <a:schemeClr val="dk1"/>
                </a:solidFill>
                <a:latin typeface="Times New Roman"/>
                <a:ea typeface="Times New Roman"/>
                <a:cs typeface="Times New Roman"/>
                <a:sym typeface="Times New Roman"/>
              </a:rPr>
              <a:t>. 2022;87(5):1220-1222. doi:</a:t>
            </a:r>
            <a:r>
              <a:rPr lang="en" sz="1100">
                <a:solidFill>
                  <a:schemeClr val="hlink"/>
                </a:solidFill>
                <a:uFill>
                  <a:noFill/>
                </a:uFill>
                <a:latin typeface="Times New Roman"/>
                <a:ea typeface="Times New Roman"/>
                <a:cs typeface="Times New Roman"/>
                <a:sym typeface="Times New Roman"/>
                <a:hlinkClick r:id="rId11"/>
              </a:rPr>
              <a:t>https://doi.org/10.1016/j.jaad.2022.05.070</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8. PhD JN. Delaying Treatment for Melanoma Increases Mortality Risk. Oncology Nurse Advisor. Published September 8, 2022. Accessed March 7, 2023.</a:t>
            </a:r>
            <a:r>
              <a:rPr lang="en" sz="1100">
                <a:solidFill>
                  <a:schemeClr val="dk1"/>
                </a:solidFill>
                <a:uFill>
                  <a:noFill/>
                </a:uFill>
                <a:latin typeface="Times New Roman"/>
                <a:ea typeface="Times New Roman"/>
                <a:cs typeface="Times New Roman"/>
                <a:sym typeface="Times New Roman"/>
                <a:hlinkClick r:id="rId12">
                  <a:extLst>
                    <a:ext uri="{A12FA001-AC4F-418D-AE19-62706E023703}">
                      <ahyp:hlinkClr val="tx"/>
                    </a:ext>
                  </a:extLst>
                </a:hlinkClick>
              </a:rPr>
              <a:t> </a:t>
            </a:r>
            <a:r>
              <a:rPr lang="en" sz="1100">
                <a:solidFill>
                  <a:schemeClr val="hlink"/>
                </a:solidFill>
                <a:uFill>
                  <a:noFill/>
                </a:uFill>
                <a:latin typeface="Times New Roman"/>
                <a:ea typeface="Times New Roman"/>
                <a:cs typeface="Times New Roman"/>
                <a:sym typeface="Times New Roman"/>
                <a:hlinkClick r:id="rId13"/>
              </a:rPr>
              <a:t>https://www.oncologynurseadvisor.com/home/cancer-types/melanoma/delaying-treatment-melanoma-mortality-risk-treatment/</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9. Dawes SM, Tsai S, Gittleman H, Barnholtz-Sloan JS, Bordeaux JS. Racial disparities in melanoma survival. </a:t>
            </a:r>
            <a:r>
              <a:rPr i="1" lang="en" sz="1100">
                <a:solidFill>
                  <a:schemeClr val="dk1"/>
                </a:solidFill>
                <a:latin typeface="Times New Roman"/>
                <a:ea typeface="Times New Roman"/>
                <a:cs typeface="Times New Roman"/>
                <a:sym typeface="Times New Roman"/>
              </a:rPr>
              <a:t>Journal of the American Academy of Dermatology</a:t>
            </a:r>
            <a:r>
              <a:rPr lang="en" sz="1100">
                <a:solidFill>
                  <a:schemeClr val="dk1"/>
                </a:solidFill>
                <a:latin typeface="Times New Roman"/>
                <a:ea typeface="Times New Roman"/>
                <a:cs typeface="Times New Roman"/>
                <a:sym typeface="Times New Roman"/>
              </a:rPr>
              <a:t>. 2016;75(5):983-991. doi:</a:t>
            </a:r>
            <a:r>
              <a:rPr lang="en" sz="1100">
                <a:solidFill>
                  <a:schemeClr val="hlink"/>
                </a:solidFill>
                <a:uFill>
                  <a:noFill/>
                </a:uFill>
                <a:latin typeface="Times New Roman"/>
                <a:ea typeface="Times New Roman"/>
                <a:cs typeface="Times New Roman"/>
                <a:sym typeface="Times New Roman"/>
                <a:hlinkClick r:id="rId14"/>
              </a:rPr>
              <a:t>https://doi.org/10.1016/j.jaad.2016.06.006</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10. Geller AC, Swetter SM, Oliveria S, Dusza S, Halpern AC. Reducing mortality in individuals at high risk for advanced melanoma through education and screening. </a:t>
            </a:r>
            <a:r>
              <a:rPr i="1" lang="en" sz="1100">
                <a:solidFill>
                  <a:schemeClr val="dk1"/>
                </a:solidFill>
                <a:latin typeface="Times New Roman"/>
                <a:ea typeface="Times New Roman"/>
                <a:cs typeface="Times New Roman"/>
                <a:sym typeface="Times New Roman"/>
              </a:rPr>
              <a:t>Journal of the American Academy of Dermatology</a:t>
            </a:r>
            <a:r>
              <a:rPr lang="en" sz="1100">
                <a:solidFill>
                  <a:schemeClr val="dk1"/>
                </a:solidFill>
                <a:latin typeface="Times New Roman"/>
                <a:ea typeface="Times New Roman"/>
                <a:cs typeface="Times New Roman"/>
                <a:sym typeface="Times New Roman"/>
              </a:rPr>
              <a:t>. 2011;65(5):S87.e1-S87.e9. doi:</a:t>
            </a:r>
            <a:r>
              <a:rPr lang="en" sz="1100">
                <a:solidFill>
                  <a:schemeClr val="hlink"/>
                </a:solidFill>
                <a:uFill>
                  <a:noFill/>
                </a:uFill>
                <a:latin typeface="Times New Roman"/>
                <a:ea typeface="Times New Roman"/>
                <a:cs typeface="Times New Roman"/>
                <a:sym typeface="Times New Roman"/>
                <a:hlinkClick r:id="rId15"/>
              </a:rPr>
              <a:t>https://doi.org/10.1016/j.jaad.2011.05.045</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605"/>
              <a:buFont typeface="Arial"/>
              <a:buNone/>
            </a:pPr>
            <a:r>
              <a:rPr lang="en" sz="1100">
                <a:solidFill>
                  <a:schemeClr val="dk1"/>
                </a:solidFill>
                <a:latin typeface="Times New Roman"/>
                <a:ea typeface="Times New Roman"/>
                <a:cs typeface="Times New Roman"/>
                <a:sym typeface="Times New Roman"/>
              </a:rPr>
              <a:t>12. Preventing Melanoma infographics | VitalSigns | CDC. www.cdc.gov. Published February 12, 2019.</a:t>
            </a:r>
            <a:r>
              <a:rPr lang="en" sz="1100">
                <a:solidFill>
                  <a:schemeClr val="dk1"/>
                </a:solidFill>
                <a:uFill>
                  <a:noFill/>
                </a:uFill>
                <a:latin typeface="Times New Roman"/>
                <a:ea typeface="Times New Roman"/>
                <a:cs typeface="Times New Roman"/>
                <a:sym typeface="Times New Roman"/>
                <a:hlinkClick r:id="rId16">
                  <a:extLst>
                    <a:ext uri="{A12FA001-AC4F-418D-AE19-62706E023703}">
                      <ahyp:hlinkClr val="tx"/>
                    </a:ext>
                  </a:extLst>
                </a:hlinkClick>
              </a:rPr>
              <a:t> </a:t>
            </a:r>
            <a:r>
              <a:rPr lang="en" sz="1100">
                <a:solidFill>
                  <a:schemeClr val="hlink"/>
                </a:solidFill>
                <a:uFill>
                  <a:noFill/>
                </a:uFill>
                <a:latin typeface="Times New Roman"/>
                <a:ea typeface="Times New Roman"/>
                <a:cs typeface="Times New Roman"/>
                <a:sym typeface="Times New Roman"/>
                <a:hlinkClick r:id="rId17"/>
              </a:rPr>
              <a:t>https://www.cdc.gov/vitalsigns/melanoma/infographic.html</a:t>
            </a:r>
            <a:endParaRPr sz="1100">
              <a:solidFill>
                <a:schemeClr val="hlink"/>
              </a:solidFill>
              <a:latin typeface="Times New Roman"/>
              <a:ea typeface="Times New Roman"/>
              <a:cs typeface="Times New Roman"/>
              <a:sym typeface="Times New Roman"/>
            </a:endParaRPr>
          </a:p>
          <a:p>
            <a:pPr indent="0" lvl="0" marL="0" rtl="0" algn="l">
              <a:lnSpc>
                <a:spcPct val="150000"/>
              </a:lnSpc>
              <a:spcBef>
                <a:spcPts val="0"/>
              </a:spcBef>
              <a:spcAft>
                <a:spcPts val="0"/>
              </a:spcAft>
              <a:buSzPts val="605"/>
              <a:buNone/>
            </a:pPr>
            <a:r>
              <a:rPr lang="en" sz="1100">
                <a:solidFill>
                  <a:schemeClr val="dk1"/>
                </a:solidFill>
                <a:latin typeface="Times New Roman"/>
                <a:ea typeface="Times New Roman"/>
                <a:cs typeface="Times New Roman"/>
                <a:sym typeface="Times New Roman"/>
              </a:rPr>
              <a:t>13. CDC - Newsroom Significant Knowledge Gaps About Melanoma Skin Cancer. www.cdc.gov. Accessed March 7, 2023.</a:t>
            </a:r>
            <a:r>
              <a:rPr lang="en" sz="1100">
                <a:solidFill>
                  <a:schemeClr val="dk1"/>
                </a:solidFill>
                <a:uFill>
                  <a:noFill/>
                </a:uFill>
                <a:latin typeface="Times New Roman"/>
                <a:ea typeface="Times New Roman"/>
                <a:cs typeface="Times New Roman"/>
                <a:sym typeface="Times New Roman"/>
                <a:hlinkClick r:id="rId18">
                  <a:extLst>
                    <a:ext uri="{A12FA001-AC4F-418D-AE19-62706E023703}">
                      <ahyp:hlinkClr val="tx"/>
                    </a:ext>
                  </a:extLst>
                </a:hlinkClick>
              </a:rPr>
              <a:t> </a:t>
            </a:r>
            <a:r>
              <a:rPr lang="en" sz="1100">
                <a:solidFill>
                  <a:schemeClr val="hlink"/>
                </a:solidFill>
                <a:uFill>
                  <a:noFill/>
                </a:uFill>
                <a:latin typeface="Times New Roman"/>
                <a:ea typeface="Times New Roman"/>
                <a:cs typeface="Times New Roman"/>
                <a:sym typeface="Times New Roman"/>
                <a:hlinkClick r:id="rId19"/>
              </a:rPr>
              <a:t>https://www.cdc.gov/media/pressrel/skinca1.htm</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311700" y="445025"/>
            <a:ext cx="3927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Acknowledgments</a:t>
            </a:r>
            <a:r>
              <a:rPr lang="en"/>
              <a:t> </a:t>
            </a:r>
            <a:endParaRPr/>
          </a:p>
        </p:txBody>
      </p:sp>
      <p:sp>
        <p:nvSpPr>
          <p:cNvPr id="193" name="Google Shape;193;p25"/>
          <p:cNvSpPr txBox="1"/>
          <p:nvPr>
            <p:ph idx="1" type="body"/>
          </p:nvPr>
        </p:nvSpPr>
        <p:spPr>
          <a:xfrm>
            <a:off x="311700" y="1152475"/>
            <a:ext cx="4422300" cy="376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Dr. Gregory Randolph</a:t>
            </a:r>
            <a:endParaRPr/>
          </a:p>
          <a:p>
            <a:pPr indent="0" lvl="0" marL="0" rtl="0" algn="l">
              <a:spcBef>
                <a:spcPts val="1200"/>
              </a:spcBef>
              <a:spcAft>
                <a:spcPts val="0"/>
              </a:spcAft>
              <a:buNone/>
            </a:pPr>
            <a:r>
              <a:rPr lang="en"/>
              <a:t>Dana Smith</a:t>
            </a:r>
            <a:endParaRPr/>
          </a:p>
          <a:p>
            <a:pPr indent="0" lvl="0" marL="0" rtl="0" algn="l">
              <a:spcBef>
                <a:spcPts val="1200"/>
              </a:spcBef>
              <a:spcAft>
                <a:spcPts val="0"/>
              </a:spcAft>
              <a:buNone/>
            </a:pPr>
            <a:r>
              <a:rPr lang="en"/>
              <a:t>Renee’ Wells and </a:t>
            </a:r>
            <a:r>
              <a:rPr lang="en"/>
              <a:t>Rhonda Baird</a:t>
            </a:r>
            <a:endParaRPr/>
          </a:p>
          <a:p>
            <a:pPr indent="0" lvl="0" marL="0" rtl="0" algn="l">
              <a:spcBef>
                <a:spcPts val="1200"/>
              </a:spcBef>
              <a:spcAft>
                <a:spcPts val="0"/>
              </a:spcAft>
              <a:buNone/>
            </a:pPr>
            <a:r>
              <a:rPr lang="en"/>
              <a:t>LaKaley Tillery and ACLA Data Services</a:t>
            </a:r>
            <a:endParaRPr/>
          </a:p>
          <a:p>
            <a:pPr indent="0" lvl="0" marL="0" rtl="0" algn="l">
              <a:spcBef>
                <a:spcPts val="1200"/>
              </a:spcBef>
              <a:spcAft>
                <a:spcPts val="0"/>
              </a:spcAft>
              <a:buNone/>
            </a:pPr>
            <a:r>
              <a:rPr lang="en"/>
              <a:t>Dr. Rodney Wise</a:t>
            </a:r>
            <a:endParaRPr/>
          </a:p>
          <a:p>
            <a:pPr indent="0" lvl="0" marL="0" rtl="0" algn="l">
              <a:spcBef>
                <a:spcPts val="1200"/>
              </a:spcBef>
              <a:spcAft>
                <a:spcPts val="0"/>
              </a:spcAft>
              <a:buNone/>
            </a:pPr>
            <a:r>
              <a:rPr lang="en"/>
              <a:t>Dr. Pegge Honore</a:t>
            </a:r>
            <a:endParaRPr/>
          </a:p>
          <a:p>
            <a:pPr indent="0" lvl="0" marL="0" rtl="0" algn="l">
              <a:spcBef>
                <a:spcPts val="1200"/>
              </a:spcBef>
              <a:spcAft>
                <a:spcPts val="0"/>
              </a:spcAft>
              <a:buNone/>
            </a:pPr>
            <a:r>
              <a:rPr lang="en"/>
              <a:t>Lekitha Gregory and ACLA Onboarding</a:t>
            </a:r>
            <a:endParaRPr/>
          </a:p>
          <a:p>
            <a:pPr indent="0" lvl="0" marL="0" rtl="0" algn="l">
              <a:spcBef>
                <a:spcPts val="1200"/>
              </a:spcBef>
              <a:spcAft>
                <a:spcPts val="1200"/>
              </a:spcAft>
              <a:buNone/>
            </a:pPr>
            <a:r>
              <a:rPr lang="en"/>
              <a:t>Patricia Price</a:t>
            </a:r>
            <a:endParaRPr/>
          </a:p>
        </p:txBody>
      </p:sp>
      <p:sp>
        <p:nvSpPr>
          <p:cNvPr id="194" name="Google Shape;194;p25"/>
          <p:cNvSpPr txBox="1"/>
          <p:nvPr/>
        </p:nvSpPr>
        <p:spPr>
          <a:xfrm>
            <a:off x="3933900" y="445025"/>
            <a:ext cx="32289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t>Thank you!</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Questions?</a:t>
            </a:r>
            <a:endParaRPr sz="2500"/>
          </a:p>
        </p:txBody>
      </p:sp>
      <p:pic>
        <p:nvPicPr>
          <p:cNvPr id="195" name="Google Shape;195;p25"/>
          <p:cNvPicPr preferRelativeResize="0"/>
          <p:nvPr/>
        </p:nvPicPr>
        <p:blipFill>
          <a:blip r:embed="rId3">
            <a:alphaModFix/>
          </a:blip>
          <a:stretch>
            <a:fillRect/>
          </a:stretch>
        </p:blipFill>
        <p:spPr>
          <a:xfrm>
            <a:off x="5248350" y="2571750"/>
            <a:ext cx="3419475" cy="2275500"/>
          </a:xfrm>
          <a:prstGeom prst="rect">
            <a:avLst/>
          </a:prstGeom>
          <a:noFill/>
          <a:ln>
            <a:noFill/>
          </a:ln>
        </p:spPr>
      </p:pic>
      <p:pic>
        <p:nvPicPr>
          <p:cNvPr id="196" name="Google Shape;196;p25"/>
          <p:cNvPicPr preferRelativeResize="0"/>
          <p:nvPr/>
        </p:nvPicPr>
        <p:blipFill>
          <a:blip r:embed="rId4">
            <a:alphaModFix/>
          </a:blip>
          <a:stretch>
            <a:fillRect/>
          </a:stretch>
        </p:blipFill>
        <p:spPr>
          <a:xfrm>
            <a:off x="6500700" y="342646"/>
            <a:ext cx="2100375" cy="192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1200"/>
              </a:spcAft>
              <a:buClr>
                <a:schemeClr val="dk1"/>
              </a:buClr>
              <a:buSzPts val="1100"/>
              <a:buFont typeface="Arial"/>
              <a:buNone/>
            </a:pPr>
            <a:r>
              <a:rPr lang="en" sz="3000">
                <a:solidFill>
                  <a:schemeClr val="dk2"/>
                </a:solidFill>
              </a:rPr>
              <a:t>Other Informational Slides to Follow….</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502200" y="160675"/>
            <a:ext cx="4679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Considerations</a:t>
            </a:r>
            <a:endParaRPr/>
          </a:p>
        </p:txBody>
      </p:sp>
      <p:sp>
        <p:nvSpPr>
          <p:cNvPr id="207" name="Google Shape;207;p27"/>
          <p:cNvSpPr txBox="1"/>
          <p:nvPr>
            <p:ph idx="1" type="body"/>
          </p:nvPr>
        </p:nvSpPr>
        <p:spPr>
          <a:xfrm>
            <a:off x="85800" y="593250"/>
            <a:ext cx="4029000" cy="4224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935"/>
              <a:buFont typeface="Arial"/>
              <a:buNone/>
            </a:pPr>
            <a:r>
              <a:rPr b="1" lang="en" sz="1100"/>
              <a:t>Health policy</a:t>
            </a:r>
            <a:endParaRPr b="1" sz="1100"/>
          </a:p>
          <a:p>
            <a:pPr indent="-298450" lvl="0" marL="457200" rtl="0" algn="l">
              <a:lnSpc>
                <a:spcPct val="90000"/>
              </a:lnSpc>
              <a:spcBef>
                <a:spcPts val="0"/>
              </a:spcBef>
              <a:spcAft>
                <a:spcPts val="0"/>
              </a:spcAft>
              <a:buSzPts val="1100"/>
              <a:buChar char="-"/>
            </a:pPr>
            <a:r>
              <a:rPr lang="en" sz="1100"/>
              <a:t>Community Guide: “Multicomponent community-wide interventions” </a:t>
            </a:r>
            <a:endParaRPr sz="1100"/>
          </a:p>
          <a:p>
            <a:pPr indent="-298450" lvl="1" marL="914400" rtl="0" algn="l">
              <a:lnSpc>
                <a:spcPct val="90000"/>
              </a:lnSpc>
              <a:spcBef>
                <a:spcPts val="0"/>
              </a:spcBef>
              <a:spcAft>
                <a:spcPts val="0"/>
              </a:spcAft>
              <a:buSzPts val="1100"/>
              <a:buChar char="-"/>
            </a:pPr>
            <a:r>
              <a:rPr b="1" lang="en" sz="1100"/>
              <a:t>Individual-directed strategies, mass media campaigns, and environmental and policy changes across multiple settings</a:t>
            </a:r>
            <a:endParaRPr b="1" sz="1100"/>
          </a:p>
          <a:p>
            <a:pPr indent="-298450" lvl="1" marL="914400" rtl="0" algn="l">
              <a:lnSpc>
                <a:spcPct val="90000"/>
              </a:lnSpc>
              <a:spcBef>
                <a:spcPts val="0"/>
              </a:spcBef>
              <a:spcAft>
                <a:spcPts val="0"/>
              </a:spcAft>
              <a:buSzPts val="1100"/>
              <a:buChar char="-"/>
            </a:pPr>
            <a:r>
              <a:rPr lang="en" sz="1100"/>
              <a:t>Increase shade at playgrounds, public pools, parks, etc</a:t>
            </a:r>
            <a:endParaRPr sz="1100"/>
          </a:p>
          <a:p>
            <a:pPr indent="-298450" lvl="1" marL="914400" rtl="0" algn="l">
              <a:lnSpc>
                <a:spcPct val="90000"/>
              </a:lnSpc>
              <a:spcBef>
                <a:spcPts val="0"/>
              </a:spcBef>
              <a:spcAft>
                <a:spcPts val="0"/>
              </a:spcAft>
              <a:buSzPts val="1100"/>
              <a:buChar char="-"/>
            </a:pPr>
            <a:r>
              <a:rPr lang="en" sz="1100"/>
              <a:t>Promote sun protection in recreational areas, including selling hats, sunscreen, and sunglasses.</a:t>
            </a:r>
            <a:endParaRPr sz="1100"/>
          </a:p>
          <a:p>
            <a:pPr indent="-298450" lvl="0" marL="457200" rtl="0" algn="l">
              <a:lnSpc>
                <a:spcPct val="90000"/>
              </a:lnSpc>
              <a:spcBef>
                <a:spcPts val="0"/>
              </a:spcBef>
              <a:spcAft>
                <a:spcPts val="0"/>
              </a:spcAft>
              <a:buSzPts val="1100"/>
              <a:buChar char="-"/>
            </a:pPr>
            <a:r>
              <a:rPr lang="en" sz="1100">
                <a:highlight>
                  <a:srgbClr val="FFFF00"/>
                </a:highlight>
              </a:rPr>
              <a:t>Children: </a:t>
            </a:r>
            <a:r>
              <a:rPr lang="en" sz="1100"/>
              <a:t>Push for recess areas to have adequate shade. Restrict the availability and use of indoor tanning by minors.</a:t>
            </a:r>
            <a:endParaRPr sz="1100"/>
          </a:p>
          <a:p>
            <a:pPr indent="-298450" lvl="0" marL="457200" rtl="0" algn="l">
              <a:lnSpc>
                <a:spcPct val="90000"/>
              </a:lnSpc>
              <a:spcBef>
                <a:spcPts val="0"/>
              </a:spcBef>
              <a:spcAft>
                <a:spcPts val="0"/>
              </a:spcAft>
              <a:buSzPts val="1100"/>
              <a:buChar char="-"/>
            </a:pPr>
            <a:r>
              <a:rPr lang="en" sz="1100"/>
              <a:t>Enforce provision of sun protective clothing, sunscreen, and adequate shade for outdoor workers.</a:t>
            </a:r>
            <a:endParaRPr sz="1100"/>
          </a:p>
          <a:p>
            <a:pPr indent="-298450" lvl="0" marL="457200" rtl="0" algn="l">
              <a:lnSpc>
                <a:spcPct val="90000"/>
              </a:lnSpc>
              <a:spcBef>
                <a:spcPts val="0"/>
              </a:spcBef>
              <a:spcAft>
                <a:spcPts val="0"/>
              </a:spcAft>
              <a:buSzPts val="1100"/>
              <a:buChar char="-"/>
            </a:pPr>
            <a:r>
              <a:rPr b="1" lang="en" sz="1100"/>
              <a:t>NIH </a:t>
            </a:r>
            <a:r>
              <a:rPr lang="en" sz="1100"/>
              <a:t>National Cancer Institute’s Sun Safety Evidence-Based Programs Listing: Program materials, implementation guides, and ideas</a:t>
            </a:r>
            <a:endParaRPr sz="1100"/>
          </a:p>
          <a:p>
            <a:pPr indent="-298450" lvl="0" marL="457200" rtl="0" algn="l">
              <a:lnSpc>
                <a:spcPct val="90000"/>
              </a:lnSpc>
              <a:spcBef>
                <a:spcPts val="0"/>
              </a:spcBef>
              <a:spcAft>
                <a:spcPts val="0"/>
              </a:spcAft>
              <a:buSzPts val="1100"/>
              <a:buChar char="-"/>
            </a:pPr>
            <a:r>
              <a:rPr lang="en" sz="1100"/>
              <a:t>Encourage employers, childcare centers, schools, and colleges to teach employees and students about sun safety and skin protection.</a:t>
            </a:r>
            <a:endParaRPr sz="1100"/>
          </a:p>
          <a:p>
            <a:pPr indent="0" lvl="0" marL="0" rtl="0" algn="l">
              <a:lnSpc>
                <a:spcPct val="90000"/>
              </a:lnSpc>
              <a:spcBef>
                <a:spcPts val="0"/>
              </a:spcBef>
              <a:spcAft>
                <a:spcPts val="0"/>
              </a:spcAft>
              <a:buNone/>
            </a:pPr>
            <a:r>
              <a:t/>
            </a:r>
            <a:endParaRPr sz="1100">
              <a:highlight>
                <a:srgbClr val="FFFF00"/>
              </a:highlight>
            </a:endParaRPr>
          </a:p>
        </p:txBody>
      </p:sp>
      <p:pic>
        <p:nvPicPr>
          <p:cNvPr id="208" name="Google Shape;208;p27"/>
          <p:cNvPicPr preferRelativeResize="0"/>
          <p:nvPr/>
        </p:nvPicPr>
        <p:blipFill rotWithShape="1">
          <a:blip r:embed="rId3">
            <a:alphaModFix/>
          </a:blip>
          <a:srcRect b="28371" l="51531" r="0" t="0"/>
          <a:stretch/>
        </p:blipFill>
        <p:spPr>
          <a:xfrm>
            <a:off x="1914601" y="4118650"/>
            <a:ext cx="2293251" cy="933050"/>
          </a:xfrm>
          <a:prstGeom prst="rect">
            <a:avLst/>
          </a:prstGeom>
          <a:noFill/>
          <a:ln>
            <a:noFill/>
          </a:ln>
        </p:spPr>
      </p:pic>
      <p:pic>
        <p:nvPicPr>
          <p:cNvPr id="209" name="Google Shape;209;p27"/>
          <p:cNvPicPr preferRelativeResize="0"/>
          <p:nvPr/>
        </p:nvPicPr>
        <p:blipFill rotWithShape="1">
          <a:blip r:embed="rId3">
            <a:alphaModFix/>
          </a:blip>
          <a:srcRect b="28371" l="4020" r="71417" t="0"/>
          <a:stretch/>
        </p:blipFill>
        <p:spPr>
          <a:xfrm>
            <a:off x="685800" y="4118650"/>
            <a:ext cx="1162126" cy="933050"/>
          </a:xfrm>
          <a:prstGeom prst="rect">
            <a:avLst/>
          </a:prstGeom>
          <a:noFill/>
          <a:ln>
            <a:noFill/>
          </a:ln>
        </p:spPr>
      </p:pic>
      <p:sp>
        <p:nvSpPr>
          <p:cNvPr id="210" name="Google Shape;210;p27"/>
          <p:cNvSpPr txBox="1"/>
          <p:nvPr>
            <p:ph idx="1" type="body"/>
          </p:nvPr>
        </p:nvSpPr>
        <p:spPr>
          <a:xfrm>
            <a:off x="4456425" y="593250"/>
            <a:ext cx="4448100" cy="4111200"/>
          </a:xfrm>
          <a:prstGeom prst="rect">
            <a:avLst/>
          </a:prstGeom>
        </p:spPr>
        <p:txBody>
          <a:bodyPr anchorCtr="0" anchor="t" bIns="91425" lIns="91425" spcFirstLastPara="1" rIns="91425" wrap="square" tIns="91425">
            <a:normAutofit fontScale="55000" lnSpcReduction="20000"/>
          </a:bodyPr>
          <a:lstStyle/>
          <a:p>
            <a:pPr indent="0" lvl="0" marL="0" rtl="0" algn="l">
              <a:lnSpc>
                <a:spcPct val="100000"/>
              </a:lnSpc>
              <a:spcBef>
                <a:spcPts val="0"/>
              </a:spcBef>
              <a:spcAft>
                <a:spcPts val="0"/>
              </a:spcAft>
              <a:buNone/>
            </a:pPr>
            <a:r>
              <a:rPr b="1" lang="en" sz="2262"/>
              <a:t>Providers</a:t>
            </a:r>
            <a:endParaRPr b="1" sz="2262"/>
          </a:p>
          <a:p>
            <a:pPr indent="-297053" lvl="0" marL="457200" rtl="0" algn="l">
              <a:lnSpc>
                <a:spcPct val="100000"/>
              </a:lnSpc>
              <a:spcBef>
                <a:spcPts val="0"/>
              </a:spcBef>
              <a:spcAft>
                <a:spcPts val="0"/>
              </a:spcAft>
              <a:buSzPct val="100000"/>
              <a:buChar char="-"/>
            </a:pPr>
            <a:r>
              <a:rPr lang="en" sz="1960"/>
              <a:t>Screen </a:t>
            </a:r>
            <a:r>
              <a:rPr i="1" lang="en" sz="1960"/>
              <a:t>at-risk</a:t>
            </a:r>
            <a:r>
              <a:rPr lang="en" sz="1960"/>
              <a:t> patients (secondary prevention) (USPSTF does not recommend screening all pts)</a:t>
            </a:r>
            <a:endParaRPr sz="1960"/>
          </a:p>
          <a:p>
            <a:pPr indent="-297053" lvl="1" marL="914400" rtl="0" algn="l">
              <a:lnSpc>
                <a:spcPct val="100000"/>
              </a:lnSpc>
              <a:spcBef>
                <a:spcPts val="0"/>
              </a:spcBef>
              <a:spcAft>
                <a:spcPts val="0"/>
              </a:spcAft>
              <a:buSzPct val="100000"/>
              <a:buChar char="-"/>
            </a:pPr>
            <a:r>
              <a:rPr b="1" lang="en" sz="1960"/>
              <a:t>Primary care</a:t>
            </a:r>
            <a:r>
              <a:rPr lang="en" sz="1960"/>
              <a:t> providers have major role</a:t>
            </a:r>
            <a:endParaRPr sz="1960"/>
          </a:p>
          <a:p>
            <a:pPr indent="-297053" lvl="0" marL="457200" rtl="0" algn="l">
              <a:lnSpc>
                <a:spcPct val="100000"/>
              </a:lnSpc>
              <a:spcBef>
                <a:spcPts val="0"/>
              </a:spcBef>
              <a:spcAft>
                <a:spcPts val="0"/>
              </a:spcAft>
              <a:buSzPct val="100000"/>
              <a:buChar char="-"/>
            </a:pPr>
            <a:r>
              <a:rPr lang="en" sz="1960"/>
              <a:t>Behavioral counseling, especially high-risk patients and those who work or play outside (primary prevention - USPSTF Grade B/C)</a:t>
            </a:r>
            <a:endParaRPr sz="1960"/>
          </a:p>
          <a:p>
            <a:pPr indent="-297053" lvl="0" marL="457200" rtl="0" algn="l">
              <a:lnSpc>
                <a:spcPct val="100000"/>
              </a:lnSpc>
              <a:spcBef>
                <a:spcPts val="0"/>
              </a:spcBef>
              <a:spcAft>
                <a:spcPts val="0"/>
              </a:spcAft>
              <a:buSzPct val="100000"/>
              <a:buChar char="-"/>
            </a:pPr>
            <a:r>
              <a:rPr lang="en" sz="1960"/>
              <a:t>Providers to teach patients about risk factors and ABCDEs of melanoma</a:t>
            </a:r>
            <a:endParaRPr sz="1960"/>
          </a:p>
          <a:p>
            <a:pPr indent="-297053" lvl="0" marL="457200" rtl="0" algn="l">
              <a:lnSpc>
                <a:spcPct val="100000"/>
              </a:lnSpc>
              <a:spcBef>
                <a:spcPts val="0"/>
              </a:spcBef>
              <a:spcAft>
                <a:spcPts val="0"/>
              </a:spcAft>
              <a:buSzPct val="100000"/>
              <a:buChar char="-"/>
            </a:pPr>
            <a:r>
              <a:rPr lang="en" sz="1960"/>
              <a:t>Educate about and focus on </a:t>
            </a:r>
            <a:r>
              <a:rPr i="1" lang="en" sz="1960"/>
              <a:t>skin of color</a:t>
            </a:r>
            <a:r>
              <a:rPr lang="en" sz="1960"/>
              <a:t>. Patients with SOC are less likely to be counseled about skin cancer.</a:t>
            </a:r>
            <a:endParaRPr sz="1960"/>
          </a:p>
          <a:p>
            <a:pPr indent="-297053" lvl="1" marL="914400" rtl="0" algn="l">
              <a:lnSpc>
                <a:spcPct val="100000"/>
              </a:lnSpc>
              <a:spcBef>
                <a:spcPts val="0"/>
              </a:spcBef>
              <a:spcAft>
                <a:spcPts val="0"/>
              </a:spcAft>
              <a:buSzPct val="100000"/>
              <a:buChar char="-"/>
            </a:pPr>
            <a:r>
              <a:rPr lang="en" sz="1960"/>
              <a:t>Ask POC about skin irritation/tenderness after sun exposure rather than asking about redness, peeling, or other changes</a:t>
            </a:r>
            <a:endParaRPr sz="1960"/>
          </a:p>
          <a:p>
            <a:pPr indent="-297053" lvl="0" marL="457200" rtl="0" algn="l">
              <a:lnSpc>
                <a:spcPct val="100000"/>
              </a:lnSpc>
              <a:spcBef>
                <a:spcPts val="0"/>
              </a:spcBef>
              <a:spcAft>
                <a:spcPts val="0"/>
              </a:spcAft>
              <a:buSzPct val="100000"/>
              <a:buChar char="-"/>
            </a:pPr>
            <a:r>
              <a:rPr lang="en" sz="1960"/>
              <a:t>Encourage sunscreen sample distribution</a:t>
            </a:r>
            <a:endParaRPr sz="1960"/>
          </a:p>
          <a:p>
            <a:pPr indent="-297053" lvl="0" marL="457200" rtl="0" algn="l">
              <a:lnSpc>
                <a:spcPct val="100000"/>
              </a:lnSpc>
              <a:spcBef>
                <a:spcPts val="0"/>
              </a:spcBef>
              <a:spcAft>
                <a:spcPts val="0"/>
              </a:spcAft>
              <a:buSzPct val="100000"/>
              <a:buChar char="-"/>
            </a:pPr>
            <a:r>
              <a:rPr lang="en" sz="1960"/>
              <a:t>Medical records</a:t>
            </a:r>
            <a:endParaRPr sz="1960"/>
          </a:p>
          <a:p>
            <a:pPr indent="-297053" lvl="1" marL="914400" rtl="0" algn="l">
              <a:lnSpc>
                <a:spcPct val="100000"/>
              </a:lnSpc>
              <a:spcBef>
                <a:spcPts val="0"/>
              </a:spcBef>
              <a:spcAft>
                <a:spcPts val="0"/>
              </a:spcAft>
              <a:buSzPct val="100000"/>
              <a:buChar char="-"/>
            </a:pPr>
            <a:r>
              <a:rPr lang="en" sz="1960"/>
              <a:t>Emphasize importance of accuracy and specificity in physician documentation (many claims codes with “unspecified body site”)</a:t>
            </a:r>
            <a:endParaRPr sz="1960"/>
          </a:p>
          <a:p>
            <a:pPr indent="-297053" lvl="1" marL="914400" rtl="0" algn="l">
              <a:lnSpc>
                <a:spcPct val="100000"/>
              </a:lnSpc>
              <a:spcBef>
                <a:spcPts val="0"/>
              </a:spcBef>
              <a:spcAft>
                <a:spcPts val="0"/>
              </a:spcAft>
              <a:buSzPct val="100000"/>
              <a:buChar char="-"/>
            </a:pPr>
            <a:r>
              <a:rPr lang="en" sz="1960"/>
              <a:t>Educate providers on importance of reporting cases to LA tumor registry</a:t>
            </a:r>
            <a:endParaRPr sz="1960"/>
          </a:p>
          <a:p>
            <a:pPr indent="-297053" lvl="0" marL="457200" rtl="0" algn="l">
              <a:lnSpc>
                <a:spcPct val="100000"/>
              </a:lnSpc>
              <a:spcBef>
                <a:spcPts val="0"/>
              </a:spcBef>
              <a:spcAft>
                <a:spcPts val="0"/>
              </a:spcAft>
              <a:buSzPct val="100000"/>
              <a:buChar char="-"/>
            </a:pPr>
            <a:r>
              <a:rPr lang="en" sz="1960"/>
              <a:t>Time to treatment</a:t>
            </a:r>
            <a:endParaRPr sz="1960"/>
          </a:p>
          <a:p>
            <a:pPr indent="-297053" lvl="1" marL="914400" rtl="0" algn="l">
              <a:lnSpc>
                <a:spcPct val="100000"/>
              </a:lnSpc>
              <a:spcBef>
                <a:spcPts val="0"/>
              </a:spcBef>
              <a:spcAft>
                <a:spcPts val="0"/>
              </a:spcAft>
              <a:buSzPct val="100000"/>
              <a:buChar char="-"/>
            </a:pPr>
            <a:r>
              <a:rPr lang="en" sz="1960"/>
              <a:t>Encourage providers to call and follow up on patients that no-show after biopsy</a:t>
            </a:r>
            <a:endParaRPr sz="1960"/>
          </a:p>
          <a:p>
            <a:pPr indent="-297053" lvl="1" marL="914400" rtl="0" algn="l">
              <a:lnSpc>
                <a:spcPct val="100000"/>
              </a:lnSpc>
              <a:spcBef>
                <a:spcPts val="0"/>
              </a:spcBef>
              <a:spcAft>
                <a:spcPts val="0"/>
              </a:spcAft>
              <a:buSzPct val="100000"/>
              <a:buChar char="-"/>
            </a:pPr>
            <a:r>
              <a:rPr lang="en" sz="1960"/>
              <a:t>Refer concerning cases to dermatology. Previous work with a Medicare cohort revealed that patients who receive their biopsy and surgery by dermatologists have a lower risk for a delay in treatment</a:t>
            </a:r>
            <a:endParaRPr sz="196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200100" y="445025"/>
            <a:ext cx="5372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ACLA 2022 </a:t>
            </a:r>
            <a:r>
              <a:rPr lang="en"/>
              <a:t>Data: Member R</a:t>
            </a:r>
            <a:r>
              <a:rPr lang="en"/>
              <a:t>egions</a:t>
            </a:r>
            <a:endParaRPr/>
          </a:p>
        </p:txBody>
      </p:sp>
      <p:pic>
        <p:nvPicPr>
          <p:cNvPr id="216" name="Google Shape;216;p28"/>
          <p:cNvPicPr preferRelativeResize="0"/>
          <p:nvPr/>
        </p:nvPicPr>
        <p:blipFill rotWithShape="1">
          <a:blip r:embed="rId3">
            <a:alphaModFix/>
          </a:blip>
          <a:srcRect b="10815" l="0" r="0" t="3824"/>
          <a:stretch/>
        </p:blipFill>
        <p:spPr>
          <a:xfrm>
            <a:off x="4881050" y="2531075"/>
            <a:ext cx="4160149" cy="2492050"/>
          </a:xfrm>
          <a:prstGeom prst="rect">
            <a:avLst/>
          </a:prstGeom>
          <a:noFill/>
          <a:ln>
            <a:noFill/>
          </a:ln>
        </p:spPr>
      </p:pic>
      <p:pic>
        <p:nvPicPr>
          <p:cNvPr id="217" name="Google Shape;217;p28"/>
          <p:cNvPicPr preferRelativeResize="0"/>
          <p:nvPr/>
        </p:nvPicPr>
        <p:blipFill rotWithShape="1">
          <a:blip r:embed="rId4">
            <a:alphaModFix/>
          </a:blip>
          <a:srcRect b="1603" l="0" r="0" t="0"/>
          <a:stretch/>
        </p:blipFill>
        <p:spPr>
          <a:xfrm>
            <a:off x="152400" y="1170125"/>
            <a:ext cx="4528624" cy="2660775"/>
          </a:xfrm>
          <a:prstGeom prst="rect">
            <a:avLst/>
          </a:prstGeom>
          <a:noFill/>
          <a:ln>
            <a:noFill/>
          </a:ln>
        </p:spPr>
      </p:pic>
      <p:sp>
        <p:nvSpPr>
          <p:cNvPr id="218" name="Google Shape;218;p28"/>
          <p:cNvSpPr/>
          <p:nvPr/>
        </p:nvSpPr>
        <p:spPr>
          <a:xfrm rot="-1238907">
            <a:off x="3488417" y="1674695"/>
            <a:ext cx="478968" cy="318715"/>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rot="-1238907">
            <a:off x="1030967" y="1608020"/>
            <a:ext cx="478968" cy="318715"/>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txBox="1"/>
          <p:nvPr/>
        </p:nvSpPr>
        <p:spPr>
          <a:xfrm>
            <a:off x="200100" y="3983300"/>
            <a:ext cx="416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BR (Region 2) with rates above national average! But not seen in our data</a:t>
            </a:r>
            <a:endParaRPr/>
          </a:p>
        </p:txBody>
      </p:sp>
      <p:pic>
        <p:nvPicPr>
          <p:cNvPr id="221" name="Google Shape;221;p28"/>
          <p:cNvPicPr preferRelativeResize="0"/>
          <p:nvPr/>
        </p:nvPicPr>
        <p:blipFill>
          <a:blip r:embed="rId5">
            <a:alphaModFix/>
          </a:blip>
          <a:stretch>
            <a:fillRect/>
          </a:stretch>
        </p:blipFill>
        <p:spPr>
          <a:xfrm>
            <a:off x="5572201" y="76200"/>
            <a:ext cx="2703049" cy="2342650"/>
          </a:xfrm>
          <a:prstGeom prst="rect">
            <a:avLst/>
          </a:prstGeom>
          <a:noFill/>
          <a:ln>
            <a:noFill/>
          </a:ln>
        </p:spPr>
      </p:pic>
      <p:sp>
        <p:nvSpPr>
          <p:cNvPr id="222" name="Google Shape;222;p28"/>
          <p:cNvSpPr/>
          <p:nvPr/>
        </p:nvSpPr>
        <p:spPr>
          <a:xfrm rot="-2332367">
            <a:off x="7850852" y="3120307"/>
            <a:ext cx="478973" cy="318738"/>
          </a:xfrm>
          <a:prstGeom prst="leftArrow">
            <a:avLst>
              <a:gd fmla="val 50000" name="adj1"/>
              <a:gd fmla="val 500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p:nvPr/>
        </p:nvSpPr>
        <p:spPr>
          <a:xfrm rot="-1827168">
            <a:off x="6098306" y="3067582"/>
            <a:ext cx="478860" cy="318845"/>
          </a:xfrm>
          <a:prstGeom prst="leftArrow">
            <a:avLst>
              <a:gd fmla="val 50000" name="adj1"/>
              <a:gd fmla="val 500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9" name="Google Shape;22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0" name="Google Shape;230;p29"/>
          <p:cNvPicPr preferRelativeResize="0"/>
          <p:nvPr/>
        </p:nvPicPr>
        <p:blipFill>
          <a:blip r:embed="rId3">
            <a:alphaModFix/>
          </a:blip>
          <a:stretch>
            <a:fillRect/>
          </a:stretch>
        </p:blipFill>
        <p:spPr>
          <a:xfrm>
            <a:off x="0" y="79118"/>
            <a:ext cx="9144000" cy="49852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type="title"/>
          </p:nvPr>
        </p:nvSpPr>
        <p:spPr>
          <a:xfrm>
            <a:off x="311700" y="195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Melanoma in Black patients</a:t>
            </a:r>
            <a:endParaRPr/>
          </a:p>
        </p:txBody>
      </p:sp>
      <p:sp>
        <p:nvSpPr>
          <p:cNvPr id="236" name="Google Shape;236;p30"/>
          <p:cNvSpPr txBox="1"/>
          <p:nvPr>
            <p:ph idx="1" type="body"/>
          </p:nvPr>
        </p:nvSpPr>
        <p:spPr>
          <a:xfrm>
            <a:off x="311700" y="767825"/>
            <a:ext cx="5175000" cy="4227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102"/>
              <a:t>Check hands and feet!</a:t>
            </a:r>
            <a:endParaRPr sz="2102"/>
          </a:p>
          <a:p>
            <a:pPr indent="0" lvl="0" marL="0" rtl="0" algn="l">
              <a:lnSpc>
                <a:spcPct val="144444"/>
              </a:lnSpc>
              <a:spcBef>
                <a:spcPts val="1900"/>
              </a:spcBef>
              <a:spcAft>
                <a:spcPts val="0"/>
              </a:spcAft>
              <a:buClr>
                <a:schemeClr val="dk1"/>
              </a:buClr>
              <a:buSzPct val="66551"/>
              <a:buFont typeface="Arial"/>
              <a:buNone/>
            </a:pPr>
            <a:r>
              <a:rPr lang="en" sz="1652">
                <a:solidFill>
                  <a:srgbClr val="231F20"/>
                </a:solidFill>
              </a:rPr>
              <a:t>People with darker skin have higher rates of melanomas on skin not exposed to the sun. They also are more likely to have melanomas on mucous membranes, like the:</a:t>
            </a:r>
            <a:endParaRPr sz="1652">
              <a:solidFill>
                <a:srgbClr val="231F20"/>
              </a:solidFill>
            </a:endParaRPr>
          </a:p>
          <a:p>
            <a:pPr indent="-317813" lvl="0" marL="457200" rtl="0" algn="l">
              <a:lnSpc>
                <a:spcPct val="144444"/>
              </a:lnSpc>
              <a:spcBef>
                <a:spcPts val="1900"/>
              </a:spcBef>
              <a:spcAft>
                <a:spcPts val="0"/>
              </a:spcAft>
              <a:buClr>
                <a:srgbClr val="231F20"/>
              </a:buClr>
              <a:buSzPct val="100000"/>
              <a:buChar char="●"/>
            </a:pPr>
            <a:r>
              <a:rPr lang="en" sz="1652">
                <a:solidFill>
                  <a:srgbClr val="231F20"/>
                </a:solidFill>
              </a:rPr>
              <a:t>eyes</a:t>
            </a:r>
            <a:endParaRPr sz="1652">
              <a:solidFill>
                <a:srgbClr val="231F20"/>
              </a:solidFill>
            </a:endParaRPr>
          </a:p>
          <a:p>
            <a:pPr indent="-317813" lvl="0" marL="457200" rtl="0" algn="l">
              <a:lnSpc>
                <a:spcPct val="144444"/>
              </a:lnSpc>
              <a:spcBef>
                <a:spcPts val="0"/>
              </a:spcBef>
              <a:spcAft>
                <a:spcPts val="0"/>
              </a:spcAft>
              <a:buClr>
                <a:srgbClr val="231F20"/>
              </a:buClr>
              <a:buSzPct val="100000"/>
              <a:buChar char="●"/>
            </a:pPr>
            <a:r>
              <a:rPr lang="en" sz="1652">
                <a:solidFill>
                  <a:srgbClr val="231F20"/>
                </a:solidFill>
              </a:rPr>
              <a:t>mouth</a:t>
            </a:r>
            <a:endParaRPr sz="1652">
              <a:solidFill>
                <a:srgbClr val="231F20"/>
              </a:solidFill>
            </a:endParaRPr>
          </a:p>
          <a:p>
            <a:pPr indent="-317813" lvl="0" marL="457200" rtl="0" algn="l">
              <a:lnSpc>
                <a:spcPct val="144444"/>
              </a:lnSpc>
              <a:spcBef>
                <a:spcPts val="0"/>
              </a:spcBef>
              <a:spcAft>
                <a:spcPts val="0"/>
              </a:spcAft>
              <a:buClr>
                <a:srgbClr val="231F20"/>
              </a:buClr>
              <a:buSzPct val="100000"/>
              <a:buChar char="●"/>
            </a:pPr>
            <a:r>
              <a:rPr lang="en" sz="1652">
                <a:solidFill>
                  <a:srgbClr val="231F20"/>
                </a:solidFill>
              </a:rPr>
              <a:t>genitals</a:t>
            </a:r>
            <a:endParaRPr sz="1652">
              <a:solidFill>
                <a:srgbClr val="231F20"/>
              </a:solidFill>
            </a:endParaRPr>
          </a:p>
          <a:p>
            <a:pPr indent="0" lvl="0" marL="0" rtl="0" algn="l">
              <a:lnSpc>
                <a:spcPct val="144444"/>
              </a:lnSpc>
              <a:spcBef>
                <a:spcPts val="2000"/>
              </a:spcBef>
              <a:spcAft>
                <a:spcPts val="0"/>
              </a:spcAft>
              <a:buClr>
                <a:schemeClr val="dk1"/>
              </a:buClr>
              <a:buSzPct val="66551"/>
              <a:buFont typeface="Arial"/>
              <a:buNone/>
            </a:pPr>
            <a:r>
              <a:rPr lang="en" sz="1652">
                <a:solidFill>
                  <a:srgbClr val="231F20"/>
                </a:solidFill>
              </a:rPr>
              <a:t>Additionally, melanomas can be found:</a:t>
            </a:r>
            <a:endParaRPr sz="1652">
              <a:solidFill>
                <a:srgbClr val="231F20"/>
              </a:solidFill>
            </a:endParaRPr>
          </a:p>
          <a:p>
            <a:pPr indent="-317813" lvl="0" marL="457200" rtl="0" algn="l">
              <a:lnSpc>
                <a:spcPct val="144444"/>
              </a:lnSpc>
              <a:spcBef>
                <a:spcPts val="1900"/>
              </a:spcBef>
              <a:spcAft>
                <a:spcPts val="0"/>
              </a:spcAft>
              <a:buClr>
                <a:srgbClr val="231F20"/>
              </a:buClr>
              <a:buSzPct val="100000"/>
              <a:buChar char="●"/>
            </a:pPr>
            <a:r>
              <a:rPr lang="en" sz="1652">
                <a:solidFill>
                  <a:srgbClr val="231F20"/>
                </a:solidFill>
              </a:rPr>
              <a:t>under the nails</a:t>
            </a:r>
            <a:endParaRPr sz="1652">
              <a:solidFill>
                <a:srgbClr val="231F20"/>
              </a:solidFill>
            </a:endParaRPr>
          </a:p>
          <a:p>
            <a:pPr indent="-317813" lvl="0" marL="457200" rtl="0" algn="l">
              <a:lnSpc>
                <a:spcPct val="144444"/>
              </a:lnSpc>
              <a:spcBef>
                <a:spcPts val="0"/>
              </a:spcBef>
              <a:spcAft>
                <a:spcPts val="0"/>
              </a:spcAft>
              <a:buClr>
                <a:srgbClr val="231F20"/>
              </a:buClr>
              <a:buSzPct val="100000"/>
              <a:buChar char="●"/>
            </a:pPr>
            <a:r>
              <a:rPr lang="en" sz="1652">
                <a:solidFill>
                  <a:srgbClr val="231F20"/>
                </a:solidFill>
              </a:rPr>
              <a:t>on the soles of the feet</a:t>
            </a:r>
            <a:endParaRPr sz="1652">
              <a:solidFill>
                <a:srgbClr val="231F20"/>
              </a:solidFill>
            </a:endParaRPr>
          </a:p>
          <a:p>
            <a:pPr indent="-317813" lvl="0" marL="457200" rtl="0" algn="l">
              <a:lnSpc>
                <a:spcPct val="144444"/>
              </a:lnSpc>
              <a:spcBef>
                <a:spcPts val="0"/>
              </a:spcBef>
              <a:spcAft>
                <a:spcPts val="0"/>
              </a:spcAft>
              <a:buClr>
                <a:srgbClr val="231F20"/>
              </a:buClr>
              <a:buSzPct val="100000"/>
              <a:buChar char="●"/>
            </a:pPr>
            <a:r>
              <a:rPr lang="en" sz="1652">
                <a:solidFill>
                  <a:srgbClr val="231F20"/>
                </a:solidFill>
              </a:rPr>
              <a:t>between the toes</a:t>
            </a:r>
            <a:endParaRPr/>
          </a:p>
        </p:txBody>
      </p:sp>
      <p:pic>
        <p:nvPicPr>
          <p:cNvPr id="237" name="Google Shape;237;p30"/>
          <p:cNvPicPr preferRelativeResize="0"/>
          <p:nvPr/>
        </p:nvPicPr>
        <p:blipFill rotWithShape="1">
          <a:blip r:embed="rId3">
            <a:alphaModFix/>
          </a:blip>
          <a:srcRect b="0" l="29204" r="30838" t="0"/>
          <a:stretch/>
        </p:blipFill>
        <p:spPr>
          <a:xfrm>
            <a:off x="5575213" y="104563"/>
            <a:ext cx="1208700" cy="1953675"/>
          </a:xfrm>
          <a:prstGeom prst="rect">
            <a:avLst/>
          </a:prstGeom>
          <a:noFill/>
          <a:ln>
            <a:noFill/>
          </a:ln>
        </p:spPr>
      </p:pic>
      <p:pic>
        <p:nvPicPr>
          <p:cNvPr id="238" name="Google Shape;238;p30"/>
          <p:cNvPicPr preferRelativeResize="0"/>
          <p:nvPr/>
        </p:nvPicPr>
        <p:blipFill>
          <a:blip r:embed="rId4">
            <a:alphaModFix/>
          </a:blip>
          <a:stretch>
            <a:fillRect/>
          </a:stretch>
        </p:blipFill>
        <p:spPr>
          <a:xfrm>
            <a:off x="5206013" y="2982925"/>
            <a:ext cx="3825161" cy="1953675"/>
          </a:xfrm>
          <a:prstGeom prst="rect">
            <a:avLst/>
          </a:prstGeom>
          <a:noFill/>
          <a:ln>
            <a:noFill/>
          </a:ln>
        </p:spPr>
      </p:pic>
      <p:pic>
        <p:nvPicPr>
          <p:cNvPr id="239" name="Google Shape;239;p30"/>
          <p:cNvPicPr preferRelativeResize="0"/>
          <p:nvPr/>
        </p:nvPicPr>
        <p:blipFill rotWithShape="1">
          <a:blip r:embed="rId5">
            <a:alphaModFix/>
          </a:blip>
          <a:srcRect b="7538" l="0" r="0" t="7470"/>
          <a:stretch/>
        </p:blipFill>
        <p:spPr>
          <a:xfrm>
            <a:off x="6872500" y="277208"/>
            <a:ext cx="2082475" cy="1608400"/>
          </a:xfrm>
          <a:prstGeom prst="rect">
            <a:avLst/>
          </a:prstGeom>
          <a:noFill/>
          <a:ln>
            <a:noFill/>
          </a:ln>
        </p:spPr>
      </p:pic>
      <p:pic>
        <p:nvPicPr>
          <p:cNvPr id="240" name="Google Shape;240;p30"/>
          <p:cNvPicPr preferRelativeResize="0"/>
          <p:nvPr/>
        </p:nvPicPr>
        <p:blipFill rotWithShape="1">
          <a:blip r:embed="rId6">
            <a:alphaModFix/>
          </a:blip>
          <a:srcRect b="9663" l="25242" r="26712" t="10674"/>
          <a:stretch/>
        </p:blipFill>
        <p:spPr>
          <a:xfrm>
            <a:off x="3752125" y="2270250"/>
            <a:ext cx="1801924" cy="1676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Skin cancer self-exams in patients with skin of color</a:t>
            </a:r>
            <a:endParaRPr/>
          </a:p>
        </p:txBody>
      </p:sp>
      <p:sp>
        <p:nvSpPr>
          <p:cNvPr id="246" name="Google Shape;24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7" name="Google Shape;247;p31"/>
          <p:cNvPicPr preferRelativeResize="0"/>
          <p:nvPr/>
        </p:nvPicPr>
        <p:blipFill>
          <a:blip r:embed="rId3">
            <a:alphaModFix/>
          </a:blip>
          <a:stretch>
            <a:fillRect/>
          </a:stretch>
        </p:blipFill>
        <p:spPr>
          <a:xfrm>
            <a:off x="449608" y="1017725"/>
            <a:ext cx="8244791" cy="400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p:cNvPicPr preferRelativeResize="0"/>
          <p:nvPr/>
        </p:nvPicPr>
        <p:blipFill rotWithShape="1">
          <a:blip r:embed="rId3">
            <a:alphaModFix/>
          </a:blip>
          <a:srcRect b="0" l="0" r="0" t="21679"/>
          <a:stretch/>
        </p:blipFill>
        <p:spPr>
          <a:xfrm>
            <a:off x="7713375" y="296702"/>
            <a:ext cx="1241350" cy="632925"/>
          </a:xfrm>
          <a:prstGeom prst="rect">
            <a:avLst/>
          </a:prstGeom>
          <a:noFill/>
          <a:ln>
            <a:noFill/>
          </a:ln>
        </p:spPr>
      </p:pic>
      <p:sp>
        <p:nvSpPr>
          <p:cNvPr id="67" name="Google Shape;67;p14"/>
          <p:cNvSpPr txBox="1"/>
          <p:nvPr/>
        </p:nvSpPr>
        <p:spPr>
          <a:xfrm>
            <a:off x="191450" y="296700"/>
            <a:ext cx="6482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t>Why does melanoma matter?</a:t>
            </a:r>
            <a:endParaRPr sz="2600"/>
          </a:p>
        </p:txBody>
      </p:sp>
      <p:pic>
        <p:nvPicPr>
          <p:cNvPr id="68" name="Google Shape;68;p14"/>
          <p:cNvPicPr preferRelativeResize="0"/>
          <p:nvPr/>
        </p:nvPicPr>
        <p:blipFill rotWithShape="1">
          <a:blip r:embed="rId4">
            <a:alphaModFix/>
          </a:blip>
          <a:srcRect b="38687" l="26703" r="25781" t="0"/>
          <a:stretch/>
        </p:blipFill>
        <p:spPr>
          <a:xfrm>
            <a:off x="1146125" y="2068372"/>
            <a:ext cx="461033" cy="515725"/>
          </a:xfrm>
          <a:prstGeom prst="rect">
            <a:avLst/>
          </a:prstGeom>
          <a:noFill/>
          <a:ln>
            <a:noFill/>
          </a:ln>
        </p:spPr>
      </p:pic>
      <p:pic>
        <p:nvPicPr>
          <p:cNvPr id="69" name="Google Shape;69;p14"/>
          <p:cNvPicPr preferRelativeResize="0"/>
          <p:nvPr/>
        </p:nvPicPr>
        <p:blipFill rotWithShape="1">
          <a:blip r:embed="rId5">
            <a:alphaModFix/>
          </a:blip>
          <a:srcRect b="38687" l="26703" r="25781" t="0"/>
          <a:stretch/>
        </p:blipFill>
        <p:spPr>
          <a:xfrm>
            <a:off x="1704505" y="2068372"/>
            <a:ext cx="461028" cy="515721"/>
          </a:xfrm>
          <a:prstGeom prst="rect">
            <a:avLst/>
          </a:prstGeom>
          <a:noFill/>
          <a:ln>
            <a:noFill/>
          </a:ln>
        </p:spPr>
      </p:pic>
      <p:sp>
        <p:nvSpPr>
          <p:cNvPr id="70" name="Google Shape;70;p14"/>
          <p:cNvSpPr txBox="1"/>
          <p:nvPr/>
        </p:nvSpPr>
        <p:spPr>
          <a:xfrm>
            <a:off x="496250" y="2473200"/>
            <a:ext cx="39903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t>1 in 5</a:t>
            </a:r>
            <a:r>
              <a:rPr lang="en" sz="1700"/>
              <a:t> Americans will develop skin cancer by age </a:t>
            </a:r>
            <a:r>
              <a:rPr b="1" lang="en" sz="2500"/>
              <a:t>70.</a:t>
            </a:r>
            <a:endParaRPr sz="1700"/>
          </a:p>
        </p:txBody>
      </p:sp>
      <p:pic>
        <p:nvPicPr>
          <p:cNvPr id="71" name="Google Shape;71;p14"/>
          <p:cNvPicPr preferRelativeResize="0"/>
          <p:nvPr/>
        </p:nvPicPr>
        <p:blipFill rotWithShape="1">
          <a:blip r:embed="rId5">
            <a:alphaModFix/>
          </a:blip>
          <a:srcRect b="38687" l="26703" r="25781" t="0"/>
          <a:stretch/>
        </p:blipFill>
        <p:spPr>
          <a:xfrm>
            <a:off x="2821266" y="2068372"/>
            <a:ext cx="461028" cy="515721"/>
          </a:xfrm>
          <a:prstGeom prst="rect">
            <a:avLst/>
          </a:prstGeom>
          <a:noFill/>
          <a:ln>
            <a:noFill/>
          </a:ln>
        </p:spPr>
      </p:pic>
      <p:pic>
        <p:nvPicPr>
          <p:cNvPr id="72" name="Google Shape;72;p14"/>
          <p:cNvPicPr preferRelativeResize="0"/>
          <p:nvPr/>
        </p:nvPicPr>
        <p:blipFill rotWithShape="1">
          <a:blip r:embed="rId5">
            <a:alphaModFix/>
          </a:blip>
          <a:srcRect b="38687" l="26703" r="25781" t="0"/>
          <a:stretch/>
        </p:blipFill>
        <p:spPr>
          <a:xfrm>
            <a:off x="3375646" y="2068372"/>
            <a:ext cx="461028" cy="515721"/>
          </a:xfrm>
          <a:prstGeom prst="rect">
            <a:avLst/>
          </a:prstGeom>
          <a:noFill/>
          <a:ln>
            <a:noFill/>
          </a:ln>
        </p:spPr>
      </p:pic>
      <p:pic>
        <p:nvPicPr>
          <p:cNvPr id="73" name="Google Shape;73;p14"/>
          <p:cNvPicPr preferRelativeResize="0"/>
          <p:nvPr/>
        </p:nvPicPr>
        <p:blipFill rotWithShape="1">
          <a:blip r:embed="rId5">
            <a:alphaModFix/>
          </a:blip>
          <a:srcRect b="38687" l="26703" r="25781" t="0"/>
          <a:stretch/>
        </p:blipFill>
        <p:spPr>
          <a:xfrm>
            <a:off x="2262886" y="2068372"/>
            <a:ext cx="461028" cy="515721"/>
          </a:xfrm>
          <a:prstGeom prst="rect">
            <a:avLst/>
          </a:prstGeom>
          <a:noFill/>
          <a:ln>
            <a:noFill/>
          </a:ln>
        </p:spPr>
      </p:pic>
      <p:sp>
        <p:nvSpPr>
          <p:cNvPr id="74" name="Google Shape;74;p14"/>
          <p:cNvSpPr txBox="1"/>
          <p:nvPr/>
        </p:nvSpPr>
        <p:spPr>
          <a:xfrm>
            <a:off x="106548" y="1003838"/>
            <a:ext cx="4796700" cy="831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700"/>
              <a:t>Skin cancer is the </a:t>
            </a:r>
            <a:r>
              <a:rPr b="1" lang="en" sz="2500"/>
              <a:t>most common</a:t>
            </a:r>
            <a:r>
              <a:rPr lang="en" sz="1700"/>
              <a:t> form of cancer in the US.</a:t>
            </a:r>
            <a:endParaRPr sz="2500"/>
          </a:p>
        </p:txBody>
      </p:sp>
      <p:sp>
        <p:nvSpPr>
          <p:cNvPr id="75" name="Google Shape;75;p14"/>
          <p:cNvSpPr txBox="1"/>
          <p:nvPr/>
        </p:nvSpPr>
        <p:spPr>
          <a:xfrm>
            <a:off x="5327425" y="2402275"/>
            <a:ext cx="31701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rPr>
              <a:t>Melanoma accounts for </a:t>
            </a:r>
            <a:endParaRPr b="1" sz="2500">
              <a:solidFill>
                <a:schemeClr val="dk1"/>
              </a:solidFill>
            </a:endParaRPr>
          </a:p>
          <a:p>
            <a:pPr indent="0" lvl="0" marL="0" rtl="0" algn="l">
              <a:spcBef>
                <a:spcPts val="0"/>
              </a:spcBef>
              <a:spcAft>
                <a:spcPts val="0"/>
              </a:spcAft>
              <a:buNone/>
            </a:pPr>
            <a:r>
              <a:rPr lang="en" sz="1700">
                <a:solidFill>
                  <a:schemeClr val="dk1"/>
                </a:solidFill>
              </a:rPr>
              <a:t>of mortality from skin </a:t>
            </a:r>
            <a:endParaRPr sz="1700">
              <a:solidFill>
                <a:schemeClr val="dk1"/>
              </a:solidFill>
            </a:endParaRPr>
          </a:p>
          <a:p>
            <a:pPr indent="0" lvl="0" marL="0" rtl="0" algn="l">
              <a:spcBef>
                <a:spcPts val="0"/>
              </a:spcBef>
              <a:spcAft>
                <a:spcPts val="0"/>
              </a:spcAft>
              <a:buNone/>
            </a:pPr>
            <a:r>
              <a:rPr lang="en" sz="1700">
                <a:solidFill>
                  <a:schemeClr val="dk1"/>
                </a:solidFill>
              </a:rPr>
              <a:t>cancer.</a:t>
            </a:r>
            <a:endParaRPr sz="2500">
              <a:solidFill>
                <a:schemeClr val="dk1"/>
              </a:solidFill>
            </a:endParaRPr>
          </a:p>
        </p:txBody>
      </p:sp>
      <p:sp>
        <p:nvSpPr>
          <p:cNvPr id="76" name="Google Shape;76;p14"/>
          <p:cNvSpPr txBox="1"/>
          <p:nvPr/>
        </p:nvSpPr>
        <p:spPr>
          <a:xfrm>
            <a:off x="5209575" y="1003850"/>
            <a:ext cx="3693300" cy="132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22">
                <a:solidFill>
                  <a:srgbClr val="222222"/>
                </a:solidFill>
              </a:rPr>
              <a:t>More than </a:t>
            </a:r>
            <a:r>
              <a:rPr b="1" lang="en" sz="2522">
                <a:solidFill>
                  <a:srgbClr val="222222"/>
                </a:solidFill>
              </a:rPr>
              <a:t>1 million</a:t>
            </a:r>
            <a:r>
              <a:rPr lang="en" sz="1722">
                <a:solidFill>
                  <a:srgbClr val="222222"/>
                </a:solidFill>
              </a:rPr>
              <a:t> people are living with melanoma, and 1 person dies of the disease every </a:t>
            </a:r>
            <a:r>
              <a:rPr b="1" lang="en" sz="2522">
                <a:solidFill>
                  <a:srgbClr val="222222"/>
                </a:solidFill>
              </a:rPr>
              <a:t>hour</a:t>
            </a:r>
            <a:r>
              <a:rPr lang="en" sz="1722">
                <a:solidFill>
                  <a:srgbClr val="222222"/>
                </a:solidFill>
              </a:rPr>
              <a:t>. </a:t>
            </a:r>
            <a:endParaRPr sz="1722">
              <a:solidFill>
                <a:srgbClr val="222222"/>
              </a:solidFill>
            </a:endParaRPr>
          </a:p>
        </p:txBody>
      </p:sp>
      <p:sp>
        <p:nvSpPr>
          <p:cNvPr id="77" name="Google Shape;77;p14"/>
          <p:cNvSpPr txBox="1"/>
          <p:nvPr/>
        </p:nvSpPr>
        <p:spPr>
          <a:xfrm>
            <a:off x="5450775" y="4291800"/>
            <a:ext cx="3452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rPr>
              <a:t>BUT w</a:t>
            </a:r>
            <a:r>
              <a:rPr lang="en" sz="1700">
                <a:solidFill>
                  <a:schemeClr val="dk1"/>
                </a:solidFill>
              </a:rPr>
              <a:t>hen detected early, the </a:t>
            </a:r>
            <a:r>
              <a:rPr b="1" lang="en" sz="2500">
                <a:solidFill>
                  <a:schemeClr val="dk1"/>
                </a:solidFill>
              </a:rPr>
              <a:t>5-year</a:t>
            </a:r>
            <a:r>
              <a:rPr b="1" lang="en" sz="1700">
                <a:solidFill>
                  <a:schemeClr val="dk1"/>
                </a:solidFill>
              </a:rPr>
              <a:t> </a:t>
            </a:r>
            <a:r>
              <a:rPr lang="en" sz="1700">
                <a:solidFill>
                  <a:schemeClr val="dk1"/>
                </a:solidFill>
              </a:rPr>
              <a:t>survival rate is </a:t>
            </a:r>
            <a:r>
              <a:rPr b="1" lang="en" sz="2500">
                <a:solidFill>
                  <a:schemeClr val="dk1"/>
                </a:solidFill>
              </a:rPr>
              <a:t>99%</a:t>
            </a:r>
            <a:r>
              <a:rPr lang="en" sz="2500">
                <a:solidFill>
                  <a:schemeClr val="dk1"/>
                </a:solidFill>
              </a:rPr>
              <a:t>.</a:t>
            </a:r>
            <a:endParaRPr sz="2500">
              <a:solidFill>
                <a:schemeClr val="dk1"/>
              </a:solidFill>
            </a:endParaRPr>
          </a:p>
        </p:txBody>
      </p:sp>
      <p:sp>
        <p:nvSpPr>
          <p:cNvPr id="78" name="Google Shape;78;p14"/>
          <p:cNvSpPr txBox="1"/>
          <p:nvPr/>
        </p:nvSpPr>
        <p:spPr>
          <a:xfrm>
            <a:off x="799100" y="3770775"/>
            <a:ext cx="3500100" cy="1092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rPr>
              <a:t>The treatment of skin cancer in the US costs </a:t>
            </a:r>
            <a:r>
              <a:rPr b="1" lang="en" sz="2500">
                <a:solidFill>
                  <a:schemeClr val="dk1"/>
                </a:solidFill>
              </a:rPr>
              <a:t>$8.9</a:t>
            </a:r>
            <a:r>
              <a:rPr lang="en" sz="2500">
                <a:solidFill>
                  <a:schemeClr val="dk1"/>
                </a:solidFill>
              </a:rPr>
              <a:t> </a:t>
            </a:r>
            <a:r>
              <a:rPr b="1" lang="en" sz="2500">
                <a:solidFill>
                  <a:schemeClr val="dk1"/>
                </a:solidFill>
              </a:rPr>
              <a:t>billion</a:t>
            </a:r>
            <a:r>
              <a:rPr b="1" lang="en" sz="1700">
                <a:solidFill>
                  <a:schemeClr val="dk1"/>
                </a:solidFill>
              </a:rPr>
              <a:t> </a:t>
            </a:r>
            <a:r>
              <a:rPr lang="en" sz="1700">
                <a:solidFill>
                  <a:schemeClr val="dk1"/>
                </a:solidFill>
              </a:rPr>
              <a:t>annually.</a:t>
            </a:r>
            <a:endParaRPr sz="1700">
              <a:solidFill>
                <a:schemeClr val="dk1"/>
              </a:solidFill>
            </a:endParaRPr>
          </a:p>
        </p:txBody>
      </p:sp>
      <p:pic>
        <p:nvPicPr>
          <p:cNvPr id="79" name="Google Shape;79;p14"/>
          <p:cNvPicPr preferRelativeResize="0"/>
          <p:nvPr/>
        </p:nvPicPr>
        <p:blipFill>
          <a:blip r:embed="rId6">
            <a:alphaModFix/>
          </a:blip>
          <a:stretch>
            <a:fillRect/>
          </a:stretch>
        </p:blipFill>
        <p:spPr>
          <a:xfrm>
            <a:off x="7710975" y="2322175"/>
            <a:ext cx="515725" cy="515725"/>
          </a:xfrm>
          <a:prstGeom prst="rect">
            <a:avLst/>
          </a:prstGeom>
          <a:noFill/>
          <a:ln>
            <a:noFill/>
          </a:ln>
        </p:spPr>
      </p:pic>
      <p:pic>
        <p:nvPicPr>
          <p:cNvPr id="80" name="Google Shape;80;p14"/>
          <p:cNvPicPr preferRelativeResize="0"/>
          <p:nvPr/>
        </p:nvPicPr>
        <p:blipFill>
          <a:blip r:embed="rId7">
            <a:alphaModFix/>
          </a:blip>
          <a:stretch>
            <a:fillRect/>
          </a:stretch>
        </p:blipFill>
        <p:spPr>
          <a:xfrm>
            <a:off x="106545" y="3901371"/>
            <a:ext cx="632925" cy="770316"/>
          </a:xfrm>
          <a:prstGeom prst="rect">
            <a:avLst/>
          </a:prstGeom>
          <a:noFill/>
          <a:ln>
            <a:noFill/>
          </a:ln>
        </p:spPr>
      </p:pic>
      <p:pic>
        <p:nvPicPr>
          <p:cNvPr id="81" name="Google Shape;81;p14"/>
          <p:cNvPicPr preferRelativeResize="0"/>
          <p:nvPr/>
        </p:nvPicPr>
        <p:blipFill>
          <a:blip r:embed="rId8">
            <a:alphaModFix/>
          </a:blip>
          <a:stretch>
            <a:fillRect/>
          </a:stretch>
        </p:blipFill>
        <p:spPr>
          <a:xfrm>
            <a:off x="8613998" y="1835151"/>
            <a:ext cx="380600" cy="431100"/>
          </a:xfrm>
          <a:prstGeom prst="rect">
            <a:avLst/>
          </a:prstGeom>
          <a:noFill/>
          <a:ln>
            <a:noFill/>
          </a:ln>
        </p:spPr>
      </p:pic>
      <p:sp>
        <p:nvSpPr>
          <p:cNvPr id="82" name="Google Shape;82;p14"/>
          <p:cNvSpPr txBox="1"/>
          <p:nvPr/>
        </p:nvSpPr>
        <p:spPr>
          <a:xfrm>
            <a:off x="4735150" y="3427500"/>
            <a:ext cx="4114800" cy="86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rPr>
              <a:t>Melanoma cases </a:t>
            </a:r>
            <a:r>
              <a:rPr lang="en" sz="1700">
                <a:solidFill>
                  <a:schemeClr val="dk1"/>
                </a:solidFill>
              </a:rPr>
              <a:t>have </a:t>
            </a:r>
            <a:r>
              <a:rPr b="1" lang="en" sz="2100">
                <a:solidFill>
                  <a:schemeClr val="dk1"/>
                </a:solidFill>
              </a:rPr>
              <a:t>doubled </a:t>
            </a:r>
            <a:r>
              <a:rPr lang="en" sz="1700">
                <a:solidFill>
                  <a:schemeClr val="dk1"/>
                </a:solidFill>
              </a:rPr>
              <a:t>over the last </a:t>
            </a:r>
            <a:r>
              <a:rPr b="1" lang="en" sz="2000">
                <a:solidFill>
                  <a:schemeClr val="dk1"/>
                </a:solidFill>
              </a:rPr>
              <a:t>3 decades.</a:t>
            </a:r>
            <a:endParaRPr b="1"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311700" y="59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Skin cancer self-exams in patients with skin of color</a:t>
            </a:r>
            <a:endParaRPr/>
          </a:p>
          <a:p>
            <a:pPr indent="0" lvl="0" marL="0" rtl="0" algn="l">
              <a:spcBef>
                <a:spcPts val="0"/>
              </a:spcBef>
              <a:spcAft>
                <a:spcPts val="0"/>
              </a:spcAft>
              <a:buNone/>
            </a:pPr>
            <a:r>
              <a:t/>
            </a:r>
            <a:endParaRPr/>
          </a:p>
        </p:txBody>
      </p:sp>
      <p:sp>
        <p:nvSpPr>
          <p:cNvPr id="253" name="Google Shape;25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4" name="Google Shape;254;p32"/>
          <p:cNvPicPr preferRelativeResize="0"/>
          <p:nvPr/>
        </p:nvPicPr>
        <p:blipFill>
          <a:blip r:embed="rId3">
            <a:alphaModFix/>
          </a:blip>
          <a:stretch>
            <a:fillRect/>
          </a:stretch>
        </p:blipFill>
        <p:spPr>
          <a:xfrm>
            <a:off x="142474" y="582626"/>
            <a:ext cx="8859049" cy="4495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0" name="Google Shape;26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1" name="Google Shape;261;p33"/>
          <p:cNvPicPr preferRelativeResize="0"/>
          <p:nvPr/>
        </p:nvPicPr>
        <p:blipFill>
          <a:blip r:embed="rId3">
            <a:alphaModFix/>
          </a:blip>
          <a:stretch>
            <a:fillRect/>
          </a:stretch>
        </p:blipFill>
        <p:spPr>
          <a:xfrm>
            <a:off x="0" y="806140"/>
            <a:ext cx="9144000" cy="35312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5"/>
          <p:cNvPicPr preferRelativeResize="0"/>
          <p:nvPr/>
        </p:nvPicPr>
        <p:blipFill>
          <a:blip r:embed="rId3">
            <a:alphaModFix/>
          </a:blip>
          <a:stretch>
            <a:fillRect/>
          </a:stretch>
        </p:blipFill>
        <p:spPr>
          <a:xfrm>
            <a:off x="4862115" y="596176"/>
            <a:ext cx="3434093" cy="2958074"/>
          </a:xfrm>
          <a:prstGeom prst="rect">
            <a:avLst/>
          </a:prstGeom>
          <a:noFill/>
          <a:ln>
            <a:noFill/>
          </a:ln>
        </p:spPr>
      </p:pic>
      <p:sp>
        <p:nvSpPr>
          <p:cNvPr id="88" name="Google Shape;88;p15"/>
          <p:cNvSpPr txBox="1"/>
          <p:nvPr>
            <p:ph type="title"/>
          </p:nvPr>
        </p:nvSpPr>
        <p:spPr>
          <a:xfrm>
            <a:off x="311700" y="299700"/>
            <a:ext cx="3759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Melanoma in Louisiana </a:t>
            </a:r>
            <a:endParaRPr/>
          </a:p>
        </p:txBody>
      </p:sp>
      <p:pic>
        <p:nvPicPr>
          <p:cNvPr id="89" name="Google Shape;89;p15"/>
          <p:cNvPicPr preferRelativeResize="0"/>
          <p:nvPr/>
        </p:nvPicPr>
        <p:blipFill rotWithShape="1">
          <a:blip r:embed="rId4">
            <a:alphaModFix/>
          </a:blip>
          <a:srcRect b="34362" l="55394" r="2840" t="36579"/>
          <a:stretch/>
        </p:blipFill>
        <p:spPr>
          <a:xfrm>
            <a:off x="4352925" y="3981625"/>
            <a:ext cx="2904701" cy="1136750"/>
          </a:xfrm>
          <a:prstGeom prst="rect">
            <a:avLst/>
          </a:prstGeom>
          <a:noFill/>
          <a:ln>
            <a:noFill/>
          </a:ln>
        </p:spPr>
      </p:pic>
      <p:sp>
        <p:nvSpPr>
          <p:cNvPr id="90" name="Google Shape;90;p15"/>
          <p:cNvSpPr txBox="1"/>
          <p:nvPr/>
        </p:nvSpPr>
        <p:spPr>
          <a:xfrm>
            <a:off x="8156290" y="1470964"/>
            <a:ext cx="635100" cy="4002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Male</a:t>
            </a:r>
            <a:endParaRPr/>
          </a:p>
        </p:txBody>
      </p:sp>
      <p:sp>
        <p:nvSpPr>
          <p:cNvPr id="91" name="Google Shape;91;p15"/>
          <p:cNvSpPr txBox="1"/>
          <p:nvPr/>
        </p:nvSpPr>
        <p:spPr>
          <a:xfrm>
            <a:off x="8203166" y="2448688"/>
            <a:ext cx="874200" cy="4002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Fem</a:t>
            </a:r>
            <a:r>
              <a:rPr lang="en"/>
              <a:t>ale</a:t>
            </a:r>
            <a:endParaRPr/>
          </a:p>
        </p:txBody>
      </p:sp>
      <p:sp>
        <p:nvSpPr>
          <p:cNvPr id="92" name="Google Shape;92;p15"/>
          <p:cNvSpPr txBox="1"/>
          <p:nvPr/>
        </p:nvSpPr>
        <p:spPr>
          <a:xfrm>
            <a:off x="3705225" y="4349900"/>
            <a:ext cx="647700" cy="4002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Race</a:t>
            </a:r>
            <a:endParaRPr>
              <a:solidFill>
                <a:schemeClr val="dk1"/>
              </a:solidFill>
            </a:endParaRPr>
          </a:p>
        </p:txBody>
      </p:sp>
      <p:sp>
        <p:nvSpPr>
          <p:cNvPr id="93" name="Google Shape;93;p15"/>
          <p:cNvSpPr txBox="1"/>
          <p:nvPr/>
        </p:nvSpPr>
        <p:spPr>
          <a:xfrm>
            <a:off x="3987850" y="596175"/>
            <a:ext cx="874200" cy="6156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Age and Gender</a:t>
            </a:r>
            <a:endParaRPr/>
          </a:p>
        </p:txBody>
      </p:sp>
      <p:pic>
        <p:nvPicPr>
          <p:cNvPr id="94" name="Google Shape;94;p15"/>
          <p:cNvPicPr preferRelativeResize="0"/>
          <p:nvPr/>
        </p:nvPicPr>
        <p:blipFill rotWithShape="1">
          <a:blip r:embed="rId5">
            <a:alphaModFix/>
          </a:blip>
          <a:srcRect b="39312" l="26442" r="25826" t="13448"/>
          <a:stretch/>
        </p:blipFill>
        <p:spPr>
          <a:xfrm>
            <a:off x="745725" y="3886225"/>
            <a:ext cx="1988025" cy="339225"/>
          </a:xfrm>
          <a:prstGeom prst="rect">
            <a:avLst/>
          </a:prstGeom>
          <a:noFill/>
          <a:ln>
            <a:noFill/>
          </a:ln>
        </p:spPr>
      </p:pic>
      <p:pic>
        <p:nvPicPr>
          <p:cNvPr id="95" name="Google Shape;95;p15"/>
          <p:cNvPicPr preferRelativeResize="0"/>
          <p:nvPr/>
        </p:nvPicPr>
        <p:blipFill>
          <a:blip r:embed="rId6">
            <a:alphaModFix/>
          </a:blip>
          <a:stretch>
            <a:fillRect/>
          </a:stretch>
        </p:blipFill>
        <p:spPr>
          <a:xfrm>
            <a:off x="460825" y="1894300"/>
            <a:ext cx="2673800" cy="1919650"/>
          </a:xfrm>
          <a:prstGeom prst="rect">
            <a:avLst/>
          </a:prstGeom>
          <a:noFill/>
          <a:ln>
            <a:noFill/>
          </a:ln>
        </p:spPr>
      </p:pic>
      <p:pic>
        <p:nvPicPr>
          <p:cNvPr id="96" name="Google Shape;96;p15"/>
          <p:cNvPicPr preferRelativeResize="0"/>
          <p:nvPr/>
        </p:nvPicPr>
        <p:blipFill rotWithShape="1">
          <a:blip r:embed="rId7">
            <a:alphaModFix/>
          </a:blip>
          <a:srcRect b="0" l="4657" r="3842" t="0"/>
          <a:stretch/>
        </p:blipFill>
        <p:spPr>
          <a:xfrm>
            <a:off x="433500" y="1177200"/>
            <a:ext cx="2612474" cy="572700"/>
          </a:xfrm>
          <a:prstGeom prst="rect">
            <a:avLst/>
          </a:prstGeom>
          <a:noFill/>
          <a:ln>
            <a:noFill/>
          </a:ln>
        </p:spPr>
      </p:pic>
      <p:sp>
        <p:nvSpPr>
          <p:cNvPr id="97" name="Google Shape;97;p15"/>
          <p:cNvSpPr txBox="1"/>
          <p:nvPr/>
        </p:nvSpPr>
        <p:spPr>
          <a:xfrm>
            <a:off x="720488" y="4198138"/>
            <a:ext cx="2038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…and Incidence Rate is increasing over time</a:t>
            </a:r>
            <a:endParaRPr/>
          </a:p>
        </p:txBody>
      </p:sp>
      <p:sp>
        <p:nvSpPr>
          <p:cNvPr id="98" name="Google Shape;98;p15"/>
          <p:cNvSpPr/>
          <p:nvPr/>
        </p:nvSpPr>
        <p:spPr>
          <a:xfrm rot="-5400000">
            <a:off x="6510596" y="2506906"/>
            <a:ext cx="336900" cy="219900"/>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nvSpPr>
        <p:spPr>
          <a:xfrm>
            <a:off x="6474150" y="2100575"/>
            <a:ext cx="40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50</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1066875" y="276200"/>
            <a:ext cx="7765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Racial Disparity in Louisiana</a:t>
            </a:r>
            <a:endParaRPr/>
          </a:p>
        </p:txBody>
      </p:sp>
      <p:pic>
        <p:nvPicPr>
          <p:cNvPr id="105" name="Google Shape;105;p16"/>
          <p:cNvPicPr preferRelativeResize="0"/>
          <p:nvPr/>
        </p:nvPicPr>
        <p:blipFill rotWithShape="1">
          <a:blip r:embed="rId3">
            <a:alphaModFix/>
          </a:blip>
          <a:srcRect b="7339" l="3838" r="82573" t="2829"/>
          <a:stretch/>
        </p:blipFill>
        <p:spPr>
          <a:xfrm>
            <a:off x="1562925" y="1229900"/>
            <a:ext cx="855299" cy="1598200"/>
          </a:xfrm>
          <a:prstGeom prst="rect">
            <a:avLst/>
          </a:prstGeom>
          <a:noFill/>
          <a:ln>
            <a:noFill/>
          </a:ln>
        </p:spPr>
      </p:pic>
      <p:pic>
        <p:nvPicPr>
          <p:cNvPr id="106" name="Google Shape;106;p16"/>
          <p:cNvPicPr preferRelativeResize="0"/>
          <p:nvPr/>
        </p:nvPicPr>
        <p:blipFill rotWithShape="1">
          <a:blip r:embed="rId4">
            <a:alphaModFix/>
          </a:blip>
          <a:srcRect b="21084" l="6014" r="44524" t="13900"/>
          <a:stretch/>
        </p:blipFill>
        <p:spPr>
          <a:xfrm>
            <a:off x="5156850" y="1229900"/>
            <a:ext cx="2903700" cy="2817125"/>
          </a:xfrm>
          <a:prstGeom prst="rect">
            <a:avLst/>
          </a:prstGeom>
          <a:noFill/>
          <a:ln>
            <a:noFill/>
          </a:ln>
        </p:spPr>
      </p:pic>
      <p:sp>
        <p:nvSpPr>
          <p:cNvPr id="107" name="Google Shape;107;p16"/>
          <p:cNvSpPr txBox="1"/>
          <p:nvPr/>
        </p:nvSpPr>
        <p:spPr>
          <a:xfrm>
            <a:off x="635575" y="2938825"/>
            <a:ext cx="29037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White patients are </a:t>
            </a:r>
            <a:r>
              <a:rPr b="1" lang="en" sz="2500"/>
              <a:t>25%</a:t>
            </a:r>
            <a:r>
              <a:rPr lang="en" sz="1800"/>
              <a:t> more likely to survive melanoma compared to Black patients.</a:t>
            </a:r>
            <a:endParaRPr sz="1800"/>
          </a:p>
        </p:txBody>
      </p:sp>
      <p:pic>
        <p:nvPicPr>
          <p:cNvPr id="108" name="Google Shape;108;p16"/>
          <p:cNvPicPr preferRelativeResize="0"/>
          <p:nvPr/>
        </p:nvPicPr>
        <p:blipFill>
          <a:blip r:embed="rId5">
            <a:alphaModFix/>
          </a:blip>
          <a:stretch>
            <a:fillRect/>
          </a:stretch>
        </p:blipFill>
        <p:spPr>
          <a:xfrm>
            <a:off x="102338" y="181624"/>
            <a:ext cx="855300" cy="761864"/>
          </a:xfrm>
          <a:prstGeom prst="rect">
            <a:avLst/>
          </a:prstGeom>
          <a:noFill/>
          <a:ln>
            <a:noFill/>
          </a:ln>
        </p:spPr>
      </p:pic>
      <p:sp>
        <p:nvSpPr>
          <p:cNvPr id="109" name="Google Shape;109;p16"/>
          <p:cNvSpPr txBox="1"/>
          <p:nvPr/>
        </p:nvSpPr>
        <p:spPr>
          <a:xfrm>
            <a:off x="4208388" y="4047025"/>
            <a:ext cx="4935600" cy="84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In LA, mortality in Black females with melanoma is </a:t>
            </a:r>
            <a:r>
              <a:rPr b="1" lang="en" sz="2500">
                <a:solidFill>
                  <a:schemeClr val="dk1"/>
                </a:solidFill>
              </a:rPr>
              <a:t>50%</a:t>
            </a:r>
            <a:r>
              <a:rPr lang="en" sz="1800">
                <a:solidFill>
                  <a:schemeClr val="dk1"/>
                </a:solidFill>
              </a:rPr>
              <a:t> higher than all of the US.</a:t>
            </a:r>
            <a:endParaRPr/>
          </a:p>
        </p:txBody>
      </p:sp>
      <p:pic>
        <p:nvPicPr>
          <p:cNvPr id="110" name="Google Shape;110;p16"/>
          <p:cNvPicPr preferRelativeResize="0"/>
          <p:nvPr/>
        </p:nvPicPr>
        <p:blipFill rotWithShape="1">
          <a:blip r:embed="rId4">
            <a:alphaModFix/>
          </a:blip>
          <a:srcRect b="21080" l="55167" r="8288" t="20975"/>
          <a:stretch/>
        </p:blipFill>
        <p:spPr>
          <a:xfrm>
            <a:off x="5936525" y="1536375"/>
            <a:ext cx="2145425" cy="2510651"/>
          </a:xfrm>
          <a:prstGeom prst="rect">
            <a:avLst/>
          </a:prstGeom>
          <a:noFill/>
          <a:ln>
            <a:noFill/>
          </a:ln>
        </p:spPr>
      </p:pic>
      <p:pic>
        <p:nvPicPr>
          <p:cNvPr id="111" name="Google Shape;111;p16"/>
          <p:cNvPicPr preferRelativeResize="0"/>
          <p:nvPr/>
        </p:nvPicPr>
        <p:blipFill rotWithShape="1">
          <a:blip r:embed="rId4">
            <a:alphaModFix/>
          </a:blip>
          <a:srcRect b="79477" l="24282" r="22985" t="7305"/>
          <a:stretch/>
        </p:blipFill>
        <p:spPr>
          <a:xfrm>
            <a:off x="5060887" y="1010450"/>
            <a:ext cx="3095625" cy="572700"/>
          </a:xfrm>
          <a:prstGeom prst="rect">
            <a:avLst/>
          </a:prstGeom>
          <a:noFill/>
          <a:ln>
            <a:noFill/>
          </a:ln>
        </p:spPr>
      </p:pic>
      <p:sp>
        <p:nvSpPr>
          <p:cNvPr id="112" name="Google Shape;112;p16"/>
          <p:cNvSpPr/>
          <p:nvPr/>
        </p:nvSpPr>
        <p:spPr>
          <a:xfrm rot="-1238972">
            <a:off x="7508824" y="2756301"/>
            <a:ext cx="731602" cy="483814"/>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nvSpPr>
        <p:spPr>
          <a:xfrm>
            <a:off x="311700" y="4098900"/>
            <a:ext cx="2841300" cy="354000"/>
          </a:xfrm>
          <a:prstGeom prst="rect">
            <a:avLst/>
          </a:prstGeom>
          <a:solidFill>
            <a:srgbClr val="FFD9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rPr>
              <a:t>Race of LA Medicaid Members 2021</a:t>
            </a:r>
            <a:endParaRPr b="1" sz="1100"/>
          </a:p>
        </p:txBody>
      </p:sp>
      <p:sp>
        <p:nvSpPr>
          <p:cNvPr id="118" name="Google Shape;118;p17"/>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ACLA Data (2022)</a:t>
            </a:r>
            <a:endParaRPr/>
          </a:p>
        </p:txBody>
      </p:sp>
      <p:sp>
        <p:nvSpPr>
          <p:cNvPr id="119" name="Google Shape;119;p17"/>
          <p:cNvSpPr txBox="1"/>
          <p:nvPr>
            <p:ph idx="1" type="body"/>
          </p:nvPr>
        </p:nvSpPr>
        <p:spPr>
          <a:xfrm>
            <a:off x="3548325" y="258675"/>
            <a:ext cx="5594100" cy="287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 </a:t>
            </a:r>
            <a:r>
              <a:rPr lang="en"/>
              <a:t>= 30 members with diagnosis of malignant melanoma who received </a:t>
            </a:r>
            <a:r>
              <a:rPr lang="en"/>
              <a:t>healthcare </a:t>
            </a:r>
            <a:r>
              <a:rPr lang="en"/>
              <a:t>services in 2022 </a:t>
            </a:r>
            <a:endParaRPr/>
          </a:p>
          <a:p>
            <a:pPr indent="457200" lvl="0" marL="2743200" rtl="0" algn="l">
              <a:spcBef>
                <a:spcPts val="1200"/>
              </a:spcBef>
              <a:spcAft>
                <a:spcPts val="1200"/>
              </a:spcAft>
              <a:buNone/>
            </a:pPr>
            <a:r>
              <a:t/>
            </a:r>
            <a:endParaRPr/>
          </a:p>
        </p:txBody>
      </p:sp>
      <p:pic>
        <p:nvPicPr>
          <p:cNvPr id="120" name="Google Shape;120;p17"/>
          <p:cNvPicPr preferRelativeResize="0"/>
          <p:nvPr/>
        </p:nvPicPr>
        <p:blipFill>
          <a:blip r:embed="rId3">
            <a:alphaModFix/>
          </a:blip>
          <a:stretch>
            <a:fillRect/>
          </a:stretch>
        </p:blipFill>
        <p:spPr>
          <a:xfrm>
            <a:off x="3747637" y="3004800"/>
            <a:ext cx="2719913" cy="2086325"/>
          </a:xfrm>
          <a:prstGeom prst="rect">
            <a:avLst/>
          </a:prstGeom>
          <a:noFill/>
          <a:ln>
            <a:noFill/>
          </a:ln>
        </p:spPr>
      </p:pic>
      <p:pic>
        <p:nvPicPr>
          <p:cNvPr id="121" name="Google Shape;121;p17"/>
          <p:cNvPicPr preferRelativeResize="0"/>
          <p:nvPr/>
        </p:nvPicPr>
        <p:blipFill rotWithShape="1">
          <a:blip r:embed="rId4">
            <a:alphaModFix/>
          </a:blip>
          <a:srcRect b="0" l="0" r="0" t="8700"/>
          <a:stretch/>
        </p:blipFill>
        <p:spPr>
          <a:xfrm>
            <a:off x="3548325" y="1394099"/>
            <a:ext cx="3901575" cy="854925"/>
          </a:xfrm>
          <a:prstGeom prst="rect">
            <a:avLst/>
          </a:prstGeom>
          <a:noFill/>
          <a:ln>
            <a:noFill/>
          </a:ln>
        </p:spPr>
      </p:pic>
      <p:pic>
        <p:nvPicPr>
          <p:cNvPr id="122" name="Google Shape;122;p17"/>
          <p:cNvPicPr preferRelativeResize="0"/>
          <p:nvPr/>
        </p:nvPicPr>
        <p:blipFill rotWithShape="1">
          <a:blip r:embed="rId5">
            <a:alphaModFix/>
          </a:blip>
          <a:srcRect b="5051" l="0" r="-2838" t="0"/>
          <a:stretch/>
        </p:blipFill>
        <p:spPr>
          <a:xfrm>
            <a:off x="6391350" y="3839325"/>
            <a:ext cx="2762250" cy="1188550"/>
          </a:xfrm>
          <a:prstGeom prst="rect">
            <a:avLst/>
          </a:prstGeom>
          <a:noFill/>
          <a:ln>
            <a:noFill/>
          </a:ln>
        </p:spPr>
      </p:pic>
      <p:sp>
        <p:nvSpPr>
          <p:cNvPr id="123" name="Google Shape;123;p17"/>
          <p:cNvSpPr txBox="1"/>
          <p:nvPr/>
        </p:nvSpPr>
        <p:spPr>
          <a:xfrm>
            <a:off x="7449900" y="1065350"/>
            <a:ext cx="1694100" cy="14775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Mean age is younger than most melanoma patients, but 82% of ACLA members are &lt; 50 yo.</a:t>
            </a:r>
            <a:endParaRPr/>
          </a:p>
        </p:txBody>
      </p:sp>
      <p:pic>
        <p:nvPicPr>
          <p:cNvPr id="124" name="Google Shape;124;p17"/>
          <p:cNvPicPr preferRelativeResize="0"/>
          <p:nvPr/>
        </p:nvPicPr>
        <p:blipFill>
          <a:blip r:embed="rId6">
            <a:alphaModFix/>
          </a:blip>
          <a:stretch>
            <a:fillRect/>
          </a:stretch>
        </p:blipFill>
        <p:spPr>
          <a:xfrm>
            <a:off x="255900" y="869075"/>
            <a:ext cx="3063475" cy="3149864"/>
          </a:xfrm>
          <a:prstGeom prst="rect">
            <a:avLst/>
          </a:prstGeom>
          <a:noFill/>
          <a:ln>
            <a:noFill/>
          </a:ln>
        </p:spPr>
      </p:pic>
      <p:graphicFrame>
        <p:nvGraphicFramePr>
          <p:cNvPr id="125" name="Google Shape;125;p17"/>
          <p:cNvGraphicFramePr/>
          <p:nvPr/>
        </p:nvGraphicFramePr>
        <p:xfrm>
          <a:off x="311688" y="4381575"/>
          <a:ext cx="3000000" cy="3000000"/>
        </p:xfrm>
        <a:graphic>
          <a:graphicData uri="http://schemas.openxmlformats.org/drawingml/2006/table">
            <a:tbl>
              <a:tblPr>
                <a:noFill/>
                <a:tableStyleId>{3CADDDAB-A6F4-4C35-8DCD-C487FB852AC6}</a:tableStyleId>
              </a:tblPr>
              <a:tblGrid>
                <a:gridCol w="698300"/>
                <a:gridCol w="748025"/>
                <a:gridCol w="1394975"/>
              </a:tblGrid>
              <a:tr h="286350">
                <a:tc>
                  <a:txBody>
                    <a:bodyPr/>
                    <a:lstStyle/>
                    <a:p>
                      <a:pPr indent="0" lvl="0" marL="0" rtl="0" algn="l">
                        <a:spcBef>
                          <a:spcPts val="0"/>
                        </a:spcBef>
                        <a:spcAft>
                          <a:spcPts val="0"/>
                        </a:spcAft>
                        <a:buNone/>
                      </a:pPr>
                      <a:r>
                        <a:rPr b="1" lang="en" sz="1100"/>
                        <a:t>White</a:t>
                      </a:r>
                      <a:endParaRPr b="1" sz="1100"/>
                    </a:p>
                  </a:txBody>
                  <a:tcPr marT="91425" marB="91425" marR="91425" marL="91425">
                    <a:solidFill>
                      <a:srgbClr val="F6B26B"/>
                    </a:solidFill>
                  </a:tcPr>
                </a:tc>
                <a:tc>
                  <a:txBody>
                    <a:bodyPr/>
                    <a:lstStyle/>
                    <a:p>
                      <a:pPr indent="0" lvl="0" marL="0" rtl="0" algn="l">
                        <a:spcBef>
                          <a:spcPts val="0"/>
                        </a:spcBef>
                        <a:spcAft>
                          <a:spcPts val="0"/>
                        </a:spcAft>
                        <a:buNone/>
                      </a:pPr>
                      <a:r>
                        <a:rPr b="1" lang="en" sz="1100"/>
                        <a:t>Black</a:t>
                      </a:r>
                      <a:endParaRPr b="1" sz="1100"/>
                    </a:p>
                  </a:txBody>
                  <a:tcPr marT="91425" marB="91425" marR="91425" marL="91425">
                    <a:solidFill>
                      <a:srgbClr val="F6B26B"/>
                    </a:solidFill>
                  </a:tcPr>
                </a:tc>
                <a:tc>
                  <a:txBody>
                    <a:bodyPr/>
                    <a:lstStyle/>
                    <a:p>
                      <a:pPr indent="0" lvl="0" marL="0" rtl="0" algn="l">
                        <a:spcBef>
                          <a:spcPts val="0"/>
                        </a:spcBef>
                        <a:spcAft>
                          <a:spcPts val="0"/>
                        </a:spcAft>
                        <a:buNone/>
                      </a:pPr>
                      <a:r>
                        <a:rPr b="1" lang="en" sz="1100"/>
                        <a:t>American Indian</a:t>
                      </a:r>
                      <a:endParaRPr b="1" sz="1100"/>
                    </a:p>
                  </a:txBody>
                  <a:tcPr marT="91425" marB="91425" marR="91425" marL="91425">
                    <a:solidFill>
                      <a:srgbClr val="F6B26B"/>
                    </a:solidFill>
                  </a:tcPr>
                </a:tc>
              </a:tr>
              <a:tr h="286350">
                <a:tc>
                  <a:txBody>
                    <a:bodyPr/>
                    <a:lstStyle/>
                    <a:p>
                      <a:pPr indent="0" lvl="0" marL="0" rtl="0" algn="l">
                        <a:spcBef>
                          <a:spcPts val="0"/>
                        </a:spcBef>
                        <a:spcAft>
                          <a:spcPts val="0"/>
                        </a:spcAft>
                        <a:buNone/>
                      </a:pPr>
                      <a:r>
                        <a:rPr b="1" lang="en" sz="1100"/>
                        <a:t>64.8%</a:t>
                      </a:r>
                      <a:endParaRPr b="1" sz="1100"/>
                    </a:p>
                  </a:txBody>
                  <a:tcPr marT="91425" marB="91425" marR="91425" marL="91425"/>
                </a:tc>
                <a:tc>
                  <a:txBody>
                    <a:bodyPr/>
                    <a:lstStyle/>
                    <a:p>
                      <a:pPr indent="0" lvl="0" marL="0" rtl="0" algn="l">
                        <a:spcBef>
                          <a:spcPts val="0"/>
                        </a:spcBef>
                        <a:spcAft>
                          <a:spcPts val="0"/>
                        </a:spcAft>
                        <a:buNone/>
                      </a:pPr>
                      <a:r>
                        <a:rPr b="1" lang="en" sz="1100"/>
                        <a:t>27.6%</a:t>
                      </a:r>
                      <a:endParaRPr b="1" sz="1100"/>
                    </a:p>
                  </a:txBody>
                  <a:tcPr marT="91425" marB="91425" marR="91425" marL="91425"/>
                </a:tc>
                <a:tc>
                  <a:txBody>
                    <a:bodyPr/>
                    <a:lstStyle/>
                    <a:p>
                      <a:pPr indent="0" lvl="0" marL="0" rtl="0" algn="l">
                        <a:spcBef>
                          <a:spcPts val="0"/>
                        </a:spcBef>
                        <a:spcAft>
                          <a:spcPts val="0"/>
                        </a:spcAft>
                        <a:buNone/>
                      </a:pPr>
                      <a:r>
                        <a:rPr b="1" lang="en" sz="1100"/>
                        <a:t>0.3%</a:t>
                      </a:r>
                      <a:endParaRPr b="1" sz="1100"/>
                    </a:p>
                  </a:txBody>
                  <a:tcPr marT="91425" marB="91425" marR="91425" marL="91425"/>
                </a:tc>
              </a:tr>
            </a:tbl>
          </a:graphicData>
        </a:graphic>
      </p:graphicFrame>
      <p:sp>
        <p:nvSpPr>
          <p:cNvPr id="126" name="Google Shape;126;p17"/>
          <p:cNvSpPr txBox="1"/>
          <p:nvPr/>
        </p:nvSpPr>
        <p:spPr>
          <a:xfrm>
            <a:off x="6486600" y="2732350"/>
            <a:ext cx="2229000" cy="10467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ACLA melanoma g</a:t>
            </a:r>
            <a:r>
              <a:rPr lang="en">
                <a:solidFill>
                  <a:schemeClr val="dk1"/>
                </a:solidFill>
              </a:rPr>
              <a:t>ender does not mirror LA/US melanoma trend (but this trend is &gt; 50 yo)</a:t>
            </a:r>
            <a:endParaRPr/>
          </a:p>
        </p:txBody>
      </p:sp>
      <p:sp>
        <p:nvSpPr>
          <p:cNvPr id="127" name="Google Shape;127;p17"/>
          <p:cNvSpPr txBox="1"/>
          <p:nvPr/>
        </p:nvSpPr>
        <p:spPr>
          <a:xfrm>
            <a:off x="6272475" y="13170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as of 12/31/22</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356700" y="235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ACLA 2022 Treatment </a:t>
            </a:r>
            <a:endParaRPr/>
          </a:p>
        </p:txBody>
      </p:sp>
      <p:sp>
        <p:nvSpPr>
          <p:cNvPr id="133" name="Google Shape;133;p18"/>
          <p:cNvSpPr txBox="1"/>
          <p:nvPr>
            <p:ph idx="1" type="body"/>
          </p:nvPr>
        </p:nvSpPr>
        <p:spPr>
          <a:xfrm>
            <a:off x="85800" y="3585000"/>
            <a:ext cx="3609900" cy="15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05"/>
              <a:buNone/>
            </a:pPr>
            <a:r>
              <a:rPr lang="en" sz="1290"/>
              <a:t>Standard of treatment is surgical excision.</a:t>
            </a:r>
            <a:endParaRPr sz="1290"/>
          </a:p>
          <a:p>
            <a:pPr indent="0" lvl="0" marL="0" rtl="0" algn="l">
              <a:spcBef>
                <a:spcPts val="1200"/>
              </a:spcBef>
              <a:spcAft>
                <a:spcPts val="0"/>
              </a:spcAft>
              <a:buSzPts val="605"/>
              <a:buNone/>
            </a:pPr>
            <a:r>
              <a:rPr lang="en" sz="1290"/>
              <a:t>*Unknown if patients moved away or expired, or if first dx or tx occurred out of 2022 window</a:t>
            </a:r>
            <a:endParaRPr sz="1290"/>
          </a:p>
          <a:p>
            <a:pPr indent="0" lvl="0" marL="0" rtl="0" algn="l">
              <a:spcBef>
                <a:spcPts val="1200"/>
              </a:spcBef>
              <a:spcAft>
                <a:spcPts val="1200"/>
              </a:spcAft>
              <a:buSzPts val="605"/>
              <a:buNone/>
            </a:pPr>
            <a:r>
              <a:rPr lang="en" sz="1290"/>
              <a:t>*Also some of the members with metastatic disease underwent chemo/radiation instead.</a:t>
            </a:r>
            <a:endParaRPr sz="1290"/>
          </a:p>
        </p:txBody>
      </p:sp>
      <p:pic>
        <p:nvPicPr>
          <p:cNvPr id="134" name="Google Shape;134;p18"/>
          <p:cNvPicPr preferRelativeResize="0"/>
          <p:nvPr/>
        </p:nvPicPr>
        <p:blipFill>
          <a:blip r:embed="rId3">
            <a:alphaModFix/>
          </a:blip>
          <a:stretch>
            <a:fillRect/>
          </a:stretch>
        </p:blipFill>
        <p:spPr>
          <a:xfrm>
            <a:off x="528696" y="1036771"/>
            <a:ext cx="2595500" cy="2531100"/>
          </a:xfrm>
          <a:prstGeom prst="rect">
            <a:avLst/>
          </a:prstGeom>
          <a:noFill/>
          <a:ln>
            <a:noFill/>
          </a:ln>
        </p:spPr>
      </p:pic>
      <p:pic>
        <p:nvPicPr>
          <p:cNvPr id="135" name="Google Shape;135;p18"/>
          <p:cNvPicPr preferRelativeResize="0"/>
          <p:nvPr/>
        </p:nvPicPr>
        <p:blipFill rotWithShape="1">
          <a:blip r:embed="rId4">
            <a:alphaModFix/>
          </a:blip>
          <a:srcRect b="0" l="0" r="0" t="2969"/>
          <a:stretch/>
        </p:blipFill>
        <p:spPr>
          <a:xfrm>
            <a:off x="4391125" y="1305200"/>
            <a:ext cx="4010025" cy="2770375"/>
          </a:xfrm>
          <a:prstGeom prst="rect">
            <a:avLst/>
          </a:prstGeom>
          <a:noFill/>
          <a:ln>
            <a:noFill/>
          </a:ln>
        </p:spPr>
      </p:pic>
      <p:sp>
        <p:nvSpPr>
          <p:cNvPr id="136" name="Google Shape;136;p18"/>
          <p:cNvSpPr/>
          <p:nvPr/>
        </p:nvSpPr>
        <p:spPr>
          <a:xfrm rot="10800000">
            <a:off x="7786530" y="3055953"/>
            <a:ext cx="238500" cy="247200"/>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rot="10800000">
            <a:off x="7718707" y="3303055"/>
            <a:ext cx="238500" cy="247200"/>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rot="10800000">
            <a:off x="7650885" y="3550157"/>
            <a:ext cx="238500" cy="247200"/>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txBox="1"/>
          <p:nvPr/>
        </p:nvSpPr>
        <p:spPr>
          <a:xfrm>
            <a:off x="4762500" y="4097175"/>
            <a:ext cx="4381500" cy="104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solidFill>
                  <a:schemeClr val="dk2"/>
                </a:solidFill>
              </a:rPr>
              <a:t>58 yo UM from Region 6 with Hx DM, HTN, CAD, with metastatic dz + chemo</a:t>
            </a:r>
            <a:endParaRPr>
              <a:solidFill>
                <a:schemeClr val="dk2"/>
              </a:solidFill>
            </a:endParaRPr>
          </a:p>
          <a:p>
            <a:pPr indent="0" lvl="0" marL="0" rtl="0" algn="l">
              <a:lnSpc>
                <a:spcPct val="100000"/>
              </a:lnSpc>
              <a:spcBef>
                <a:spcPts val="0"/>
              </a:spcBef>
              <a:spcAft>
                <a:spcPts val="0"/>
              </a:spcAft>
              <a:buNone/>
            </a:pPr>
            <a:r>
              <a:rPr lang="en">
                <a:solidFill>
                  <a:schemeClr val="dk2"/>
                </a:solidFill>
              </a:rPr>
              <a:t>24 yo WF from Region 4 with complex graft on face</a:t>
            </a:r>
            <a:endParaRPr>
              <a:solidFill>
                <a:schemeClr val="dk2"/>
              </a:solidFill>
            </a:endParaRPr>
          </a:p>
          <a:p>
            <a:pPr indent="0" lvl="0" marL="0" rtl="0" algn="l">
              <a:lnSpc>
                <a:spcPct val="100000"/>
              </a:lnSpc>
              <a:spcBef>
                <a:spcPts val="0"/>
              </a:spcBef>
              <a:spcAft>
                <a:spcPts val="0"/>
              </a:spcAft>
              <a:buNone/>
            </a:pPr>
            <a:r>
              <a:rPr lang="en">
                <a:solidFill>
                  <a:schemeClr val="dk2"/>
                </a:solidFill>
              </a:rPr>
              <a:t>13 yo WF from Region 8</a:t>
            </a:r>
            <a:endParaRPr>
              <a:solidFill>
                <a:schemeClr val="dk2"/>
              </a:solidFill>
            </a:endParaRPr>
          </a:p>
        </p:txBody>
      </p:sp>
      <p:sp>
        <p:nvSpPr>
          <p:cNvPr id="140" name="Google Shape;140;p18"/>
          <p:cNvSpPr txBox="1"/>
          <p:nvPr/>
        </p:nvSpPr>
        <p:spPr>
          <a:xfrm>
            <a:off x="3821850" y="41550"/>
            <a:ext cx="5322300" cy="1757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solidFill>
                  <a:schemeClr val="dk1"/>
                </a:solidFill>
              </a:rPr>
              <a:t>Time from diagnosis to treatment:</a:t>
            </a:r>
            <a:endParaRPr sz="1800">
              <a:solidFill>
                <a:schemeClr val="dk1"/>
              </a:solidFill>
            </a:endParaRPr>
          </a:p>
          <a:p>
            <a:pPr indent="-317500" lvl="0" marL="457200" rtl="0" algn="l">
              <a:lnSpc>
                <a:spcPct val="100000"/>
              </a:lnSpc>
              <a:spcBef>
                <a:spcPts val="0"/>
              </a:spcBef>
              <a:spcAft>
                <a:spcPts val="0"/>
              </a:spcAft>
              <a:buClr>
                <a:schemeClr val="dk1"/>
              </a:buClr>
              <a:buSzPts val="1400"/>
              <a:buChar char="-"/>
            </a:pPr>
            <a:r>
              <a:rPr lang="en">
                <a:solidFill>
                  <a:schemeClr val="dk1"/>
                </a:solidFill>
              </a:rPr>
              <a:t>R</a:t>
            </a:r>
            <a:r>
              <a:rPr lang="en">
                <a:solidFill>
                  <a:schemeClr val="dk1"/>
                </a:solidFill>
              </a:rPr>
              <a:t>ecommendation for time from diagnostic biopsy to treatment with excision is </a:t>
            </a:r>
            <a:r>
              <a:rPr b="1" lang="en">
                <a:solidFill>
                  <a:schemeClr val="dk1"/>
                </a:solidFill>
              </a:rPr>
              <a:t>4-6 weeks.</a:t>
            </a: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2022 study: Delay beyond </a:t>
            </a:r>
            <a:r>
              <a:rPr b="1" lang="en">
                <a:solidFill>
                  <a:schemeClr val="dk1"/>
                </a:solidFill>
              </a:rPr>
              <a:t>1 month</a:t>
            </a:r>
            <a:r>
              <a:rPr lang="en">
                <a:solidFill>
                  <a:schemeClr val="dk1"/>
                </a:solidFill>
              </a:rPr>
              <a:t> is associated with worse overall mortality.</a:t>
            </a:r>
            <a:endParaRPr>
              <a:solidFill>
                <a:schemeClr val="dk1"/>
              </a:solidFill>
            </a:endParaRPr>
          </a:p>
          <a:p>
            <a:pPr indent="0" lvl="0" marL="0" rtl="0" algn="l">
              <a:lnSpc>
                <a:spcPct val="100000"/>
              </a:lnSpc>
              <a:spcBef>
                <a:spcPts val="1200"/>
              </a:spcBef>
              <a:spcAft>
                <a:spcPts val="0"/>
              </a:spcAft>
              <a:buNone/>
            </a:pPr>
            <a:r>
              <a:t/>
            </a:r>
            <a:endParaRPr>
              <a:solidFill>
                <a:schemeClr val="dk1"/>
              </a:solidFill>
            </a:endParaRPr>
          </a:p>
        </p:txBody>
      </p:sp>
      <p:sp>
        <p:nvSpPr>
          <p:cNvPr id="141" name="Google Shape;141;p18"/>
          <p:cNvSpPr txBox="1"/>
          <p:nvPr/>
        </p:nvSpPr>
        <p:spPr>
          <a:xfrm>
            <a:off x="3821850" y="4097175"/>
            <a:ext cx="1150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Member 7:</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Member 8: </a:t>
            </a:r>
            <a:endParaRPr>
              <a:solidFill>
                <a:schemeClr val="dk2"/>
              </a:solidFill>
            </a:endParaRPr>
          </a:p>
          <a:p>
            <a:pPr indent="0" lvl="0" marL="0" rtl="0" algn="l">
              <a:spcBef>
                <a:spcPts val="0"/>
              </a:spcBef>
              <a:spcAft>
                <a:spcPts val="0"/>
              </a:spcAft>
              <a:buNone/>
            </a:pPr>
            <a:r>
              <a:rPr lang="en">
                <a:solidFill>
                  <a:schemeClr val="dk2"/>
                </a:solidFill>
              </a:rPr>
              <a:t>Member 9: </a:t>
            </a:r>
            <a:r>
              <a:rPr lang="en">
                <a:solidFill>
                  <a:schemeClr val="dk2"/>
                </a:solidFill>
              </a:rPr>
              <a:t> </a:t>
            </a:r>
            <a:endParaRPr/>
          </a:p>
        </p:txBody>
      </p:sp>
      <p:pic>
        <p:nvPicPr>
          <p:cNvPr id="142" name="Google Shape;142;p18"/>
          <p:cNvPicPr preferRelativeResize="0"/>
          <p:nvPr/>
        </p:nvPicPr>
        <p:blipFill rotWithShape="1">
          <a:blip r:embed="rId5">
            <a:alphaModFix/>
          </a:blip>
          <a:srcRect b="23545" l="20928" r="27037" t="24327"/>
          <a:stretch/>
        </p:blipFill>
        <p:spPr>
          <a:xfrm>
            <a:off x="8401141" y="3797349"/>
            <a:ext cx="246757" cy="247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311700" y="1922250"/>
            <a:ext cx="8520600" cy="841800"/>
          </a:xfrm>
          <a:prstGeom prst="rect">
            <a:avLst/>
          </a:prstGeom>
          <a:solidFill>
            <a:srgbClr val="F6B26B"/>
          </a:solidFill>
        </p:spPr>
        <p:txBody>
          <a:bodyPr anchorCtr="0" anchor="ctr" bIns="91425" lIns="91425" spcFirstLastPara="1" rIns="91425" wrap="square" tIns="91425">
            <a:normAutofit/>
          </a:bodyPr>
          <a:lstStyle/>
          <a:p>
            <a:pPr indent="0" lvl="0" marL="0" rtl="0" algn="ctr">
              <a:spcBef>
                <a:spcPts val="0"/>
              </a:spcBef>
              <a:spcAft>
                <a:spcPts val="0"/>
              </a:spcAft>
              <a:buNone/>
            </a:pPr>
            <a:r>
              <a:rPr lang="en"/>
              <a:t>Recommendations</a:t>
            </a:r>
            <a:r>
              <a:rPr lang="en"/>
              <a:t> and Considerations</a:t>
            </a:r>
            <a:endParaRPr/>
          </a:p>
        </p:txBody>
      </p:sp>
      <p:sp>
        <p:nvSpPr>
          <p:cNvPr id="148" name="Google Shape;148;p19"/>
          <p:cNvSpPr txBox="1"/>
          <p:nvPr/>
        </p:nvSpPr>
        <p:spPr>
          <a:xfrm>
            <a:off x="828675" y="2933700"/>
            <a:ext cx="7511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1"/>
                </a:solidFill>
              </a:rPr>
              <a:t>These interventions can help prevent not only melanoma but also </a:t>
            </a:r>
            <a:r>
              <a:rPr lang="en" sz="2800" u="sng">
                <a:solidFill>
                  <a:schemeClr val="dk1"/>
                </a:solidFill>
              </a:rPr>
              <a:t>other forms of skin cancer.</a:t>
            </a:r>
            <a:endParaRPr sz="2800"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885900" y="159275"/>
            <a:ext cx="8076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ACLA Infographics</a:t>
            </a:r>
            <a:endParaRPr/>
          </a:p>
          <a:p>
            <a:pPr indent="0" lvl="0" marL="0" rtl="0" algn="l">
              <a:spcBef>
                <a:spcPts val="0"/>
              </a:spcBef>
              <a:spcAft>
                <a:spcPts val="0"/>
              </a:spcAft>
              <a:buNone/>
            </a:pPr>
            <a:r>
              <a:rPr lang="en" sz="2466"/>
              <a:t>Great evidence-based recs</a:t>
            </a:r>
            <a:endParaRPr sz="2466"/>
          </a:p>
        </p:txBody>
      </p:sp>
      <p:pic>
        <p:nvPicPr>
          <p:cNvPr id="154" name="Google Shape;154;p20"/>
          <p:cNvPicPr preferRelativeResize="0"/>
          <p:nvPr/>
        </p:nvPicPr>
        <p:blipFill rotWithShape="1">
          <a:blip r:embed="rId3">
            <a:alphaModFix/>
          </a:blip>
          <a:srcRect b="1927" l="0" r="0" t="4070"/>
          <a:stretch/>
        </p:blipFill>
        <p:spPr>
          <a:xfrm>
            <a:off x="4556925" y="731975"/>
            <a:ext cx="4539524" cy="4248274"/>
          </a:xfrm>
          <a:prstGeom prst="rect">
            <a:avLst/>
          </a:prstGeom>
          <a:noFill/>
          <a:ln>
            <a:noFill/>
          </a:ln>
        </p:spPr>
      </p:pic>
      <p:pic>
        <p:nvPicPr>
          <p:cNvPr id="155" name="Google Shape;155;p20"/>
          <p:cNvPicPr preferRelativeResize="0"/>
          <p:nvPr/>
        </p:nvPicPr>
        <p:blipFill rotWithShape="1">
          <a:blip r:embed="rId4">
            <a:alphaModFix/>
          </a:blip>
          <a:srcRect b="2959" l="0" r="0" t="0"/>
          <a:stretch/>
        </p:blipFill>
        <p:spPr>
          <a:xfrm>
            <a:off x="213175" y="1027675"/>
            <a:ext cx="4115151" cy="3971625"/>
          </a:xfrm>
          <a:prstGeom prst="rect">
            <a:avLst/>
          </a:prstGeom>
          <a:noFill/>
          <a:ln>
            <a:noFill/>
          </a:ln>
        </p:spPr>
      </p:pic>
      <p:pic>
        <p:nvPicPr>
          <p:cNvPr id="156" name="Google Shape;156;p20"/>
          <p:cNvPicPr preferRelativeResize="0"/>
          <p:nvPr/>
        </p:nvPicPr>
        <p:blipFill rotWithShape="1">
          <a:blip r:embed="rId5">
            <a:alphaModFix/>
          </a:blip>
          <a:srcRect b="23545" l="20928" r="27037" t="24327"/>
          <a:stretch/>
        </p:blipFill>
        <p:spPr>
          <a:xfrm>
            <a:off x="213172" y="322097"/>
            <a:ext cx="571675" cy="57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457275" y="213000"/>
            <a:ext cx="8375100" cy="1800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Ideas for new melanoma </a:t>
            </a:r>
            <a:endParaRPr/>
          </a:p>
          <a:p>
            <a:pPr indent="0" lvl="0" marL="0" rtl="0" algn="l">
              <a:spcBef>
                <a:spcPts val="0"/>
              </a:spcBef>
              <a:spcAft>
                <a:spcPts val="0"/>
              </a:spcAft>
              <a:buNone/>
            </a:pPr>
            <a:r>
              <a:rPr lang="en"/>
              <a:t>infographics: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300" u="sng"/>
              <a:t>ABCDEs and Risk Factors</a:t>
            </a:r>
            <a:endParaRPr sz="2300" u="sng"/>
          </a:p>
        </p:txBody>
      </p:sp>
      <p:pic>
        <p:nvPicPr>
          <p:cNvPr id="162" name="Google Shape;162;p21"/>
          <p:cNvPicPr preferRelativeResize="0"/>
          <p:nvPr/>
        </p:nvPicPr>
        <p:blipFill rotWithShape="1">
          <a:blip r:embed="rId3">
            <a:alphaModFix/>
          </a:blip>
          <a:srcRect b="8475" l="0" r="0" t="0"/>
          <a:stretch/>
        </p:blipFill>
        <p:spPr>
          <a:xfrm>
            <a:off x="457275" y="1970450"/>
            <a:ext cx="4029024" cy="2773274"/>
          </a:xfrm>
          <a:prstGeom prst="rect">
            <a:avLst/>
          </a:prstGeom>
          <a:noFill/>
          <a:ln>
            <a:noFill/>
          </a:ln>
        </p:spPr>
      </p:pic>
      <p:pic>
        <p:nvPicPr>
          <p:cNvPr id="163" name="Google Shape;163;p21"/>
          <p:cNvPicPr preferRelativeResize="0"/>
          <p:nvPr/>
        </p:nvPicPr>
        <p:blipFill rotWithShape="1">
          <a:blip r:embed="rId4">
            <a:alphaModFix/>
          </a:blip>
          <a:srcRect b="21104" l="0" r="0" t="0"/>
          <a:stretch/>
        </p:blipFill>
        <p:spPr>
          <a:xfrm>
            <a:off x="5091125" y="14297"/>
            <a:ext cx="3819525" cy="2818075"/>
          </a:xfrm>
          <a:prstGeom prst="rect">
            <a:avLst/>
          </a:prstGeom>
          <a:noFill/>
          <a:ln>
            <a:noFill/>
          </a:ln>
        </p:spPr>
      </p:pic>
      <p:pic>
        <p:nvPicPr>
          <p:cNvPr id="164" name="Google Shape;164;p21"/>
          <p:cNvPicPr preferRelativeResize="0"/>
          <p:nvPr/>
        </p:nvPicPr>
        <p:blipFill rotWithShape="1">
          <a:blip r:embed="rId5">
            <a:alphaModFix/>
          </a:blip>
          <a:srcRect b="0" l="1901" r="4910" t="12617"/>
          <a:stretch/>
        </p:blipFill>
        <p:spPr>
          <a:xfrm>
            <a:off x="5288400" y="2832375"/>
            <a:ext cx="3543899" cy="225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