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4" r:id="rId4"/>
    <p:sldId id="258" r:id="rId5"/>
    <p:sldId id="301" r:id="rId6"/>
    <p:sldId id="265" r:id="rId7"/>
    <p:sldId id="286" r:id="rId8"/>
    <p:sldId id="291" r:id="rId9"/>
    <p:sldId id="290" r:id="rId10"/>
    <p:sldId id="310" r:id="rId11"/>
    <p:sldId id="293" r:id="rId12"/>
    <p:sldId id="294" r:id="rId13"/>
    <p:sldId id="311" r:id="rId14"/>
    <p:sldId id="3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3758" autoAdjust="0"/>
  </p:normalViewPr>
  <p:slideViewPr>
    <p:cSldViewPr snapToGrid="0">
      <p:cViewPr varScale="1">
        <p:scale>
          <a:sx n="62" d="100"/>
          <a:sy n="62" d="100"/>
        </p:scale>
        <p:origin x="10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95A0D-2476-4212-B7BA-AA3C1316AA3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5A2BBA-FBBF-4D7B-952B-7F155A92FBC1}">
      <dgm:prSet/>
      <dgm:spPr/>
      <dgm:t>
        <a:bodyPr/>
        <a:lstStyle/>
        <a:p>
          <a:r>
            <a:rPr lang="en-US" dirty="0"/>
            <a:t>One of the main stays in quality management of Sickle Cell patients is usage of specialty care with hematologist/oncologist </a:t>
          </a:r>
        </a:p>
      </dgm:t>
    </dgm:pt>
    <dgm:pt modelId="{43906583-904D-41EB-A1C3-985924D49512}" type="parTrans" cxnId="{CADDEF57-F3DF-4DC4-89BF-366B76F37D02}">
      <dgm:prSet/>
      <dgm:spPr/>
      <dgm:t>
        <a:bodyPr/>
        <a:lstStyle/>
        <a:p>
          <a:endParaRPr lang="en-US"/>
        </a:p>
      </dgm:t>
    </dgm:pt>
    <dgm:pt modelId="{EB0AEFE8-617D-4DAA-A2E9-3A1608476753}" type="sibTrans" cxnId="{CADDEF57-F3DF-4DC4-89BF-366B76F37D02}">
      <dgm:prSet/>
      <dgm:spPr/>
      <dgm:t>
        <a:bodyPr/>
        <a:lstStyle/>
        <a:p>
          <a:endParaRPr lang="en-US"/>
        </a:p>
      </dgm:t>
    </dgm:pt>
    <dgm:pt modelId="{E27D1B1B-C2BB-4A64-9115-E8E92BBB0D00}">
      <dgm:prSet/>
      <dgm:spPr/>
      <dgm:t>
        <a:bodyPr/>
        <a:lstStyle/>
        <a:p>
          <a:r>
            <a:rPr lang="en-US" dirty="0"/>
            <a:t>With this project I wish to examine disparities in the utilization of specialty care with hematologist/oncologist  in Louisiana </a:t>
          </a:r>
        </a:p>
      </dgm:t>
    </dgm:pt>
    <dgm:pt modelId="{AE32E7E5-5361-4BB9-9C4B-D215BB9134FB}" type="parTrans" cxnId="{4C54C888-2E6F-47C6-B566-E4840E7C2443}">
      <dgm:prSet/>
      <dgm:spPr/>
      <dgm:t>
        <a:bodyPr/>
        <a:lstStyle/>
        <a:p>
          <a:endParaRPr lang="en-US"/>
        </a:p>
      </dgm:t>
    </dgm:pt>
    <dgm:pt modelId="{AF674299-10E9-4405-8D32-AC7508005DF8}" type="sibTrans" cxnId="{4C54C888-2E6F-47C6-B566-E4840E7C2443}">
      <dgm:prSet/>
      <dgm:spPr/>
      <dgm:t>
        <a:bodyPr/>
        <a:lstStyle/>
        <a:p>
          <a:endParaRPr lang="en-US"/>
        </a:p>
      </dgm:t>
    </dgm:pt>
    <dgm:pt modelId="{5EAFC554-83D8-4081-A75A-7B22580066A7}" type="pres">
      <dgm:prSet presAssocID="{0F095A0D-2476-4212-B7BA-AA3C1316AA37}" presName="linear" presStyleCnt="0">
        <dgm:presLayoutVars>
          <dgm:animLvl val="lvl"/>
          <dgm:resizeHandles val="exact"/>
        </dgm:presLayoutVars>
      </dgm:prSet>
      <dgm:spPr/>
    </dgm:pt>
    <dgm:pt modelId="{F9C235BD-4C4A-4C75-9E8C-DE73DF54EF42}" type="pres">
      <dgm:prSet presAssocID="{A15A2BBA-FBBF-4D7B-952B-7F155A92FB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3A73DD4-BB79-4037-8555-D1019A0FC939}" type="pres">
      <dgm:prSet presAssocID="{EB0AEFE8-617D-4DAA-A2E9-3A1608476753}" presName="spacer" presStyleCnt="0"/>
      <dgm:spPr/>
    </dgm:pt>
    <dgm:pt modelId="{49C537EB-282A-4B8F-83D1-2CDB27B25268}" type="pres">
      <dgm:prSet presAssocID="{E27D1B1B-C2BB-4A64-9115-E8E92BBB0D0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04C7011-0A3C-4610-BC9B-2AAB24878EFA}" type="presOf" srcId="{A15A2BBA-FBBF-4D7B-952B-7F155A92FBC1}" destId="{F9C235BD-4C4A-4C75-9E8C-DE73DF54EF42}" srcOrd="0" destOrd="0" presId="urn:microsoft.com/office/officeart/2005/8/layout/vList2"/>
    <dgm:cxn modelId="{CADDEF57-F3DF-4DC4-89BF-366B76F37D02}" srcId="{0F095A0D-2476-4212-B7BA-AA3C1316AA37}" destId="{A15A2BBA-FBBF-4D7B-952B-7F155A92FBC1}" srcOrd="0" destOrd="0" parTransId="{43906583-904D-41EB-A1C3-985924D49512}" sibTransId="{EB0AEFE8-617D-4DAA-A2E9-3A1608476753}"/>
    <dgm:cxn modelId="{4C54C888-2E6F-47C6-B566-E4840E7C2443}" srcId="{0F095A0D-2476-4212-B7BA-AA3C1316AA37}" destId="{E27D1B1B-C2BB-4A64-9115-E8E92BBB0D00}" srcOrd="1" destOrd="0" parTransId="{AE32E7E5-5361-4BB9-9C4B-D215BB9134FB}" sibTransId="{AF674299-10E9-4405-8D32-AC7508005DF8}"/>
    <dgm:cxn modelId="{C96CB59C-5385-40D4-87CC-ABFFA4734736}" type="presOf" srcId="{E27D1B1B-C2BB-4A64-9115-E8E92BBB0D00}" destId="{49C537EB-282A-4B8F-83D1-2CDB27B25268}" srcOrd="0" destOrd="0" presId="urn:microsoft.com/office/officeart/2005/8/layout/vList2"/>
    <dgm:cxn modelId="{E15E64A3-EBE2-426A-A24D-12219528D41C}" type="presOf" srcId="{0F095A0D-2476-4212-B7BA-AA3C1316AA37}" destId="{5EAFC554-83D8-4081-A75A-7B22580066A7}" srcOrd="0" destOrd="0" presId="urn:microsoft.com/office/officeart/2005/8/layout/vList2"/>
    <dgm:cxn modelId="{5FE3D81D-F5AE-4E19-9492-A0FDF3B65075}" type="presParOf" srcId="{5EAFC554-83D8-4081-A75A-7B22580066A7}" destId="{F9C235BD-4C4A-4C75-9E8C-DE73DF54EF42}" srcOrd="0" destOrd="0" presId="urn:microsoft.com/office/officeart/2005/8/layout/vList2"/>
    <dgm:cxn modelId="{7385D9DF-A2F5-4A03-8C32-7A4AC3BB6551}" type="presParOf" srcId="{5EAFC554-83D8-4081-A75A-7B22580066A7}" destId="{53A73DD4-BB79-4037-8555-D1019A0FC939}" srcOrd="1" destOrd="0" presId="urn:microsoft.com/office/officeart/2005/8/layout/vList2"/>
    <dgm:cxn modelId="{06A8520B-3A16-43C1-A7DF-977B4CE67783}" type="presParOf" srcId="{5EAFC554-83D8-4081-A75A-7B22580066A7}" destId="{49C537EB-282A-4B8F-83D1-2CDB27B2526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DB678-F7A6-4E07-AFCD-9A4BD054AEC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4BFD09-F794-493F-95A2-9C269EAEBA32}">
      <dgm:prSet/>
      <dgm:spPr/>
      <dgm:t>
        <a:bodyPr/>
        <a:lstStyle/>
        <a:p>
          <a:r>
            <a:rPr lang="en-US" dirty="0"/>
            <a:t>61 (15%) ACLA members were seen by adult specialist </a:t>
          </a:r>
        </a:p>
      </dgm:t>
    </dgm:pt>
    <dgm:pt modelId="{385DD575-C518-4385-85B0-70A621DA1411}" type="parTrans" cxnId="{DAFC071D-938D-4AA0-9D5F-20277B2BBF03}">
      <dgm:prSet/>
      <dgm:spPr/>
      <dgm:t>
        <a:bodyPr/>
        <a:lstStyle/>
        <a:p>
          <a:endParaRPr lang="en-US"/>
        </a:p>
      </dgm:t>
    </dgm:pt>
    <dgm:pt modelId="{D24D0106-07A5-4E57-AE76-6239D8A16ABC}" type="sibTrans" cxnId="{DAFC071D-938D-4AA0-9D5F-20277B2BBF03}">
      <dgm:prSet/>
      <dgm:spPr/>
      <dgm:t>
        <a:bodyPr/>
        <a:lstStyle/>
        <a:p>
          <a:endParaRPr lang="en-US"/>
        </a:p>
      </dgm:t>
    </dgm:pt>
    <dgm:pt modelId="{E4C824A6-2A24-4DE1-933E-ADE57968AD22}">
      <dgm:prSet/>
      <dgm:spPr/>
      <dgm:t>
        <a:bodyPr/>
        <a:lstStyle/>
        <a:p>
          <a:r>
            <a:rPr lang="en-US" dirty="0"/>
            <a:t>130 (32%) ACLA members saw a pediatric specialist</a:t>
          </a:r>
        </a:p>
      </dgm:t>
    </dgm:pt>
    <dgm:pt modelId="{80BD1134-EB6E-459A-B08F-FD1CDA175F21}" type="parTrans" cxnId="{EAD18A29-46DB-47AD-B4DC-8DEEE1E46B87}">
      <dgm:prSet/>
      <dgm:spPr/>
      <dgm:t>
        <a:bodyPr/>
        <a:lstStyle/>
        <a:p>
          <a:endParaRPr lang="en-US"/>
        </a:p>
      </dgm:t>
    </dgm:pt>
    <dgm:pt modelId="{E2C26AC3-4CA5-4950-8A68-BF95D2A3AC2C}" type="sibTrans" cxnId="{EAD18A29-46DB-47AD-B4DC-8DEEE1E46B87}">
      <dgm:prSet/>
      <dgm:spPr/>
      <dgm:t>
        <a:bodyPr/>
        <a:lstStyle/>
        <a:p>
          <a:endParaRPr lang="en-US"/>
        </a:p>
      </dgm:t>
    </dgm:pt>
    <dgm:pt modelId="{8E3C9872-064D-49B3-B6BD-CD902D1C328F}">
      <dgm:prSet/>
      <dgm:spPr/>
      <dgm:t>
        <a:bodyPr/>
        <a:lstStyle/>
        <a:p>
          <a:r>
            <a:rPr lang="en-US" b="1" dirty="0"/>
            <a:t>220 (53%) </a:t>
          </a:r>
          <a:r>
            <a:rPr lang="en-US" dirty="0"/>
            <a:t>ACLA members saw no specialist last year </a:t>
          </a:r>
        </a:p>
      </dgm:t>
    </dgm:pt>
    <dgm:pt modelId="{A71B4BF8-F829-4FD8-BCFB-FE191901CB31}" type="parTrans" cxnId="{FDB4FE5A-43EA-4A44-A155-597A221D5F70}">
      <dgm:prSet/>
      <dgm:spPr/>
      <dgm:t>
        <a:bodyPr/>
        <a:lstStyle/>
        <a:p>
          <a:endParaRPr lang="en-US"/>
        </a:p>
      </dgm:t>
    </dgm:pt>
    <dgm:pt modelId="{428A8DE9-8B57-44F0-9658-8080A1DA56DF}" type="sibTrans" cxnId="{FDB4FE5A-43EA-4A44-A155-597A221D5F70}">
      <dgm:prSet/>
      <dgm:spPr/>
      <dgm:t>
        <a:bodyPr/>
        <a:lstStyle/>
        <a:p>
          <a:endParaRPr lang="en-US"/>
        </a:p>
      </dgm:t>
    </dgm:pt>
    <dgm:pt modelId="{ED8CE0C2-0787-4075-BD45-692E747374DB}" type="pres">
      <dgm:prSet presAssocID="{A1ADB678-F7A6-4E07-AFCD-9A4BD054AEC9}" presName="vert0" presStyleCnt="0">
        <dgm:presLayoutVars>
          <dgm:dir/>
          <dgm:animOne val="branch"/>
          <dgm:animLvl val="lvl"/>
        </dgm:presLayoutVars>
      </dgm:prSet>
      <dgm:spPr/>
    </dgm:pt>
    <dgm:pt modelId="{5E739A31-75C3-42B9-A131-C1AA12687B6E}" type="pres">
      <dgm:prSet presAssocID="{0B4BFD09-F794-493F-95A2-9C269EAEBA32}" presName="thickLine" presStyleLbl="alignNode1" presStyleIdx="0" presStyleCnt="3"/>
      <dgm:spPr/>
    </dgm:pt>
    <dgm:pt modelId="{EE635FDE-1FAD-4CE1-BC7E-CA44D53EBACB}" type="pres">
      <dgm:prSet presAssocID="{0B4BFD09-F794-493F-95A2-9C269EAEBA32}" presName="horz1" presStyleCnt="0"/>
      <dgm:spPr/>
    </dgm:pt>
    <dgm:pt modelId="{A111817D-5645-4219-8A17-9B27EFB2CEEE}" type="pres">
      <dgm:prSet presAssocID="{0B4BFD09-F794-493F-95A2-9C269EAEBA32}" presName="tx1" presStyleLbl="revTx" presStyleIdx="0" presStyleCnt="3"/>
      <dgm:spPr/>
    </dgm:pt>
    <dgm:pt modelId="{62DEF599-F6B2-46BB-9F4C-C2AD283CE83F}" type="pres">
      <dgm:prSet presAssocID="{0B4BFD09-F794-493F-95A2-9C269EAEBA32}" presName="vert1" presStyleCnt="0"/>
      <dgm:spPr/>
    </dgm:pt>
    <dgm:pt modelId="{8B92BDB4-0C54-457C-927C-9F292DC9B494}" type="pres">
      <dgm:prSet presAssocID="{E4C824A6-2A24-4DE1-933E-ADE57968AD22}" presName="thickLine" presStyleLbl="alignNode1" presStyleIdx="1" presStyleCnt="3"/>
      <dgm:spPr/>
    </dgm:pt>
    <dgm:pt modelId="{C6BC387E-400D-4FDA-B396-F75BE71BCFD1}" type="pres">
      <dgm:prSet presAssocID="{E4C824A6-2A24-4DE1-933E-ADE57968AD22}" presName="horz1" presStyleCnt="0"/>
      <dgm:spPr/>
    </dgm:pt>
    <dgm:pt modelId="{6C44189F-2D4F-4F90-8F40-313B4154D73E}" type="pres">
      <dgm:prSet presAssocID="{E4C824A6-2A24-4DE1-933E-ADE57968AD22}" presName="tx1" presStyleLbl="revTx" presStyleIdx="1" presStyleCnt="3"/>
      <dgm:spPr/>
    </dgm:pt>
    <dgm:pt modelId="{2AF71D4D-FA03-4DD5-830B-ADD54689A3FA}" type="pres">
      <dgm:prSet presAssocID="{E4C824A6-2A24-4DE1-933E-ADE57968AD22}" presName="vert1" presStyleCnt="0"/>
      <dgm:spPr/>
    </dgm:pt>
    <dgm:pt modelId="{333622FB-AD89-41CE-AAAE-4312158CF6E8}" type="pres">
      <dgm:prSet presAssocID="{8E3C9872-064D-49B3-B6BD-CD902D1C328F}" presName="thickLine" presStyleLbl="alignNode1" presStyleIdx="2" presStyleCnt="3"/>
      <dgm:spPr/>
    </dgm:pt>
    <dgm:pt modelId="{E22294D2-D58F-49C6-9B46-DBDA2465C2FB}" type="pres">
      <dgm:prSet presAssocID="{8E3C9872-064D-49B3-B6BD-CD902D1C328F}" presName="horz1" presStyleCnt="0"/>
      <dgm:spPr/>
    </dgm:pt>
    <dgm:pt modelId="{AD2DDB11-2EFB-44EF-A42E-7138F5F9F36B}" type="pres">
      <dgm:prSet presAssocID="{8E3C9872-064D-49B3-B6BD-CD902D1C328F}" presName="tx1" presStyleLbl="revTx" presStyleIdx="2" presStyleCnt="3"/>
      <dgm:spPr/>
    </dgm:pt>
    <dgm:pt modelId="{C5DBDC9A-CB73-4447-ABA2-510E57D1418C}" type="pres">
      <dgm:prSet presAssocID="{8E3C9872-064D-49B3-B6BD-CD902D1C328F}" presName="vert1" presStyleCnt="0"/>
      <dgm:spPr/>
    </dgm:pt>
  </dgm:ptLst>
  <dgm:cxnLst>
    <dgm:cxn modelId="{DAFC071D-938D-4AA0-9D5F-20277B2BBF03}" srcId="{A1ADB678-F7A6-4E07-AFCD-9A4BD054AEC9}" destId="{0B4BFD09-F794-493F-95A2-9C269EAEBA32}" srcOrd="0" destOrd="0" parTransId="{385DD575-C518-4385-85B0-70A621DA1411}" sibTransId="{D24D0106-07A5-4E57-AE76-6239D8A16ABC}"/>
    <dgm:cxn modelId="{EAD18A29-46DB-47AD-B4DC-8DEEE1E46B87}" srcId="{A1ADB678-F7A6-4E07-AFCD-9A4BD054AEC9}" destId="{E4C824A6-2A24-4DE1-933E-ADE57968AD22}" srcOrd="1" destOrd="0" parTransId="{80BD1134-EB6E-459A-B08F-FD1CDA175F21}" sibTransId="{E2C26AC3-4CA5-4950-8A68-BF95D2A3AC2C}"/>
    <dgm:cxn modelId="{A3EF9872-6BED-49CF-AB86-E3C23E7D6099}" type="presOf" srcId="{8E3C9872-064D-49B3-B6BD-CD902D1C328F}" destId="{AD2DDB11-2EFB-44EF-A42E-7138F5F9F36B}" srcOrd="0" destOrd="0" presId="urn:microsoft.com/office/officeart/2008/layout/LinedList"/>
    <dgm:cxn modelId="{FDB4FE5A-43EA-4A44-A155-597A221D5F70}" srcId="{A1ADB678-F7A6-4E07-AFCD-9A4BD054AEC9}" destId="{8E3C9872-064D-49B3-B6BD-CD902D1C328F}" srcOrd="2" destOrd="0" parTransId="{A71B4BF8-F829-4FD8-BCFB-FE191901CB31}" sibTransId="{428A8DE9-8B57-44F0-9658-8080A1DA56DF}"/>
    <dgm:cxn modelId="{DB871D9D-3D5A-4BC2-952B-A1456ECD1B89}" type="presOf" srcId="{A1ADB678-F7A6-4E07-AFCD-9A4BD054AEC9}" destId="{ED8CE0C2-0787-4075-BD45-692E747374DB}" srcOrd="0" destOrd="0" presId="urn:microsoft.com/office/officeart/2008/layout/LinedList"/>
    <dgm:cxn modelId="{96CEBFDB-1A3F-451B-A044-DD89E8F583C6}" type="presOf" srcId="{E4C824A6-2A24-4DE1-933E-ADE57968AD22}" destId="{6C44189F-2D4F-4F90-8F40-313B4154D73E}" srcOrd="0" destOrd="0" presId="urn:microsoft.com/office/officeart/2008/layout/LinedList"/>
    <dgm:cxn modelId="{F34CEDE2-31BA-4694-AB88-48A78FF0336A}" type="presOf" srcId="{0B4BFD09-F794-493F-95A2-9C269EAEBA32}" destId="{A111817D-5645-4219-8A17-9B27EFB2CEEE}" srcOrd="0" destOrd="0" presId="urn:microsoft.com/office/officeart/2008/layout/LinedList"/>
    <dgm:cxn modelId="{8F0BE4F3-3E00-4057-9B77-B14CDED920D6}" type="presParOf" srcId="{ED8CE0C2-0787-4075-BD45-692E747374DB}" destId="{5E739A31-75C3-42B9-A131-C1AA12687B6E}" srcOrd="0" destOrd="0" presId="urn:microsoft.com/office/officeart/2008/layout/LinedList"/>
    <dgm:cxn modelId="{4ED06323-DA07-4C32-974B-7C8A66BEBE54}" type="presParOf" srcId="{ED8CE0C2-0787-4075-BD45-692E747374DB}" destId="{EE635FDE-1FAD-4CE1-BC7E-CA44D53EBACB}" srcOrd="1" destOrd="0" presId="urn:microsoft.com/office/officeart/2008/layout/LinedList"/>
    <dgm:cxn modelId="{1D9C0488-FC1C-43F4-AADA-BAAC5A8C5F8B}" type="presParOf" srcId="{EE635FDE-1FAD-4CE1-BC7E-CA44D53EBACB}" destId="{A111817D-5645-4219-8A17-9B27EFB2CEEE}" srcOrd="0" destOrd="0" presId="urn:microsoft.com/office/officeart/2008/layout/LinedList"/>
    <dgm:cxn modelId="{C42F9570-4280-4CD3-9C52-28F688A311F0}" type="presParOf" srcId="{EE635FDE-1FAD-4CE1-BC7E-CA44D53EBACB}" destId="{62DEF599-F6B2-46BB-9F4C-C2AD283CE83F}" srcOrd="1" destOrd="0" presId="urn:microsoft.com/office/officeart/2008/layout/LinedList"/>
    <dgm:cxn modelId="{CABB9E45-B59B-4F53-B0C5-EE919C4E01F1}" type="presParOf" srcId="{ED8CE0C2-0787-4075-BD45-692E747374DB}" destId="{8B92BDB4-0C54-457C-927C-9F292DC9B494}" srcOrd="2" destOrd="0" presId="urn:microsoft.com/office/officeart/2008/layout/LinedList"/>
    <dgm:cxn modelId="{9FB3EF7B-C94B-488E-AF86-9EC73771CDEA}" type="presParOf" srcId="{ED8CE0C2-0787-4075-BD45-692E747374DB}" destId="{C6BC387E-400D-4FDA-B396-F75BE71BCFD1}" srcOrd="3" destOrd="0" presId="urn:microsoft.com/office/officeart/2008/layout/LinedList"/>
    <dgm:cxn modelId="{20B3AADB-79E8-4C10-AE79-96E273B5919F}" type="presParOf" srcId="{C6BC387E-400D-4FDA-B396-F75BE71BCFD1}" destId="{6C44189F-2D4F-4F90-8F40-313B4154D73E}" srcOrd="0" destOrd="0" presId="urn:microsoft.com/office/officeart/2008/layout/LinedList"/>
    <dgm:cxn modelId="{201E0436-1BB8-4D3F-A76C-123951714D24}" type="presParOf" srcId="{C6BC387E-400D-4FDA-B396-F75BE71BCFD1}" destId="{2AF71D4D-FA03-4DD5-830B-ADD54689A3FA}" srcOrd="1" destOrd="0" presId="urn:microsoft.com/office/officeart/2008/layout/LinedList"/>
    <dgm:cxn modelId="{732AA2F4-A427-4E48-A405-8C28236251B2}" type="presParOf" srcId="{ED8CE0C2-0787-4075-BD45-692E747374DB}" destId="{333622FB-AD89-41CE-AAAE-4312158CF6E8}" srcOrd="4" destOrd="0" presId="urn:microsoft.com/office/officeart/2008/layout/LinedList"/>
    <dgm:cxn modelId="{5742271B-A9A0-456F-8D4F-A5F0562DAA78}" type="presParOf" srcId="{ED8CE0C2-0787-4075-BD45-692E747374DB}" destId="{E22294D2-D58F-49C6-9B46-DBDA2465C2FB}" srcOrd="5" destOrd="0" presId="urn:microsoft.com/office/officeart/2008/layout/LinedList"/>
    <dgm:cxn modelId="{BA03CDBA-4F62-42FF-BCB8-73B0D65650D1}" type="presParOf" srcId="{E22294D2-D58F-49C6-9B46-DBDA2465C2FB}" destId="{AD2DDB11-2EFB-44EF-A42E-7138F5F9F36B}" srcOrd="0" destOrd="0" presId="urn:microsoft.com/office/officeart/2008/layout/LinedList"/>
    <dgm:cxn modelId="{84C17E3C-CB13-43E7-88B1-DF211AC3E959}" type="presParOf" srcId="{E22294D2-D58F-49C6-9B46-DBDA2465C2FB}" destId="{C5DBDC9A-CB73-4447-ABA2-510E57D141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489382-65C8-4BC9-A7CF-9971000E6C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ACFF79-B6B1-43BC-9EA6-9DBFD2A4CA91}">
      <dgm:prSet/>
      <dgm:spPr/>
      <dgm:t>
        <a:bodyPr/>
        <a:lstStyle/>
        <a:p>
          <a:r>
            <a:rPr lang="en-US" dirty="0"/>
            <a:t>The transition from pediatric to adult care in patients with SCD presents a challenge. Within </a:t>
          </a:r>
          <a:r>
            <a:rPr lang="en-US" b="1" dirty="0"/>
            <a:t>adult hematology, SCD has been under addressed</a:t>
          </a:r>
          <a:endParaRPr lang="en-US" dirty="0"/>
        </a:p>
      </dgm:t>
    </dgm:pt>
    <dgm:pt modelId="{79A3F679-7ACB-4AC0-8EE4-2C9E8C68F632}" type="parTrans" cxnId="{6F122DDF-4B83-4D03-B4FF-92AAD9D14093}">
      <dgm:prSet/>
      <dgm:spPr/>
      <dgm:t>
        <a:bodyPr/>
        <a:lstStyle/>
        <a:p>
          <a:endParaRPr lang="en-US"/>
        </a:p>
      </dgm:t>
    </dgm:pt>
    <dgm:pt modelId="{CE18F860-94BF-46BB-9CDF-B6CE96AC6718}" type="sibTrans" cxnId="{6F122DDF-4B83-4D03-B4FF-92AAD9D14093}">
      <dgm:prSet/>
      <dgm:spPr/>
      <dgm:t>
        <a:bodyPr/>
        <a:lstStyle/>
        <a:p>
          <a:endParaRPr lang="en-US"/>
        </a:p>
      </dgm:t>
    </dgm:pt>
    <dgm:pt modelId="{F1383E56-4803-4C3B-8F71-DA095C9DC98A}">
      <dgm:prSet/>
      <dgm:spPr/>
      <dgm:t>
        <a:bodyPr/>
        <a:lstStyle/>
        <a:p>
          <a:r>
            <a:rPr lang="en-US" b="0" dirty="0"/>
            <a:t>One-quarter of patients with SCD from 18-25 develop increasing complications of disease, leading to higher health-care resource utilization, and this progression doesn’t necessarily plateau with age. These findings highlight the need for research foci and improved clinical care targeted to these growing patient subgroups.</a:t>
          </a:r>
        </a:p>
      </dgm:t>
    </dgm:pt>
    <dgm:pt modelId="{28EA3287-4FCF-4D60-B086-0296246F9D48}" type="parTrans" cxnId="{9D566E3B-F856-4685-8B8B-6661AFED1060}">
      <dgm:prSet/>
      <dgm:spPr/>
      <dgm:t>
        <a:bodyPr/>
        <a:lstStyle/>
        <a:p>
          <a:endParaRPr lang="en-US"/>
        </a:p>
      </dgm:t>
    </dgm:pt>
    <dgm:pt modelId="{75657B58-62E3-4B9C-8AB3-736EBACC1172}" type="sibTrans" cxnId="{9D566E3B-F856-4685-8B8B-6661AFED1060}">
      <dgm:prSet/>
      <dgm:spPr/>
      <dgm:t>
        <a:bodyPr/>
        <a:lstStyle/>
        <a:p>
          <a:endParaRPr lang="en-US"/>
        </a:p>
      </dgm:t>
    </dgm:pt>
    <dgm:pt modelId="{5DE074DB-3CA7-4C19-AE01-964E830A436A}" type="pres">
      <dgm:prSet presAssocID="{DF489382-65C8-4BC9-A7CF-9971000E6C08}" presName="linear" presStyleCnt="0">
        <dgm:presLayoutVars>
          <dgm:animLvl val="lvl"/>
          <dgm:resizeHandles val="exact"/>
        </dgm:presLayoutVars>
      </dgm:prSet>
      <dgm:spPr/>
    </dgm:pt>
    <dgm:pt modelId="{E6850F76-2F2E-46EA-A7D0-19F08F466729}" type="pres">
      <dgm:prSet presAssocID="{1CACFF79-B6B1-43BC-9EA6-9DBFD2A4CA9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80E5FF0-2754-4B30-BB11-620BDC32DD64}" type="pres">
      <dgm:prSet presAssocID="{CE18F860-94BF-46BB-9CDF-B6CE96AC6718}" presName="spacer" presStyleCnt="0"/>
      <dgm:spPr/>
    </dgm:pt>
    <dgm:pt modelId="{65CBB243-155F-42D6-AE40-A534F9F73C22}" type="pres">
      <dgm:prSet presAssocID="{F1383E56-4803-4C3B-8F71-DA095C9DC98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D566E3B-F856-4685-8B8B-6661AFED1060}" srcId="{DF489382-65C8-4BC9-A7CF-9971000E6C08}" destId="{F1383E56-4803-4C3B-8F71-DA095C9DC98A}" srcOrd="1" destOrd="0" parTransId="{28EA3287-4FCF-4D60-B086-0296246F9D48}" sibTransId="{75657B58-62E3-4B9C-8AB3-736EBACC1172}"/>
    <dgm:cxn modelId="{9A251D5C-7934-4FCC-8FA3-D98AA1F836D0}" type="presOf" srcId="{F1383E56-4803-4C3B-8F71-DA095C9DC98A}" destId="{65CBB243-155F-42D6-AE40-A534F9F73C22}" srcOrd="0" destOrd="0" presId="urn:microsoft.com/office/officeart/2005/8/layout/vList2"/>
    <dgm:cxn modelId="{B2E7B86C-9C8F-4243-BD35-DBE9E93166AC}" type="presOf" srcId="{1CACFF79-B6B1-43BC-9EA6-9DBFD2A4CA91}" destId="{E6850F76-2F2E-46EA-A7D0-19F08F466729}" srcOrd="0" destOrd="0" presId="urn:microsoft.com/office/officeart/2005/8/layout/vList2"/>
    <dgm:cxn modelId="{1126988D-A915-41C7-A365-377B9D55E6F1}" type="presOf" srcId="{DF489382-65C8-4BC9-A7CF-9971000E6C08}" destId="{5DE074DB-3CA7-4C19-AE01-964E830A436A}" srcOrd="0" destOrd="0" presId="urn:microsoft.com/office/officeart/2005/8/layout/vList2"/>
    <dgm:cxn modelId="{6F122DDF-4B83-4D03-B4FF-92AAD9D14093}" srcId="{DF489382-65C8-4BC9-A7CF-9971000E6C08}" destId="{1CACFF79-B6B1-43BC-9EA6-9DBFD2A4CA91}" srcOrd="0" destOrd="0" parTransId="{79A3F679-7ACB-4AC0-8EE4-2C9E8C68F632}" sibTransId="{CE18F860-94BF-46BB-9CDF-B6CE96AC6718}"/>
    <dgm:cxn modelId="{E9E23C22-F97C-4BE1-9DA7-02DE0077B570}" type="presParOf" srcId="{5DE074DB-3CA7-4C19-AE01-964E830A436A}" destId="{E6850F76-2F2E-46EA-A7D0-19F08F466729}" srcOrd="0" destOrd="0" presId="urn:microsoft.com/office/officeart/2005/8/layout/vList2"/>
    <dgm:cxn modelId="{1BFDBBFC-E842-4862-811C-7D20AE253453}" type="presParOf" srcId="{5DE074DB-3CA7-4C19-AE01-964E830A436A}" destId="{E80E5FF0-2754-4B30-BB11-620BDC32DD64}" srcOrd="1" destOrd="0" presId="urn:microsoft.com/office/officeart/2005/8/layout/vList2"/>
    <dgm:cxn modelId="{ED08E7E2-716C-4FFA-84E3-9DE247AEECB3}" type="presParOf" srcId="{5DE074DB-3CA7-4C19-AE01-964E830A436A}" destId="{65CBB243-155F-42D6-AE40-A534F9F73C2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7968E4-0D7B-48A2-803D-A8A66E1FC42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2AC76156-E8B5-4759-A8F2-55436912729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Improve education of Primary care providers and Acute care providers </a:t>
          </a:r>
        </a:p>
      </dgm:t>
    </dgm:pt>
    <dgm:pt modelId="{1CE98962-C4F2-4200-B065-0617D63000F0}" type="parTrans" cxnId="{0F2C334C-AF4F-48FB-8841-3CA6C0F6B940}">
      <dgm:prSet/>
      <dgm:spPr/>
      <dgm:t>
        <a:bodyPr/>
        <a:lstStyle/>
        <a:p>
          <a:endParaRPr lang="en-US"/>
        </a:p>
      </dgm:t>
    </dgm:pt>
    <dgm:pt modelId="{485079EB-ECF4-445F-8030-6C7E0DC4C321}" type="sibTrans" cxnId="{0F2C334C-AF4F-48FB-8841-3CA6C0F6B940}">
      <dgm:prSet/>
      <dgm:spPr/>
      <dgm:t>
        <a:bodyPr/>
        <a:lstStyle/>
        <a:p>
          <a:endParaRPr lang="en-US"/>
        </a:p>
      </dgm:t>
    </dgm:pt>
    <dgm:pt modelId="{352CC547-26B6-4CC3-A3BA-22EDD4E0C15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Increase utilization of specialty care </a:t>
          </a:r>
        </a:p>
      </dgm:t>
    </dgm:pt>
    <dgm:pt modelId="{ACCBB963-3089-467D-A778-E2110D2539EB}" type="parTrans" cxnId="{8B741DFF-5752-42F3-AC3F-C8D033B58697}">
      <dgm:prSet/>
      <dgm:spPr/>
      <dgm:t>
        <a:bodyPr/>
        <a:lstStyle/>
        <a:p>
          <a:endParaRPr lang="en-US"/>
        </a:p>
      </dgm:t>
    </dgm:pt>
    <dgm:pt modelId="{7F4EC426-76D5-4729-80C9-7F3CBD1BFDA2}" type="sibTrans" cxnId="{8B741DFF-5752-42F3-AC3F-C8D033B58697}">
      <dgm:prSet/>
      <dgm:spPr/>
      <dgm:t>
        <a:bodyPr/>
        <a:lstStyle/>
        <a:p>
          <a:endParaRPr lang="en-US"/>
        </a:p>
      </dgm:t>
    </dgm:pt>
    <dgm:pt modelId="{B13D57FA-6879-48BD-8E73-EC7DA4DCF108}" type="pres">
      <dgm:prSet presAssocID="{817968E4-0D7B-48A2-803D-A8A66E1FC422}" presName="root" presStyleCnt="0">
        <dgm:presLayoutVars>
          <dgm:dir/>
          <dgm:resizeHandles val="exact"/>
        </dgm:presLayoutVars>
      </dgm:prSet>
      <dgm:spPr/>
    </dgm:pt>
    <dgm:pt modelId="{8E9BEABE-F40C-48D1-90D4-C75DEFBF4792}" type="pres">
      <dgm:prSet presAssocID="{2AC76156-E8B5-4759-A8F2-55436912729A}" presName="compNode" presStyleCnt="0"/>
      <dgm:spPr/>
    </dgm:pt>
    <dgm:pt modelId="{04CFB998-6E39-4CC3-85BB-4F2D1B1EB238}" type="pres">
      <dgm:prSet presAssocID="{2AC76156-E8B5-4759-A8F2-55436912729A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ABD91BE1-1B18-4AC3-8E6E-C5BE0AC873E5}" type="pres">
      <dgm:prSet presAssocID="{2AC76156-E8B5-4759-A8F2-55436912729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01EA9D1-064B-4CBE-B190-972DE6C3F422}" type="pres">
      <dgm:prSet presAssocID="{2AC76156-E8B5-4759-A8F2-55436912729A}" presName="spaceRect" presStyleCnt="0"/>
      <dgm:spPr/>
    </dgm:pt>
    <dgm:pt modelId="{A1621A26-A1D8-4FE5-836F-072138580815}" type="pres">
      <dgm:prSet presAssocID="{2AC76156-E8B5-4759-A8F2-55436912729A}" presName="textRect" presStyleLbl="revTx" presStyleIdx="0" presStyleCnt="2" custScaleY="143198">
        <dgm:presLayoutVars>
          <dgm:chMax val="1"/>
          <dgm:chPref val="1"/>
        </dgm:presLayoutVars>
      </dgm:prSet>
      <dgm:spPr/>
    </dgm:pt>
    <dgm:pt modelId="{DC7AB7DE-0BDB-46C9-8895-66DDE5E314A2}" type="pres">
      <dgm:prSet presAssocID="{485079EB-ECF4-445F-8030-6C7E0DC4C321}" presName="sibTrans" presStyleCnt="0"/>
      <dgm:spPr/>
    </dgm:pt>
    <dgm:pt modelId="{116CDA60-BC1C-494E-8496-1F208E4655B1}" type="pres">
      <dgm:prSet presAssocID="{352CC547-26B6-4CC3-A3BA-22EDD4E0C153}" presName="compNode" presStyleCnt="0"/>
      <dgm:spPr/>
    </dgm:pt>
    <dgm:pt modelId="{C743D8E0-E6F4-483A-9E30-8DED490A2E9D}" type="pres">
      <dgm:prSet presAssocID="{352CC547-26B6-4CC3-A3BA-22EDD4E0C153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367BA2C4-4572-4341-A636-AFB2E64E0108}" type="pres">
      <dgm:prSet presAssocID="{352CC547-26B6-4CC3-A3BA-22EDD4E0C153}" presName="iconRect" presStyleLbl="node1" presStyleIdx="1" presStyleCnt="2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2D9A44E-780C-4A71-8D52-98F405C736B3}" type="pres">
      <dgm:prSet presAssocID="{352CC547-26B6-4CC3-A3BA-22EDD4E0C153}" presName="spaceRect" presStyleCnt="0"/>
      <dgm:spPr/>
    </dgm:pt>
    <dgm:pt modelId="{ADD928E3-1C71-40C2-845B-93CF353762E9}" type="pres">
      <dgm:prSet presAssocID="{352CC547-26B6-4CC3-A3BA-22EDD4E0C15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ED9750F-9516-474A-9972-D6A0AA38BD9F}" type="presOf" srcId="{817968E4-0D7B-48A2-803D-A8A66E1FC422}" destId="{B13D57FA-6879-48BD-8E73-EC7DA4DCF108}" srcOrd="0" destOrd="0" presId="urn:microsoft.com/office/officeart/2018/5/layout/IconLeafLabelList"/>
    <dgm:cxn modelId="{0F2C334C-AF4F-48FB-8841-3CA6C0F6B940}" srcId="{817968E4-0D7B-48A2-803D-A8A66E1FC422}" destId="{2AC76156-E8B5-4759-A8F2-55436912729A}" srcOrd="0" destOrd="0" parTransId="{1CE98962-C4F2-4200-B065-0617D63000F0}" sibTransId="{485079EB-ECF4-445F-8030-6C7E0DC4C321}"/>
    <dgm:cxn modelId="{9AEBD4B3-B49A-4170-B1A3-300D8B12573D}" type="presOf" srcId="{2AC76156-E8B5-4759-A8F2-55436912729A}" destId="{A1621A26-A1D8-4FE5-836F-072138580815}" srcOrd="0" destOrd="0" presId="urn:microsoft.com/office/officeart/2018/5/layout/IconLeafLabelList"/>
    <dgm:cxn modelId="{093A0FCE-41F2-4AB7-8A41-1FD2DFB86415}" type="presOf" srcId="{352CC547-26B6-4CC3-A3BA-22EDD4E0C153}" destId="{ADD928E3-1C71-40C2-845B-93CF353762E9}" srcOrd="0" destOrd="0" presId="urn:microsoft.com/office/officeart/2018/5/layout/IconLeafLabelList"/>
    <dgm:cxn modelId="{8B741DFF-5752-42F3-AC3F-C8D033B58697}" srcId="{817968E4-0D7B-48A2-803D-A8A66E1FC422}" destId="{352CC547-26B6-4CC3-A3BA-22EDD4E0C153}" srcOrd="1" destOrd="0" parTransId="{ACCBB963-3089-467D-A778-E2110D2539EB}" sibTransId="{7F4EC426-76D5-4729-80C9-7F3CBD1BFDA2}"/>
    <dgm:cxn modelId="{AB9F4A3F-BCDF-4A3A-AF3A-3A4446D9BA64}" type="presParOf" srcId="{B13D57FA-6879-48BD-8E73-EC7DA4DCF108}" destId="{8E9BEABE-F40C-48D1-90D4-C75DEFBF4792}" srcOrd="0" destOrd="0" presId="urn:microsoft.com/office/officeart/2018/5/layout/IconLeafLabelList"/>
    <dgm:cxn modelId="{8B9A93B2-8270-446A-BA9E-5F9308FECB21}" type="presParOf" srcId="{8E9BEABE-F40C-48D1-90D4-C75DEFBF4792}" destId="{04CFB998-6E39-4CC3-85BB-4F2D1B1EB238}" srcOrd="0" destOrd="0" presId="urn:microsoft.com/office/officeart/2018/5/layout/IconLeafLabelList"/>
    <dgm:cxn modelId="{7A23B594-FFFE-4602-A766-13E4C054C772}" type="presParOf" srcId="{8E9BEABE-F40C-48D1-90D4-C75DEFBF4792}" destId="{ABD91BE1-1B18-4AC3-8E6E-C5BE0AC873E5}" srcOrd="1" destOrd="0" presId="urn:microsoft.com/office/officeart/2018/5/layout/IconLeafLabelList"/>
    <dgm:cxn modelId="{432D7846-D2D1-4B6B-BC08-8F738776E7B7}" type="presParOf" srcId="{8E9BEABE-F40C-48D1-90D4-C75DEFBF4792}" destId="{D01EA9D1-064B-4CBE-B190-972DE6C3F422}" srcOrd="2" destOrd="0" presId="urn:microsoft.com/office/officeart/2018/5/layout/IconLeafLabelList"/>
    <dgm:cxn modelId="{9C0D24FE-4804-4D31-BC3D-33ADCDB9E32D}" type="presParOf" srcId="{8E9BEABE-F40C-48D1-90D4-C75DEFBF4792}" destId="{A1621A26-A1D8-4FE5-836F-072138580815}" srcOrd="3" destOrd="0" presId="urn:microsoft.com/office/officeart/2018/5/layout/IconLeafLabelList"/>
    <dgm:cxn modelId="{B3F5ADD9-CF39-4923-BAAE-C08DDBF2485A}" type="presParOf" srcId="{B13D57FA-6879-48BD-8E73-EC7DA4DCF108}" destId="{DC7AB7DE-0BDB-46C9-8895-66DDE5E314A2}" srcOrd="1" destOrd="0" presId="urn:microsoft.com/office/officeart/2018/5/layout/IconLeafLabelList"/>
    <dgm:cxn modelId="{9EFB6273-6C3A-4578-A937-D75CCD18A6FE}" type="presParOf" srcId="{B13D57FA-6879-48BD-8E73-EC7DA4DCF108}" destId="{116CDA60-BC1C-494E-8496-1F208E4655B1}" srcOrd="2" destOrd="0" presId="urn:microsoft.com/office/officeart/2018/5/layout/IconLeafLabelList"/>
    <dgm:cxn modelId="{19FF8649-7F73-4B46-86D0-A5EE4D9064AE}" type="presParOf" srcId="{116CDA60-BC1C-494E-8496-1F208E4655B1}" destId="{C743D8E0-E6F4-483A-9E30-8DED490A2E9D}" srcOrd="0" destOrd="0" presId="urn:microsoft.com/office/officeart/2018/5/layout/IconLeafLabelList"/>
    <dgm:cxn modelId="{C23328BA-A925-4CD7-85BF-D32DA37516E7}" type="presParOf" srcId="{116CDA60-BC1C-494E-8496-1F208E4655B1}" destId="{367BA2C4-4572-4341-A636-AFB2E64E0108}" srcOrd="1" destOrd="0" presId="urn:microsoft.com/office/officeart/2018/5/layout/IconLeafLabelList"/>
    <dgm:cxn modelId="{77DAA3F3-B38E-4798-B24C-D37A13D2A2E9}" type="presParOf" srcId="{116CDA60-BC1C-494E-8496-1F208E4655B1}" destId="{32D9A44E-780C-4A71-8D52-98F405C736B3}" srcOrd="2" destOrd="0" presId="urn:microsoft.com/office/officeart/2018/5/layout/IconLeafLabelList"/>
    <dgm:cxn modelId="{1FCEEF09-1D11-464E-B39F-AAD752FEC508}" type="presParOf" srcId="{116CDA60-BC1C-494E-8496-1F208E4655B1}" destId="{ADD928E3-1C71-40C2-845B-93CF353762E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B54C48-B07E-40EE-A790-02A0B7145560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380462-A8D0-4529-8AC9-9C193877512A}">
      <dgm:prSet/>
      <dgm:spPr/>
      <dgm:t>
        <a:bodyPr/>
        <a:lstStyle/>
        <a:p>
          <a:r>
            <a:rPr lang="en-US" dirty="0"/>
            <a:t>Project ECHO</a:t>
          </a:r>
          <a:r>
            <a:rPr lang="en-US" baseline="30000" dirty="0"/>
            <a:t>®</a:t>
          </a:r>
          <a:r>
            <a:rPr lang="en-US" dirty="0"/>
            <a:t> (Extension for Community Healthcare Outcomes) is a model of </a:t>
          </a:r>
          <a:r>
            <a:rPr lang="en-US" dirty="0" err="1"/>
            <a:t>telementoring</a:t>
          </a:r>
          <a:r>
            <a:rPr lang="en-US" dirty="0"/>
            <a:t> and training. The program’s objective is to connect providers with SCD experts so that they can increase their knowledge about best practices in managing individuals with this complex disease.</a:t>
          </a:r>
        </a:p>
      </dgm:t>
    </dgm:pt>
    <dgm:pt modelId="{01CA4A25-CEED-47F9-9777-7ECB00CFF007}" type="parTrans" cxnId="{78CA224B-24C5-46F1-BD39-5F63A337D2E7}">
      <dgm:prSet/>
      <dgm:spPr/>
      <dgm:t>
        <a:bodyPr/>
        <a:lstStyle/>
        <a:p>
          <a:endParaRPr lang="en-US"/>
        </a:p>
      </dgm:t>
    </dgm:pt>
    <dgm:pt modelId="{07178DFF-CC00-4F2F-96C6-CF26308E685C}" type="sibTrans" cxnId="{78CA224B-24C5-46F1-BD39-5F63A337D2E7}">
      <dgm:prSet/>
      <dgm:spPr/>
      <dgm:t>
        <a:bodyPr/>
        <a:lstStyle/>
        <a:p>
          <a:endParaRPr lang="en-US"/>
        </a:p>
      </dgm:t>
    </dgm:pt>
    <dgm:pt modelId="{AA95F9F0-4892-4FE8-8477-999580C97C9C}">
      <dgm:prSet/>
      <dgm:spPr/>
      <dgm:t>
        <a:bodyPr/>
        <a:lstStyle/>
        <a:p>
          <a:r>
            <a:rPr lang="en-US" dirty="0"/>
            <a:t>A new </a:t>
          </a:r>
          <a:r>
            <a:rPr lang="en-US" b="0" i="0" dirty="0"/>
            <a:t>SCD series for primary care providers. This series, taught by hematologists using a case study-based, tele-mentoring approach, will cover basics of SCD care, such as pain management, hydro</a:t>
          </a:r>
          <a:endParaRPr lang="en-US" dirty="0"/>
        </a:p>
      </dgm:t>
    </dgm:pt>
    <dgm:pt modelId="{9273F274-5E43-42E3-8B02-06C5FE2C0249}" type="parTrans" cxnId="{1A6C539E-D9D2-494A-8EED-F58126A8C1E3}">
      <dgm:prSet/>
      <dgm:spPr/>
      <dgm:t>
        <a:bodyPr/>
        <a:lstStyle/>
        <a:p>
          <a:endParaRPr lang="en-US"/>
        </a:p>
      </dgm:t>
    </dgm:pt>
    <dgm:pt modelId="{380691B2-8F28-4E9B-8CB2-58A550747D48}" type="sibTrans" cxnId="{1A6C539E-D9D2-494A-8EED-F58126A8C1E3}">
      <dgm:prSet/>
      <dgm:spPr/>
      <dgm:t>
        <a:bodyPr/>
        <a:lstStyle/>
        <a:p>
          <a:endParaRPr lang="en-US"/>
        </a:p>
      </dgm:t>
    </dgm:pt>
    <dgm:pt modelId="{66D10C50-5085-479C-BAD4-1751166B8616}">
      <dgm:prSet/>
      <dgm:spPr/>
      <dgm:t>
        <a:bodyPr/>
        <a:lstStyle/>
        <a:p>
          <a:r>
            <a:rPr lang="en-US" b="0" i="0" dirty="0"/>
            <a:t>Participating primary care providers will also be eligible to request </a:t>
          </a:r>
          <a:r>
            <a:rPr lang="en-US" b="1" i="0" dirty="0"/>
            <a:t>on-demand consultative services from hematologists to further support SCD care and mentoring</a:t>
          </a:r>
          <a:endParaRPr lang="en-US" b="1" dirty="0"/>
        </a:p>
      </dgm:t>
    </dgm:pt>
    <dgm:pt modelId="{985EEFAF-E4E9-4CE8-A724-1C6CC77B7102}" type="parTrans" cxnId="{71188B57-D099-4606-B404-079E12EBC702}">
      <dgm:prSet/>
      <dgm:spPr/>
      <dgm:t>
        <a:bodyPr/>
        <a:lstStyle/>
        <a:p>
          <a:endParaRPr lang="en-US"/>
        </a:p>
      </dgm:t>
    </dgm:pt>
    <dgm:pt modelId="{61185213-CE86-40B5-B52E-B56D4DEA3411}" type="sibTrans" cxnId="{71188B57-D099-4606-B404-079E12EBC702}">
      <dgm:prSet/>
      <dgm:spPr/>
      <dgm:t>
        <a:bodyPr/>
        <a:lstStyle/>
        <a:p>
          <a:endParaRPr lang="en-US"/>
        </a:p>
      </dgm:t>
    </dgm:pt>
    <dgm:pt modelId="{3711B6E2-C585-4DB7-AFB0-063B2EFA120E}" type="pres">
      <dgm:prSet presAssocID="{4DB54C48-B07E-40EE-A790-02A0B7145560}" presName="Name0" presStyleCnt="0">
        <dgm:presLayoutVars>
          <dgm:dir/>
          <dgm:animLvl val="lvl"/>
          <dgm:resizeHandles val="exact"/>
        </dgm:presLayoutVars>
      </dgm:prSet>
      <dgm:spPr/>
    </dgm:pt>
    <dgm:pt modelId="{F8C2BC3D-5493-4259-842F-A0269A99E743}" type="pres">
      <dgm:prSet presAssocID="{25380462-A8D0-4529-8AC9-9C193877512A}" presName="boxAndChildren" presStyleCnt="0"/>
      <dgm:spPr/>
    </dgm:pt>
    <dgm:pt modelId="{70967A34-E60D-4150-8317-AA1D28F9C524}" type="pres">
      <dgm:prSet presAssocID="{25380462-A8D0-4529-8AC9-9C193877512A}" presName="parentTextBox" presStyleLbl="node1" presStyleIdx="0" presStyleCnt="1"/>
      <dgm:spPr/>
    </dgm:pt>
    <dgm:pt modelId="{3A891876-C0AD-47DB-99EC-CAC579015E1E}" type="pres">
      <dgm:prSet presAssocID="{25380462-A8D0-4529-8AC9-9C193877512A}" presName="entireBox" presStyleLbl="node1" presStyleIdx="0" presStyleCnt="1" custLinFactNeighborX="-2106" custLinFactNeighborY="4793"/>
      <dgm:spPr/>
    </dgm:pt>
    <dgm:pt modelId="{8E1E7D2D-4B61-443D-8922-6BC922B7B2EC}" type="pres">
      <dgm:prSet presAssocID="{25380462-A8D0-4529-8AC9-9C193877512A}" presName="descendantBox" presStyleCnt="0"/>
      <dgm:spPr/>
    </dgm:pt>
    <dgm:pt modelId="{6BB9E2C3-8B9A-4B74-B768-83B6E0005288}" type="pres">
      <dgm:prSet presAssocID="{AA95F9F0-4892-4FE8-8477-999580C97C9C}" presName="childTextBox" presStyleLbl="fgAccFollowNode1" presStyleIdx="0" presStyleCnt="2">
        <dgm:presLayoutVars>
          <dgm:bulletEnabled val="1"/>
        </dgm:presLayoutVars>
      </dgm:prSet>
      <dgm:spPr/>
    </dgm:pt>
    <dgm:pt modelId="{47139EDD-B249-41C8-9C06-C8486895DA68}" type="pres">
      <dgm:prSet presAssocID="{66D10C50-5085-479C-BAD4-1751166B8616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AE18DA12-6C5E-4254-AACD-F1C99EF4BF07}" type="presOf" srcId="{AA95F9F0-4892-4FE8-8477-999580C97C9C}" destId="{6BB9E2C3-8B9A-4B74-B768-83B6E0005288}" srcOrd="0" destOrd="0" presId="urn:microsoft.com/office/officeart/2005/8/layout/process4"/>
    <dgm:cxn modelId="{78CA224B-24C5-46F1-BD39-5F63A337D2E7}" srcId="{4DB54C48-B07E-40EE-A790-02A0B7145560}" destId="{25380462-A8D0-4529-8AC9-9C193877512A}" srcOrd="0" destOrd="0" parTransId="{01CA4A25-CEED-47F9-9777-7ECB00CFF007}" sibTransId="{07178DFF-CC00-4F2F-96C6-CF26308E685C}"/>
    <dgm:cxn modelId="{71188B57-D099-4606-B404-079E12EBC702}" srcId="{25380462-A8D0-4529-8AC9-9C193877512A}" destId="{66D10C50-5085-479C-BAD4-1751166B8616}" srcOrd="1" destOrd="0" parTransId="{985EEFAF-E4E9-4CE8-A724-1C6CC77B7102}" sibTransId="{61185213-CE86-40B5-B52E-B56D4DEA3411}"/>
    <dgm:cxn modelId="{BC6A555A-82A2-408E-9A81-5BC722BD3348}" type="presOf" srcId="{4DB54C48-B07E-40EE-A790-02A0B7145560}" destId="{3711B6E2-C585-4DB7-AFB0-063B2EFA120E}" srcOrd="0" destOrd="0" presId="urn:microsoft.com/office/officeart/2005/8/layout/process4"/>
    <dgm:cxn modelId="{D154E39C-4DF0-4632-8EBA-F16773808E8D}" type="presOf" srcId="{66D10C50-5085-479C-BAD4-1751166B8616}" destId="{47139EDD-B249-41C8-9C06-C8486895DA68}" srcOrd="0" destOrd="0" presId="urn:microsoft.com/office/officeart/2005/8/layout/process4"/>
    <dgm:cxn modelId="{1A6C539E-D9D2-494A-8EED-F58126A8C1E3}" srcId="{25380462-A8D0-4529-8AC9-9C193877512A}" destId="{AA95F9F0-4892-4FE8-8477-999580C97C9C}" srcOrd="0" destOrd="0" parTransId="{9273F274-5E43-42E3-8B02-06C5FE2C0249}" sibTransId="{380691B2-8F28-4E9B-8CB2-58A550747D48}"/>
    <dgm:cxn modelId="{8F4B34AF-937A-4958-A856-5C5498F79A4D}" type="presOf" srcId="{25380462-A8D0-4529-8AC9-9C193877512A}" destId="{70967A34-E60D-4150-8317-AA1D28F9C524}" srcOrd="0" destOrd="0" presId="urn:microsoft.com/office/officeart/2005/8/layout/process4"/>
    <dgm:cxn modelId="{5ECF5BE8-4862-4ADF-BD0E-BD4F403E069E}" type="presOf" srcId="{25380462-A8D0-4529-8AC9-9C193877512A}" destId="{3A891876-C0AD-47DB-99EC-CAC579015E1E}" srcOrd="1" destOrd="0" presId="urn:microsoft.com/office/officeart/2005/8/layout/process4"/>
    <dgm:cxn modelId="{3AB9E50B-1B3E-46C5-AB65-A5C7A6CF71FD}" type="presParOf" srcId="{3711B6E2-C585-4DB7-AFB0-063B2EFA120E}" destId="{F8C2BC3D-5493-4259-842F-A0269A99E743}" srcOrd="0" destOrd="0" presId="urn:microsoft.com/office/officeart/2005/8/layout/process4"/>
    <dgm:cxn modelId="{4CF57A3F-1B4A-4BF4-BD9C-A903B8A88EA6}" type="presParOf" srcId="{F8C2BC3D-5493-4259-842F-A0269A99E743}" destId="{70967A34-E60D-4150-8317-AA1D28F9C524}" srcOrd="0" destOrd="0" presId="urn:microsoft.com/office/officeart/2005/8/layout/process4"/>
    <dgm:cxn modelId="{CB6A1F04-DB97-41D0-97E3-ACC40B17B312}" type="presParOf" srcId="{F8C2BC3D-5493-4259-842F-A0269A99E743}" destId="{3A891876-C0AD-47DB-99EC-CAC579015E1E}" srcOrd="1" destOrd="0" presId="urn:microsoft.com/office/officeart/2005/8/layout/process4"/>
    <dgm:cxn modelId="{5E1CCC75-595E-4035-B073-0196BE9933D7}" type="presParOf" srcId="{F8C2BC3D-5493-4259-842F-A0269A99E743}" destId="{8E1E7D2D-4B61-443D-8922-6BC922B7B2EC}" srcOrd="2" destOrd="0" presId="urn:microsoft.com/office/officeart/2005/8/layout/process4"/>
    <dgm:cxn modelId="{D0824D3D-9BC9-4828-88CC-CE8AD689C870}" type="presParOf" srcId="{8E1E7D2D-4B61-443D-8922-6BC922B7B2EC}" destId="{6BB9E2C3-8B9A-4B74-B768-83B6E0005288}" srcOrd="0" destOrd="0" presId="urn:microsoft.com/office/officeart/2005/8/layout/process4"/>
    <dgm:cxn modelId="{5975272C-0A6F-4030-84E4-7B743318B321}" type="presParOf" srcId="{8E1E7D2D-4B61-443D-8922-6BC922B7B2EC}" destId="{47139EDD-B249-41C8-9C06-C8486895DA6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235BD-4C4A-4C75-9E8C-DE73DF54EF42}">
      <dsp:nvSpPr>
        <dsp:cNvPr id="0" name=""/>
        <dsp:cNvSpPr/>
      </dsp:nvSpPr>
      <dsp:spPr>
        <a:xfrm>
          <a:off x="0" y="11256"/>
          <a:ext cx="6263640" cy="26964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One of the main stays in quality management of Sickle Cell patients is usage of specialty care with hematologist/oncologist </a:t>
          </a:r>
        </a:p>
      </dsp:txBody>
      <dsp:txXfrm>
        <a:off x="131630" y="142886"/>
        <a:ext cx="6000380" cy="2433187"/>
      </dsp:txXfrm>
    </dsp:sp>
    <dsp:sp modelId="{49C537EB-282A-4B8F-83D1-2CDB27B25268}">
      <dsp:nvSpPr>
        <dsp:cNvPr id="0" name=""/>
        <dsp:cNvSpPr/>
      </dsp:nvSpPr>
      <dsp:spPr>
        <a:xfrm>
          <a:off x="0" y="2796984"/>
          <a:ext cx="6263640" cy="2696447"/>
        </a:xfrm>
        <a:prstGeom prst="roundRect">
          <a:avLst/>
        </a:prstGeom>
        <a:solidFill>
          <a:schemeClr val="accent5">
            <a:hueOff val="742785"/>
            <a:satOff val="20301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With this project I wish to examine disparities in the utilization of specialty care with hematologist/oncologist  in Louisiana </a:t>
          </a:r>
        </a:p>
      </dsp:txBody>
      <dsp:txXfrm>
        <a:off x="131630" y="2928614"/>
        <a:ext cx="6000380" cy="2433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39A31-75C3-42B9-A131-C1AA12687B6E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1817D-5645-4219-8A17-9B27EFB2CEEE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61 (15%) ACLA members were seen by adult specialist </a:t>
          </a:r>
        </a:p>
      </dsp:txBody>
      <dsp:txXfrm>
        <a:off x="0" y="2124"/>
        <a:ext cx="10515600" cy="1449029"/>
      </dsp:txXfrm>
    </dsp:sp>
    <dsp:sp modelId="{8B92BDB4-0C54-457C-927C-9F292DC9B494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4189F-2D4F-4F90-8F40-313B4154D73E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130 (32%) ACLA members saw a pediatric specialist</a:t>
          </a:r>
        </a:p>
      </dsp:txBody>
      <dsp:txXfrm>
        <a:off x="0" y="1451154"/>
        <a:ext cx="10515600" cy="1449029"/>
      </dsp:txXfrm>
    </dsp:sp>
    <dsp:sp modelId="{333622FB-AD89-41CE-AAAE-4312158CF6E8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DDB11-2EFB-44EF-A42E-7138F5F9F36B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220 (53%) </a:t>
          </a:r>
          <a:r>
            <a:rPr lang="en-US" sz="4000" kern="1200" dirty="0"/>
            <a:t>ACLA members saw no specialist last year </a:t>
          </a:r>
        </a:p>
      </dsp:txBody>
      <dsp:txXfrm>
        <a:off x="0" y="2900183"/>
        <a:ext cx="10515600" cy="1449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50F76-2F2E-46EA-A7D0-19F08F466729}">
      <dsp:nvSpPr>
        <dsp:cNvPr id="0" name=""/>
        <dsp:cNvSpPr/>
      </dsp:nvSpPr>
      <dsp:spPr>
        <a:xfrm>
          <a:off x="0" y="75156"/>
          <a:ext cx="10525715" cy="2175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transition from pediatric to adult care in patients with SCD presents a challenge. Within </a:t>
          </a:r>
          <a:r>
            <a:rPr lang="en-US" sz="2500" b="1" kern="1200" dirty="0"/>
            <a:t>adult hematology, SCD has been under addressed</a:t>
          </a:r>
          <a:endParaRPr lang="en-US" sz="2500" kern="1200" dirty="0"/>
        </a:p>
      </dsp:txBody>
      <dsp:txXfrm>
        <a:off x="106198" y="181354"/>
        <a:ext cx="10313319" cy="1963072"/>
      </dsp:txXfrm>
    </dsp:sp>
    <dsp:sp modelId="{65CBB243-155F-42D6-AE40-A534F9F73C22}">
      <dsp:nvSpPr>
        <dsp:cNvPr id="0" name=""/>
        <dsp:cNvSpPr/>
      </dsp:nvSpPr>
      <dsp:spPr>
        <a:xfrm>
          <a:off x="0" y="2322625"/>
          <a:ext cx="10525715" cy="2175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One-quarter of patients with SCD from 18-25 develop increasing complications of disease, leading to higher health-care resource utilization, and this progression doesn’t necessarily plateau with age. These findings highlight the need for research foci and improved clinical care targeted to these growing patient subgroups.</a:t>
          </a:r>
        </a:p>
      </dsp:txBody>
      <dsp:txXfrm>
        <a:off x="106198" y="2428823"/>
        <a:ext cx="10313319" cy="1963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FB998-6E39-4CC3-85BB-4F2D1B1EB238}">
      <dsp:nvSpPr>
        <dsp:cNvPr id="0" name=""/>
        <dsp:cNvSpPr/>
      </dsp:nvSpPr>
      <dsp:spPr>
        <a:xfrm>
          <a:off x="2250914" y="218646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91BE1-1B18-4AC3-8E6E-C5BE0AC873E5}">
      <dsp:nvSpPr>
        <dsp:cNvPr id="0" name=""/>
        <dsp:cNvSpPr/>
      </dsp:nvSpPr>
      <dsp:spPr>
        <a:xfrm>
          <a:off x="2718914" y="686646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21A26-A1D8-4FE5-836F-072138580815}">
      <dsp:nvSpPr>
        <dsp:cNvPr id="0" name=""/>
        <dsp:cNvSpPr/>
      </dsp:nvSpPr>
      <dsp:spPr>
        <a:xfrm>
          <a:off x="1548914" y="2943133"/>
          <a:ext cx="3600000" cy="1031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Improve education of Primary care providers and Acute care providers </a:t>
          </a:r>
        </a:p>
      </dsp:txBody>
      <dsp:txXfrm>
        <a:off x="1548914" y="2943133"/>
        <a:ext cx="3600000" cy="1031025"/>
      </dsp:txXfrm>
    </dsp:sp>
    <dsp:sp modelId="{C743D8E0-E6F4-483A-9E30-8DED490A2E9D}">
      <dsp:nvSpPr>
        <dsp:cNvPr id="0" name=""/>
        <dsp:cNvSpPr/>
      </dsp:nvSpPr>
      <dsp:spPr>
        <a:xfrm>
          <a:off x="6480914" y="29640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BA2C4-4572-4341-A636-AFB2E64E0108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928E3-1C71-40C2-845B-93CF353762E9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Increase utilization of specialty care </a:t>
          </a:r>
        </a:p>
      </dsp:txBody>
      <dsp:txXfrm>
        <a:off x="5778914" y="3176402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91876-C0AD-47DB-99EC-CAC579015E1E}">
      <dsp:nvSpPr>
        <dsp:cNvPr id="0" name=""/>
        <dsp:cNvSpPr/>
      </dsp:nvSpPr>
      <dsp:spPr>
        <a:xfrm>
          <a:off x="0" y="0"/>
          <a:ext cx="7740719" cy="62823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Project ECHO</a:t>
          </a:r>
          <a:r>
            <a:rPr lang="en-US" sz="3000" kern="1200" baseline="30000" dirty="0"/>
            <a:t>®</a:t>
          </a:r>
          <a:r>
            <a:rPr lang="en-US" sz="3000" kern="1200" dirty="0"/>
            <a:t> (Extension for Community Healthcare Outcomes) is a model of </a:t>
          </a:r>
          <a:r>
            <a:rPr lang="en-US" sz="3000" kern="1200" dirty="0" err="1"/>
            <a:t>telementoring</a:t>
          </a:r>
          <a:r>
            <a:rPr lang="en-US" sz="3000" kern="1200" dirty="0"/>
            <a:t> and training. The program’s objective is to connect providers with SCD experts so that they can increase their knowledge about best practices in managing individuals with this complex disease.</a:t>
          </a:r>
        </a:p>
      </dsp:txBody>
      <dsp:txXfrm>
        <a:off x="0" y="0"/>
        <a:ext cx="7740719" cy="3392451"/>
      </dsp:txXfrm>
    </dsp:sp>
    <dsp:sp modelId="{6BB9E2C3-8B9A-4B74-B768-83B6E0005288}">
      <dsp:nvSpPr>
        <dsp:cNvPr id="0" name=""/>
        <dsp:cNvSpPr/>
      </dsp:nvSpPr>
      <dsp:spPr>
        <a:xfrm>
          <a:off x="0" y="3266805"/>
          <a:ext cx="3870359" cy="288986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new </a:t>
          </a:r>
          <a:r>
            <a:rPr lang="en-US" sz="2400" b="0" i="0" kern="1200" dirty="0"/>
            <a:t>SCD series for primary care providers. This series, taught by hematologists using a case study-based, tele-mentoring approach, will cover basics of SCD care, such as pain management, hydro</a:t>
          </a:r>
          <a:endParaRPr lang="en-US" sz="2400" kern="1200" dirty="0"/>
        </a:p>
      </dsp:txBody>
      <dsp:txXfrm>
        <a:off x="0" y="3266805"/>
        <a:ext cx="3870359" cy="2889866"/>
      </dsp:txXfrm>
    </dsp:sp>
    <dsp:sp modelId="{47139EDD-B249-41C8-9C06-C8486895DA68}">
      <dsp:nvSpPr>
        <dsp:cNvPr id="0" name=""/>
        <dsp:cNvSpPr/>
      </dsp:nvSpPr>
      <dsp:spPr>
        <a:xfrm>
          <a:off x="3870359" y="3266805"/>
          <a:ext cx="3870359" cy="288986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Participating primary care providers will also be eligible to request </a:t>
          </a:r>
          <a:r>
            <a:rPr lang="en-US" sz="2400" b="1" i="0" kern="1200" dirty="0"/>
            <a:t>on-demand consultative services from hematologists to further support SCD care and mentoring</a:t>
          </a:r>
          <a:endParaRPr lang="en-US" sz="2400" b="1" kern="1200" dirty="0"/>
        </a:p>
      </dsp:txBody>
      <dsp:txXfrm>
        <a:off x="3870359" y="3266805"/>
        <a:ext cx="3870359" cy="2889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5EFD6-54E9-41FB-BEA2-8080FA0A342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1F2EE-BB79-4B75-9293-2996AE828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4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1F2EE-BB79-4B75-9293-2996AE828B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63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1F2EE-BB79-4B75-9293-2996AE828B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31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1F2EE-BB79-4B75-9293-2996AE828B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E2E2E"/>
              </a:solidFill>
              <a:effectLst/>
              <a:latin typeface="ElsevierGulliv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1F2EE-BB79-4B75-9293-2996AE828B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7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1F2EE-BB79-4B75-9293-2996AE828B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18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1F2EE-BB79-4B75-9293-2996AE828B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62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1F2EE-BB79-4B75-9293-2996AE828B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6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2020-2021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1F2EE-BB79-4B75-9293-2996AE828B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54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1F2EE-BB79-4B75-9293-2996AE828B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1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1A1A1A"/>
              </a:solidFill>
              <a:effectLst/>
              <a:latin typeface="acumin-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1F2EE-BB79-4B75-9293-2996AE828B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65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4353D-B595-AEE7-59B3-9346475D8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40267-B36A-702A-4D67-2332A4EE4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C7A1-F89A-056F-89CA-BD02B555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D4EB-D52C-42DA-B5EA-BC44FCE34D8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63BED-DF71-8F33-03E0-A235F175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BD502-3B89-C9A8-C785-550F7D17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1E62-DE21-4BA1-BD4D-7EAA9550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5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87CB-EB42-1847-91F1-7F125CFB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54D8C-FAB8-4425-AD7E-E4406BE66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FDB8-5E41-FAF2-3F49-12D737F4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D4EB-D52C-42DA-B5EA-BC44FCE34D8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24EAD-7A3C-4296-DC3C-A37BB404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E041A-A01C-091A-CCE1-A288C433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1E62-DE21-4BA1-BD4D-7EAA9550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9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442ED-6FD6-EA66-B46E-1FAEA2A7F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CEC84-0728-0DED-865B-EB80DBA50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98A23-26E3-6C96-47EC-BD526CC0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D4EB-D52C-42DA-B5EA-BC44FCE34D8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D0411-8015-0A92-B5DE-16E91727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0253D-25E1-56B3-9652-C6083CBC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1E62-DE21-4BA1-BD4D-7EAA9550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4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5CFB-9211-07F9-8EA0-70EF04C5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0DC56-D3C1-B6F5-0B3A-9D1411DDC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1BBE6-1F57-34A7-6BD6-458A8D297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D4EB-D52C-42DA-B5EA-BC44FCE34D8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CA03F-D838-598C-5C0F-49BC873C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3421F-2AA5-F6F6-ED82-567CFB81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1E62-DE21-4BA1-BD4D-7EAA9550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3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6FAB-9F38-354A-79F0-B80986EA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624D5-7673-A945-E043-A5AEAA40A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01131-D4BB-D281-4473-ED642DE9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D4EB-D52C-42DA-B5EA-BC44FCE34D8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B2B5A-52CC-02BB-9DE9-23F5A016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BF4BF-10CA-1BA6-81F0-CFEF4144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1E62-DE21-4BA1-BD4D-7EAA9550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3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61373-BE0C-6BB2-C902-1DBA2D12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CEFD7-A6B2-2711-BB5C-3050CE6F6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5EFAE-19EC-6252-53A7-C401D48E6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188AD-1619-F610-B737-4E8C40E8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D4EB-D52C-42DA-B5EA-BC44FCE34D8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18F87-2107-ACC1-B274-8B6B6C6D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C319B-4E9B-3FFF-19DA-4F0BF8E1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1E62-DE21-4BA1-BD4D-7EAA9550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86EB-26D8-784B-BB09-A7AA83B2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99729-7658-7BBA-9A5F-18BFE319F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96C96-403D-89F9-B0F6-7C8936D51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6B1B0-2ACD-B14E-966D-BA20CF3DE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30C7A-F4D1-159C-3FE8-4E71DF7CD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3E98A-5A7D-2514-49CE-3B0A46B2B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D4EB-D52C-42DA-B5EA-BC44FCE34D8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769405-646A-4DBA-4049-03DDCEBA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7B3FEB-A5A1-FF66-FCEB-F68ED0DE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1E62-DE21-4BA1-BD4D-7EAA9550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2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8DF3-D26C-45B6-3087-43727771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9809F-7DA4-D707-DDB0-66DCDC78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D4EB-D52C-42DA-B5EA-BC44FCE34D8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DF886-F15C-C734-1C14-1CDF950B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969B4-B4F3-AB21-4E87-4617100C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1E62-DE21-4BA1-BD4D-7EAA9550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8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EF7FA-21ED-9F0D-9D2F-753ED55B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D4EB-D52C-42DA-B5EA-BC44FCE34D8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929236-629D-8B1F-43C6-8E4C12A1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1AC5B-C4E8-49C0-56D1-B0AFC86C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1E62-DE21-4BA1-BD4D-7EAA9550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1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AE0-B429-5DE0-E38A-96F99E5D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731DA-3680-C290-31B7-71F4B8C74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EC948-69DC-F03A-9D8C-60C22097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833C7-CC3C-3989-32D6-3592E535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D4EB-D52C-42DA-B5EA-BC44FCE34D8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36066-C851-BA1F-F0DF-89A333A8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280CE-A724-75AA-1DC5-1400CC82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1E62-DE21-4BA1-BD4D-7EAA9550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4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8DABA-5A34-B15B-A4C7-3A10121C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5B6C2E-3585-4DDC-ED5F-F23C09FE1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1DFAC-5C3E-1859-A3B0-517FCC878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C36C6-0D20-716E-9BC2-8DE9A3AD7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D4EB-D52C-42DA-B5EA-BC44FCE34D8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CFC6B-B992-1644-119A-80713E44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DF903-DA02-D6D9-D570-C0111997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1E62-DE21-4BA1-BD4D-7EAA9550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0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EF72B2-053A-544B-43B9-69738090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B2EFF-D824-EA21-DAF8-1EE14C94B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632C6-0E80-6095-4B6E-C5047B25F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BD4EB-D52C-42DA-B5EA-BC44FCE34D8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82EDD-AC65-82E1-5F75-20B425BD4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5F54A-745C-063D-29FA-10D25C05F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A1E62-DE21-4BA1-BD4D-7EAA9550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matology.org/-/media/hematology/files/education/clinicians/guidelines-quality/documents/ash_scd-guideline-methodology-infographic_2019.pdf?la=en&amp;hash=EDF12B69038579686DA2FAB3095590A5" TargetMode="External"/><Relationship Id="rId2" Type="http://schemas.openxmlformats.org/officeDocument/2006/relationships/hyperlink" Target="https://ashpublications.org/hematology/article/2019/1/496/422635/A-program-of-transition-to-adult-care-for-sickl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shpublications.org/blood/article/132/Supplement%201/2226/261707/Interruption-in-Care-Continuity-during-Healthcare?utm_source=TrendMD&amp;utm_medium=cpc&amp;utm_campaign=Blood_TrendMD_0" TargetMode="External"/><Relationship Id="rId4" Type="http://schemas.openxmlformats.org/officeDocument/2006/relationships/hyperlink" Target="https://ashpublications.org/bloodadvances/article/4/16/3804/461777/Building-access-to-care-in-adult-sickle-cell?utm_source=TrendMD&amp;utm_medium=cpc&amp;utm_campaign=Blood_Advances_TrendMD_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mmwr/volumes/71/ss/ss7109a1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7C087-19A8-0110-EAAF-1C1A27CD5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824" y="3121071"/>
            <a:ext cx="4805996" cy="129711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Population Health Project 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March 2023</a:t>
            </a:r>
            <a:br>
              <a:rPr lang="en-US" sz="3200" dirty="0">
                <a:solidFill>
                  <a:schemeClr val="tx2"/>
                </a:solidFill>
              </a:rPr>
            </a:b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1C2DB-292E-6FF9-63D3-5DD2F5DBA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60" y="4686434"/>
            <a:ext cx="6093361" cy="1677662"/>
          </a:xfrm>
        </p:spPr>
        <p:txBody>
          <a:bodyPr anchor="b">
            <a:normAutofit fontScale="85000" lnSpcReduction="10000"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Lauren Jackson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000" dirty="0"/>
              <a:t>Louisiana State University Health Sciences Center New Orleans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000" dirty="0"/>
              <a:t>School of Medicine, Class of 2023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000" dirty="0"/>
              <a:t>AmeriHealth Caritas Louisiana Medical Intern </a:t>
            </a:r>
          </a:p>
          <a:p>
            <a:pPr algn="l"/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Graphic 15" descr="Group">
            <a:extLst>
              <a:ext uri="{FF2B5EF4-FFF2-40B4-BE49-F238E27FC236}">
                <a16:creationId xmlns:a16="http://schemas.microsoft.com/office/drawing/2014/main" id="{1C71895F-66A3-0D1E-92AF-858153A7A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109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53412-9E12-6C59-2488-6D7498D65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Widespread implementation of SCD toolkit, and readiness resources to patients, and providers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57DAA-F61D-50D0-435C-D9F7894E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65" y="2038533"/>
            <a:ext cx="9708995" cy="4367564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cumin-pro"/>
              </a:rPr>
              <a:t>Patients should have e</a:t>
            </a:r>
            <a:r>
              <a:rPr lang="en-US" sz="2400" b="0" i="0" dirty="0">
                <a:effectLst/>
                <a:latin typeface="acumin-pro"/>
              </a:rPr>
              <a:t>arly discussion of transition</a:t>
            </a:r>
          </a:p>
          <a:p>
            <a:r>
              <a:rPr lang="en-US" sz="2400" dirty="0">
                <a:latin typeface="acumin-pro"/>
              </a:rPr>
              <a:t>There should be</a:t>
            </a:r>
            <a:r>
              <a:rPr lang="en-US" sz="2400" b="0" i="0" dirty="0">
                <a:effectLst/>
                <a:latin typeface="acumin-pro"/>
              </a:rPr>
              <a:t> collaboration among patients, families, and providers to create the transition plan</a:t>
            </a:r>
          </a:p>
          <a:p>
            <a:r>
              <a:rPr lang="en-US" sz="2400" b="1" dirty="0">
                <a:latin typeface="acumin-pro"/>
              </a:rPr>
              <a:t>A</a:t>
            </a:r>
            <a:r>
              <a:rPr lang="en-US" sz="2400" b="1" i="0" dirty="0">
                <a:effectLst/>
                <a:latin typeface="acumin-pro"/>
              </a:rPr>
              <a:t>nnual transition readiness assessment</a:t>
            </a:r>
            <a:r>
              <a:rPr lang="en-US" sz="2400" b="1" dirty="0">
                <a:latin typeface="acumin-pro"/>
              </a:rPr>
              <a:t>s</a:t>
            </a:r>
          </a:p>
          <a:p>
            <a:r>
              <a:rPr lang="en-US" sz="2400" dirty="0">
                <a:latin typeface="acumin-pro"/>
              </a:rPr>
              <a:t>C</a:t>
            </a:r>
            <a:r>
              <a:rPr lang="en-US" sz="2400" b="0" i="0" dirty="0">
                <a:effectLst/>
                <a:latin typeface="acumin-pro"/>
              </a:rPr>
              <a:t>ommunication between pediatric and adult providers during transfer of care.</a:t>
            </a:r>
            <a:endParaRPr lang="en-US" sz="2400" baseline="30000" dirty="0">
              <a:latin typeface="acumin-pro"/>
            </a:endParaRPr>
          </a:p>
          <a:p>
            <a:r>
              <a:rPr lang="en-US" sz="2400" b="1" dirty="0">
                <a:latin typeface="acumin-pro"/>
              </a:rPr>
              <a:t>T</a:t>
            </a:r>
            <a:r>
              <a:rPr lang="en-US" sz="2400" b="1" i="0" dirty="0">
                <a:effectLst/>
                <a:latin typeface="acumin-pro"/>
              </a:rPr>
              <a:t>ransition toolkit for SCD </a:t>
            </a:r>
            <a:r>
              <a:rPr lang="en-US" sz="2400" b="0" i="0" dirty="0">
                <a:effectLst/>
                <a:latin typeface="acumin-pro"/>
              </a:rPr>
              <a:t>that provides disease-specific instruments that can be used during the transition process</a:t>
            </a:r>
          </a:p>
          <a:p>
            <a:r>
              <a:rPr lang="en-US" sz="2400" dirty="0">
                <a:latin typeface="acumin-pro"/>
              </a:rPr>
              <a:t>Can be found on American Society of Hematology website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926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F8FF5-DD29-B3A5-C9B7-6780C477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221" y="1115568"/>
            <a:ext cx="3364992" cy="284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Sickle Cell centers in Louisiana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21C861-9E94-9846-A3C1-69CE6A9526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6467" y="458920"/>
          <a:ext cx="7126135" cy="583677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83820">
                  <a:extLst>
                    <a:ext uri="{9D8B030D-6E8A-4147-A177-3AD203B41FA5}">
                      <a16:colId xmlns:a16="http://schemas.microsoft.com/office/drawing/2014/main" val="494323136"/>
                    </a:ext>
                  </a:extLst>
                </a:gridCol>
                <a:gridCol w="2466643">
                  <a:extLst>
                    <a:ext uri="{9D8B030D-6E8A-4147-A177-3AD203B41FA5}">
                      <a16:colId xmlns:a16="http://schemas.microsoft.com/office/drawing/2014/main" val="3540478933"/>
                    </a:ext>
                  </a:extLst>
                </a:gridCol>
                <a:gridCol w="1675672">
                  <a:extLst>
                    <a:ext uri="{9D8B030D-6E8A-4147-A177-3AD203B41FA5}">
                      <a16:colId xmlns:a16="http://schemas.microsoft.com/office/drawing/2014/main" val="4237089296"/>
                    </a:ext>
                  </a:extLst>
                </a:gridCol>
              </a:tblGrid>
              <a:tr h="129012"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 Clinic Address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Medical Staff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9" marR="769" marT="12060" marB="769" anchor="ctr"/>
                </a:tc>
                <a:extLst>
                  <a:ext uri="{0D108BD9-81ED-4DB2-BD59-A6C34878D82A}">
                    <a16:rowId xmlns:a16="http://schemas.microsoft.com/office/drawing/2014/main" val="2660065146"/>
                  </a:ext>
                </a:extLst>
              </a:tr>
              <a:tr h="501402">
                <a:tc rowSpan="4">
                  <a:txBody>
                    <a:bodyPr/>
                    <a:lstStyle/>
                    <a:p>
                      <a:pPr fontAlgn="ctr"/>
                      <a:r>
                        <a:rPr lang="en-US" sz="600" b="1" cap="none" spc="0" dirty="0">
                          <a:solidFill>
                            <a:schemeClr val="tx1"/>
                          </a:solidFill>
                          <a:effectLst/>
                        </a:rPr>
                        <a:t>Regions 1, 3, 9</a:t>
                      </a:r>
                      <a:br>
                        <a:rPr lang="en-US" sz="600" b="1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600" cap="none" spc="0" dirty="0">
                          <a:solidFill>
                            <a:schemeClr val="tx1"/>
                          </a:solidFill>
                          <a:effectLst/>
                        </a:rPr>
                        <a:t>Assumption, Jefferson, </a:t>
                      </a:r>
                      <a:r>
                        <a:rPr lang="en-US" sz="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Lafourche,Livingston</a:t>
                      </a:r>
                      <a:r>
                        <a:rPr lang="en-US" sz="600" cap="none" spc="0" dirty="0">
                          <a:solidFill>
                            <a:schemeClr val="tx1"/>
                          </a:solidFill>
                          <a:effectLst/>
                        </a:rPr>
                        <a:t>, St. Charles, Orleans, Plaquemines, St. Bernard, St. James, St. John, St Helena, St. Mary, Terrebonne, St. Tammany, Tangipahoa, Washington</a:t>
                      </a:r>
                      <a:br>
                        <a:rPr lang="en-US" sz="600" b="1" cap="none" spc="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Sickle Cell Center of Southern Louisiana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Adult &amp; Transitional Clinic-Tulane University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 50 South Liberty Street (Adult &amp; Transitional Clinic)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New Orleans, LA 70112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(504) 988-5413</a:t>
                      </a: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Cindy Leissinger, MD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Amy Kinzie, DNP, APRN, FNP-C</a:t>
                      </a:r>
                    </a:p>
                  </a:txBody>
                  <a:tcPr marL="769" marR="769" marT="12060" marB="769" anchor="ctr"/>
                </a:tc>
                <a:extLst>
                  <a:ext uri="{0D108BD9-81ED-4DB2-BD59-A6C34878D82A}">
                    <a16:rowId xmlns:a16="http://schemas.microsoft.com/office/drawing/2014/main" val="3963678657"/>
                  </a:ext>
                </a:extLst>
              </a:tr>
              <a:tr h="4083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 dirty="0">
                          <a:solidFill>
                            <a:schemeClr val="tx1"/>
                          </a:solidFill>
                          <a:effectLst/>
                        </a:rPr>
                        <a:t>Children's Hospital New Orleans</a:t>
                      </a:r>
                      <a:endParaRPr lang="en-US" sz="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cap="none" spc="0" dirty="0">
                          <a:solidFill>
                            <a:schemeClr val="tx1"/>
                          </a:solidFill>
                          <a:effectLst/>
                        </a:rPr>
                        <a:t>200 Henry Clay Avenue</a:t>
                      </a:r>
                    </a:p>
                    <a:p>
                      <a:pPr fontAlgn="ctr"/>
                      <a:r>
                        <a:rPr lang="en-US" sz="600" cap="none" spc="0" dirty="0">
                          <a:solidFill>
                            <a:schemeClr val="tx1"/>
                          </a:solidFill>
                          <a:effectLst/>
                        </a:rPr>
                        <a:t>New Orleans, LA 70118</a:t>
                      </a:r>
                    </a:p>
                    <a:p>
                      <a:pPr fontAlgn="ctr"/>
                      <a:r>
                        <a:rPr lang="en-US" sz="600" cap="none" spc="0" dirty="0">
                          <a:solidFill>
                            <a:schemeClr val="tx1"/>
                          </a:solidFill>
                          <a:effectLst/>
                        </a:rPr>
                        <a:t>(504) 896-9740</a:t>
                      </a: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s-ES" sz="600" cap="none" spc="0">
                          <a:solidFill>
                            <a:schemeClr val="tx1"/>
                          </a:solidFill>
                          <a:effectLst/>
                        </a:rPr>
                        <a:t>Renee Gardner, MD</a:t>
                      </a:r>
                    </a:p>
                    <a:p>
                      <a:pPr fontAlgn="ctr"/>
                      <a:r>
                        <a:rPr lang="es-ES" sz="600" cap="none" spc="0">
                          <a:solidFill>
                            <a:schemeClr val="tx1"/>
                          </a:solidFill>
                          <a:effectLst/>
                        </a:rPr>
                        <a:t>Dana LeBlanc, MD</a:t>
                      </a:r>
                    </a:p>
                    <a:p>
                      <a:pPr fontAlgn="ctr"/>
                      <a:r>
                        <a:rPr lang="es-ES" sz="600" cap="none" spc="0">
                          <a:solidFill>
                            <a:schemeClr val="tx1"/>
                          </a:solidFill>
                          <a:effectLst/>
                        </a:rPr>
                        <a:t>Maria Velez, MD</a:t>
                      </a:r>
                    </a:p>
                    <a:p>
                      <a:pPr fontAlgn="ctr"/>
                      <a:r>
                        <a:rPr lang="es-ES" sz="600" cap="none" spc="0">
                          <a:solidFill>
                            <a:schemeClr val="tx1"/>
                          </a:solidFill>
                          <a:effectLst/>
                        </a:rPr>
                        <a:t>Pinky Prasad, MD</a:t>
                      </a:r>
                    </a:p>
                  </a:txBody>
                  <a:tcPr marL="769" marR="769" marT="12060" marB="769" anchor="ctr"/>
                </a:tc>
                <a:extLst>
                  <a:ext uri="{0D108BD9-81ED-4DB2-BD59-A6C34878D82A}">
                    <a16:rowId xmlns:a16="http://schemas.microsoft.com/office/drawing/2014/main" val="989439822"/>
                  </a:ext>
                </a:extLst>
              </a:tr>
              <a:tr h="4083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Ochsner Foundation Hospital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1315 Jefferson Highway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New Orleans, LA 70121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(504) 842-5031</a:t>
                      </a: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Raj Warrier, MD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Craig Lotterman, MD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Matthew Fletcher, MD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Robert Vasquez, MD</a:t>
                      </a:r>
                    </a:p>
                  </a:txBody>
                  <a:tcPr marL="769" marR="769" marT="12060" marB="769" anchor="ctr"/>
                </a:tc>
                <a:extLst>
                  <a:ext uri="{0D108BD9-81ED-4DB2-BD59-A6C34878D82A}">
                    <a16:rowId xmlns:a16="http://schemas.microsoft.com/office/drawing/2014/main" val="2344862364"/>
                  </a:ext>
                </a:extLst>
              </a:tr>
              <a:tr h="501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 dirty="0">
                          <a:solidFill>
                            <a:schemeClr val="tx1"/>
                          </a:solidFill>
                          <a:effectLst/>
                        </a:rPr>
                        <a:t>Tulane Lakeside Hospital for Women and Children</a:t>
                      </a:r>
                      <a:endParaRPr lang="en-US" sz="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b="1" cap="none" spc="0" dirty="0">
                          <a:solidFill>
                            <a:schemeClr val="tx1"/>
                          </a:solidFill>
                          <a:effectLst/>
                        </a:rPr>
                        <a:t>4th Floor (Pediatric Clinic)</a:t>
                      </a:r>
                      <a:endParaRPr lang="en-US" sz="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cap="none" spc="0" dirty="0">
                          <a:solidFill>
                            <a:schemeClr val="tx1"/>
                          </a:solidFill>
                          <a:effectLst/>
                        </a:rPr>
                        <a:t>4700 S. Interstate 10 Service Road West</a:t>
                      </a:r>
                    </a:p>
                    <a:p>
                      <a:pPr fontAlgn="ctr"/>
                      <a:r>
                        <a:rPr lang="en-US" sz="600" cap="none" spc="0" dirty="0">
                          <a:solidFill>
                            <a:schemeClr val="tx1"/>
                          </a:solidFill>
                          <a:effectLst/>
                        </a:rPr>
                        <a:t>Metairie, LA 70001</a:t>
                      </a:r>
                    </a:p>
                    <a:p>
                      <a:pPr fontAlgn="ctr"/>
                      <a:r>
                        <a:rPr lang="en-US" sz="600" cap="none" spc="0" dirty="0">
                          <a:solidFill>
                            <a:schemeClr val="tx1"/>
                          </a:solidFill>
                          <a:effectLst/>
                        </a:rPr>
                        <a:t>(504) 988-6253</a:t>
                      </a: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Amina Rafique, MD (Pediatric &amp; Transition Age)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Corey Falcon, MD (Pediatric &amp; Transition Age)</a:t>
                      </a:r>
                    </a:p>
                  </a:txBody>
                  <a:tcPr marL="769" marR="769" marT="12060" marB="769" anchor="ctr"/>
                </a:tc>
                <a:extLst>
                  <a:ext uri="{0D108BD9-81ED-4DB2-BD59-A6C34878D82A}">
                    <a16:rowId xmlns:a16="http://schemas.microsoft.com/office/drawing/2014/main" val="3391123076"/>
                  </a:ext>
                </a:extLst>
              </a:tr>
              <a:tr h="690672">
                <a:tc rowSpan="2">
                  <a:txBody>
                    <a:bodyPr/>
                    <a:lstStyle/>
                    <a:p>
                      <a:pPr fontAlgn="ctr"/>
                      <a:r>
                        <a:rPr lang="it-IT" sz="600" b="1" cap="none" spc="0">
                          <a:solidFill>
                            <a:schemeClr val="tx1"/>
                          </a:solidFill>
                          <a:effectLst/>
                        </a:rPr>
                        <a:t>Region 2</a:t>
                      </a:r>
                      <a:br>
                        <a:rPr lang="it-IT" sz="600" b="1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it-IT" sz="600" cap="none" spc="0">
                          <a:solidFill>
                            <a:schemeClr val="tx1"/>
                          </a:solidFill>
                          <a:effectLst/>
                        </a:rPr>
                        <a:t>Ascension, E. Baton Rouge, E. Feliciana, Iberville, Pointe Coupee, W. Baton Rouge, W. Feliciana</a:t>
                      </a: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St. Jude Children's HospitalBaton Rouge Affiliate Clinic (Pediatric Clinic)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8300 Constantine Boulevard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Baton Rouge, LA 70809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(225) 374-1485</a:t>
                      </a: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Sheila Moore, MD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Jeffrey Deyo, MD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Kacie Sims, MD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Lauren Raney, MD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Jessica Templet, PA-C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Katherine Helo, CPNP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J. Mason Kent, PA-C</a:t>
                      </a:r>
                    </a:p>
                  </a:txBody>
                  <a:tcPr marL="769" marR="769" marT="12060" marB="769" anchor="ctr"/>
                </a:tc>
                <a:extLst>
                  <a:ext uri="{0D108BD9-81ED-4DB2-BD59-A6C34878D82A}">
                    <a16:rowId xmlns:a16="http://schemas.microsoft.com/office/drawing/2014/main" val="200342138"/>
                  </a:ext>
                </a:extLst>
              </a:tr>
              <a:tr h="594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Our Lady of the Lake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Adult Sickle Cell Clinic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LSU Health Baton Rouge North Clinic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5349 Airline Highway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Baton Rouge, LA 70805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(225) 358-2370</a:t>
                      </a: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Siva Yadlapati, MD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Bridgette Pierre, NP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Tanisha Smith, NP</a:t>
                      </a:r>
                    </a:p>
                  </a:txBody>
                  <a:tcPr marL="769" marR="769" marT="12060" marB="769" anchor="ctr"/>
                </a:tc>
                <a:extLst>
                  <a:ext uri="{0D108BD9-81ED-4DB2-BD59-A6C34878D82A}">
                    <a16:rowId xmlns:a16="http://schemas.microsoft.com/office/drawing/2014/main" val="1798154444"/>
                  </a:ext>
                </a:extLst>
              </a:tr>
              <a:tr h="408304"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Region 4</a:t>
                      </a:r>
                      <a:b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Acadia, Evangeline, Iberia, Lafayette, St. Landry, St. Martin, Vermillion </a:t>
                      </a:r>
                      <a:b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Our Lady of Lourdes Kids Specialty Center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4704 Ambassador Caffery Parkway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Lafayette, LA 70508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(337) 470-5565</a:t>
                      </a: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Jeffrey Deyo, MDKacie Sims, MD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Lauren Raney, MD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Katherine Helo, CPNP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J. Mason Kent, PA-C</a:t>
                      </a:r>
                    </a:p>
                  </a:txBody>
                  <a:tcPr marL="769" marR="769" marT="12060" marB="769" anchor="ctr"/>
                </a:tc>
                <a:extLst>
                  <a:ext uri="{0D108BD9-81ED-4DB2-BD59-A6C34878D82A}">
                    <a16:rowId xmlns:a16="http://schemas.microsoft.com/office/drawing/2014/main" val="832118621"/>
                  </a:ext>
                </a:extLst>
              </a:tr>
              <a:tr h="501402">
                <a:tc>
                  <a:txBody>
                    <a:bodyPr/>
                    <a:lstStyle/>
                    <a:p>
                      <a:pPr fontAlgn="ctr"/>
                      <a:r>
                        <a:rPr lang="fr-FR" sz="600" b="1" cap="none" spc="0">
                          <a:solidFill>
                            <a:schemeClr val="tx1"/>
                          </a:solidFill>
                          <a:effectLst/>
                        </a:rPr>
                        <a:t>Region 5</a:t>
                      </a:r>
                      <a:br>
                        <a:rPr lang="fr-FR" sz="600" b="1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600" cap="none" spc="0">
                          <a:solidFill>
                            <a:schemeClr val="tx1"/>
                          </a:solidFill>
                          <a:effectLst/>
                        </a:rPr>
                        <a:t>Allen, Beauregard, Calcasieu, Cameron, Jefferson Davis</a:t>
                      </a: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Moss Memorial Health Clinic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Sickle Cell Clinic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1000 Walters Street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Lake Charles, LA 70607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(337) 480-8066</a:t>
                      </a: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Renee Gardner, MD</a:t>
                      </a:r>
                    </a:p>
                  </a:txBody>
                  <a:tcPr marL="769" marR="769" marT="12060" marB="769" anchor="ctr"/>
                </a:tc>
                <a:extLst>
                  <a:ext uri="{0D108BD9-81ED-4DB2-BD59-A6C34878D82A}">
                    <a16:rowId xmlns:a16="http://schemas.microsoft.com/office/drawing/2014/main" val="2533018243"/>
                  </a:ext>
                </a:extLst>
              </a:tr>
              <a:tr h="501402">
                <a:tc>
                  <a:txBody>
                    <a:bodyPr/>
                    <a:lstStyle/>
                    <a:p>
                      <a:pPr fontAlgn="ctr"/>
                      <a:r>
                        <a:rPr lang="fr-FR" sz="600" b="1" cap="none" spc="0">
                          <a:solidFill>
                            <a:schemeClr val="tx1"/>
                          </a:solidFill>
                          <a:effectLst/>
                        </a:rPr>
                        <a:t>Region 6</a:t>
                      </a:r>
                      <a:br>
                        <a:rPr lang="fr-FR" sz="600" b="1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600" cap="none" spc="0">
                          <a:solidFill>
                            <a:schemeClr val="tx1"/>
                          </a:solidFill>
                          <a:effectLst/>
                        </a:rPr>
                        <a:t>Avoyelles, Catahoula, Concordia, Grant, LaSalle, Rapides, Vernon, Winn</a:t>
                      </a: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Alexandria Sickle Cell Clinic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Rapides Parish Health Unit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5604-A Coliseum Boulevard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Alexandria, LA 71303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(318) 487-5282</a:t>
                      </a: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Majed Jeroudi, MD</a:t>
                      </a:r>
                    </a:p>
                  </a:txBody>
                  <a:tcPr marL="769" marR="769" marT="12060" marB="769" anchor="ctr"/>
                </a:tc>
                <a:extLst>
                  <a:ext uri="{0D108BD9-81ED-4DB2-BD59-A6C34878D82A}">
                    <a16:rowId xmlns:a16="http://schemas.microsoft.com/office/drawing/2014/main" val="289225196"/>
                  </a:ext>
                </a:extLst>
              </a:tr>
              <a:tr h="690672"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Region 7</a:t>
                      </a:r>
                      <a:b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Bienville, Bossier, Caddo, Claiborne, DeSoto, Natchitoches, Red River, Sabine, Webster</a:t>
                      </a:r>
                      <a:b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Sickle Cell Center of Northern Louisiana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LSUHSC Shreveport Feist-Weiller Cancer Center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St. Jude Affiliate Clinic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1405 Kings Highway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Shreveport, LA 71104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(318) 813-1000</a:t>
                      </a: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Dr. Richard Mansour (Director, Adult Clinic)</a:t>
                      </a:r>
                      <a:b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Dr. Samip Master (Adult Clinic)</a:t>
                      </a:r>
                      <a:b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Dr. Poornima Ramadas (Adult Clinic)</a:t>
                      </a:r>
                      <a:b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Dr. Glenn Mills (Adult Clinic)</a:t>
                      </a:r>
                      <a:b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Dr. Majed Jeroudi (Director, Pediatric Clinic)</a:t>
                      </a:r>
                      <a:b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Robert Duncan, PA </a:t>
                      </a:r>
                      <a:b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Tabitha Jones, FNP</a:t>
                      </a:r>
                    </a:p>
                  </a:txBody>
                  <a:tcPr marL="769" marR="769" marT="12060" marB="769" anchor="ctr"/>
                </a:tc>
                <a:extLst>
                  <a:ext uri="{0D108BD9-81ED-4DB2-BD59-A6C34878D82A}">
                    <a16:rowId xmlns:a16="http://schemas.microsoft.com/office/drawing/2014/main" val="2160297983"/>
                  </a:ext>
                </a:extLst>
              </a:tr>
              <a:tr h="501402"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Region 8</a:t>
                      </a:r>
                      <a:b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Caldwell, E. Carroll, Franklin, Jackson, Lincoln, Madison, Morehouse, Ouachita, Richland, Tensas, Union, W. Carroll</a:t>
                      </a:r>
                      <a:b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Monroe Sickle Cell Center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b="1" cap="none" spc="0">
                          <a:solidFill>
                            <a:schemeClr val="tx1"/>
                          </a:solidFill>
                          <a:effectLst/>
                        </a:rPr>
                        <a:t>Ouachita Parish Health Unit</a:t>
                      </a:r>
                      <a:endParaRPr lang="en-US" sz="6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1650 Desiard Street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Monroe, LA 71201</a:t>
                      </a:r>
                    </a:p>
                    <a:p>
                      <a:pPr fontAlgn="ctr"/>
                      <a:r>
                        <a:rPr lang="en-US" sz="600" cap="none" spc="0">
                          <a:solidFill>
                            <a:schemeClr val="tx1"/>
                          </a:solidFill>
                          <a:effectLst/>
                        </a:rPr>
                        <a:t>(318) 361-7282</a:t>
                      </a:r>
                    </a:p>
                  </a:txBody>
                  <a:tcPr marL="769" marR="769" marT="12060" marB="769" anchor="ctr"/>
                </a:tc>
                <a:tc>
                  <a:txBody>
                    <a:bodyPr/>
                    <a:lstStyle/>
                    <a:p>
                      <a:endParaRPr lang="en-US" sz="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43" marR="443" marT="12060" marB="221"/>
                </a:tc>
                <a:extLst>
                  <a:ext uri="{0D108BD9-81ED-4DB2-BD59-A6C34878D82A}">
                    <a16:rowId xmlns:a16="http://schemas.microsoft.com/office/drawing/2014/main" val="710567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91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EE29D-57DB-ACDA-50FA-402A75EE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Recommendations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B344A-356D-6F67-B969-BA2E1AF2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6633"/>
            <a:ext cx="10168128" cy="3695020"/>
          </a:xfrm>
        </p:spPr>
        <p:txBody>
          <a:bodyPr>
            <a:normAutofit/>
          </a:bodyPr>
          <a:lstStyle/>
          <a:p>
            <a:r>
              <a:rPr lang="en-US" sz="2200" dirty="0"/>
              <a:t>Advertise project Echo to primary care providers in online newsletters </a:t>
            </a:r>
          </a:p>
          <a:p>
            <a:r>
              <a:rPr lang="en-US" sz="2200" dirty="0"/>
              <a:t>Share current guidelines and provider resources </a:t>
            </a:r>
          </a:p>
          <a:p>
            <a:r>
              <a:rPr lang="en-US" sz="2200" dirty="0"/>
              <a:t>Increase awareness of Sickle Cell disease via social media</a:t>
            </a:r>
          </a:p>
          <a:p>
            <a:r>
              <a:rPr lang="en-US" sz="2200" dirty="0"/>
              <a:t>Promote use of Sickle cell centers specifically targeting region 7, 1, and 2. </a:t>
            </a:r>
          </a:p>
          <a:p>
            <a:r>
              <a:rPr lang="en-US" sz="2200" dirty="0"/>
              <a:t>Increase ACLA data retrieval for SCD members </a:t>
            </a:r>
          </a:p>
          <a:p>
            <a:pPr marL="0" indent="0">
              <a:buNone/>
            </a:pPr>
            <a:r>
              <a:rPr lang="en-US" sz="2200" dirty="0"/>
              <a:t>-Would like to know how many pediatric and adult members 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64297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8299-55D2-210E-5F06-590F81FB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E8F87-B7F0-A540-9D3E-023413B95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https://ashpublications.org/hematology/article/2019/1/496/422635/A-program-of-transition-to-adult-care-for-sickle</a:t>
            </a:r>
            <a:endParaRPr lang="en-US" dirty="0"/>
          </a:p>
          <a:p>
            <a:r>
              <a:rPr lang="en-US" b="0" i="0" dirty="0">
                <a:solidFill>
                  <a:srgbClr val="1D4F91"/>
                </a:solidFill>
                <a:effectLst/>
                <a:latin typeface="Open Sans" panose="020B0604020202020204" pitchFamily="34" charset="0"/>
              </a:rPr>
              <a:t>https://www.nichq.org/project/sickle-cell-disease-treatment-demonstration-regional-collaboratives-program-nationalxyurea, and preventive services.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https://www.hematology.org/-/media/hematology/files/education/clinicians/guidelines-quality/documents/ash_scd-guideline-methodology-infographic_2019.pdf?la=en&amp;hash=EDF12B69038579686DA2FAB3095590A5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hlinkClick r:id="rId4"/>
              </a:rPr>
              <a:t>https://ashpublications.org/bloodadvances/article/4/16/3804/461777/Building-access-to-care-in-adult-sickle-cell?utm_source=TrendMD&amp;utm_medium=cpc&amp;utm_campaign=Blood_Advances_TrendMD_0</a:t>
            </a:r>
            <a:endParaRPr lang="en-US" dirty="0"/>
          </a:p>
          <a:p>
            <a:pPr>
              <a:defRPr/>
            </a:pPr>
            <a:r>
              <a:rPr lang="en-US" dirty="0">
                <a:hlinkClick r:id="rId5"/>
              </a:rPr>
              <a:t>https://ashpublications.org/blood/article/132/Supplement%201/2226/261707/Interruption-in-Care-Continuity-during-Healthcare?utm_source=TrendMD&amp;utm_medium=cpc&amp;utm_campaign=Blood_TrendMD_0</a:t>
            </a:r>
            <a:endParaRPr lang="en-US" dirty="0"/>
          </a:p>
          <a:p>
            <a:pPr>
              <a:defRPr/>
            </a:pPr>
            <a:r>
              <a:rPr lang="en-US" dirty="0">
                <a:hlinkClick r:id="rId5"/>
              </a:rPr>
              <a:t>https://ashpublications.org/blood/article/132/Supplement%201/2226/261707/Interruption-in-Care-Continuity-during-Healthcare?utm_source=TrendMD&amp;utm_medium=cpc&amp;utm_campaign=Blood_TrendMD_0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3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4D4E9-B5E1-C667-33F1-281466DD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71AE9-E779-F715-4EAB-16C2DA444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https://www.cdc.gov/mmwr/volumes/71/ss/ss7109a1.htm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https://www.ajmc.com/view/patients-with-sickle-cell-disease-less-likely-to-receive-specialized-care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7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59" name="Freeform: Shape 58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60" name="Freeform: Shape 59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61" name="Freeform: Shape 60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62" name="Freeform: Shape 61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6152CD-5372-3DD1-833B-FA73AF26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48" y="-1"/>
            <a:ext cx="5145024" cy="1454051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Background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3D00-F8BF-E79D-D8C3-21C01970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47" y="1827529"/>
            <a:ext cx="5480836" cy="481128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tx2"/>
                </a:solidFill>
              </a:rPr>
              <a:t>-Sickle Cell Disease (SCD) is a genetic disorder that affects about 100,000 people in the United States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2"/>
                </a:solidFill>
              </a:rPr>
              <a:t>-</a:t>
            </a:r>
            <a:r>
              <a:rPr lang="en-US" sz="26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Approximately 90% of persons with SCD in the United States are Black or African American (Black). Hispanic or Latino (Hispanic) persons also make up a large portion 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tx2"/>
                </a:solidFill>
              </a:rPr>
              <a:t> Sickle Cell patients in Louisiana </a:t>
            </a:r>
          </a:p>
          <a:p>
            <a:pPr marL="0" indent="0">
              <a:buNone/>
            </a:pPr>
            <a:r>
              <a:rPr lang="en-US" sz="2600" b="0" i="0" dirty="0">
                <a:solidFill>
                  <a:schemeClr val="tx2"/>
                </a:solidFill>
                <a:effectLst/>
              </a:rPr>
              <a:t>-Each year, approximately 80 infants are born with SCD in Louisiana</a:t>
            </a:r>
            <a:r>
              <a:rPr lang="en-US" sz="2600" dirty="0">
                <a:solidFill>
                  <a:schemeClr val="tx2"/>
                </a:solidFill>
              </a:rPr>
              <a:t> with</a:t>
            </a:r>
            <a:r>
              <a:rPr lang="en-US" sz="2600" b="0" i="0" dirty="0">
                <a:solidFill>
                  <a:schemeClr val="tx2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2"/>
                </a:solidFill>
              </a:rPr>
              <a:t>-A</a:t>
            </a:r>
            <a:r>
              <a:rPr lang="en-US" sz="2600" i="0" dirty="0">
                <a:solidFill>
                  <a:schemeClr val="tx2"/>
                </a:solidFill>
                <a:effectLst/>
              </a:rPr>
              <a:t>pproximately </a:t>
            </a:r>
            <a:r>
              <a:rPr lang="en-US" sz="2600" b="1" i="0" dirty="0">
                <a:solidFill>
                  <a:schemeClr val="tx2"/>
                </a:solidFill>
                <a:effectLst/>
              </a:rPr>
              <a:t>3000 </a:t>
            </a:r>
            <a:r>
              <a:rPr lang="en-US" sz="2600" i="0" dirty="0">
                <a:solidFill>
                  <a:schemeClr val="tx2"/>
                </a:solidFill>
                <a:effectLst/>
              </a:rPr>
              <a:t>children and adults living with SCD in the state.  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6AF99-4494-FBEB-89C5-DB2852AB4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394" y="3556523"/>
            <a:ext cx="2567666" cy="1996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4D4248-FDF9-F551-74EF-CC312C7DD59B}"/>
              </a:ext>
            </a:extLst>
          </p:cNvPr>
          <p:cNvSpPr txBox="1"/>
          <p:nvPr/>
        </p:nvSpPr>
        <p:spPr>
          <a:xfrm>
            <a:off x="9015524" y="5668287"/>
            <a:ext cx="3196547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i="0" dirty="0">
                <a:effectLst/>
              </a:rPr>
              <a:t>Estimated number of individuals with SCD, based on state-specific African American and Hispanic birth-cohort disease prevalence and 2008 US census population, corrected for early mortality.</a:t>
            </a:r>
            <a:r>
              <a:rPr lang="en-US" sz="1100" b="0" i="0" dirty="0">
                <a:effectLst/>
              </a:rPr>
              <a:t> Reprinted from Hassell</a:t>
            </a:r>
            <a:r>
              <a:rPr lang="en-US" sz="1100" b="0" i="0" u="none" strike="noStrike" baseline="30000" dirty="0">
                <a:effectLst/>
              </a:rPr>
              <a:t>49</a:t>
            </a:r>
            <a:r>
              <a:rPr lang="en-US" sz="1100" b="0" i="0" baseline="30000" dirty="0">
                <a:effectLst/>
              </a:rPr>
              <a:t> </a:t>
            </a:r>
            <a:r>
              <a:rPr lang="en-US" sz="1100" b="0" i="0" dirty="0">
                <a:effectLst/>
              </a:rPr>
              <a:t> with permission from Elsevier.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8305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D2290-5B19-B9B6-3A8C-3F2F03F3A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16" y="1796901"/>
            <a:ext cx="6365364" cy="3794295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3300" dirty="0">
                <a:solidFill>
                  <a:schemeClr val="tx2"/>
                </a:solidFill>
              </a:rPr>
              <a:t>According to 2022 data ACLA has </a:t>
            </a:r>
            <a:r>
              <a:rPr lang="en-US" sz="3300" b="1" dirty="0">
                <a:solidFill>
                  <a:schemeClr val="tx2"/>
                </a:solidFill>
              </a:rPr>
              <a:t>411</a:t>
            </a:r>
            <a:r>
              <a:rPr lang="en-US" sz="3300" dirty="0">
                <a:solidFill>
                  <a:schemeClr val="tx2"/>
                </a:solidFill>
              </a:rPr>
              <a:t> members with Sickle Cell Disease</a:t>
            </a:r>
          </a:p>
          <a:p>
            <a:r>
              <a:rPr lang="en-US" sz="3300" dirty="0">
                <a:solidFill>
                  <a:schemeClr val="tx2"/>
                </a:solidFill>
              </a:rPr>
              <a:t>ACLA paid a total of </a:t>
            </a:r>
            <a:r>
              <a:rPr lang="en-US" sz="3300" b="1" i="0" u="none" strike="noStrike" dirty="0">
                <a:effectLst/>
              </a:rPr>
              <a:t>$7,091,340.37</a:t>
            </a:r>
            <a:r>
              <a:rPr lang="en-US" sz="3300" b="1" dirty="0"/>
              <a:t> </a:t>
            </a:r>
            <a:r>
              <a:rPr lang="en-US" sz="3300" dirty="0"/>
              <a:t>in claims for members with Sickle Cell disease</a:t>
            </a:r>
          </a:p>
          <a:p>
            <a:r>
              <a:rPr lang="en-US" sz="3200" dirty="0"/>
              <a:t>Total ED visits </a:t>
            </a:r>
            <a:r>
              <a:rPr lang="en-US" sz="3200" b="1" dirty="0"/>
              <a:t>4,446</a:t>
            </a:r>
            <a:r>
              <a:rPr lang="en-US" sz="3200" dirty="0"/>
              <a:t> </a:t>
            </a:r>
          </a:p>
          <a:p>
            <a:r>
              <a:rPr lang="en-US" sz="3200" dirty="0">
                <a:solidFill>
                  <a:schemeClr val="tx2"/>
                </a:solidFill>
              </a:rPr>
              <a:t>Average </a:t>
            </a:r>
            <a:r>
              <a:rPr lang="en-US" sz="3200" b="1" dirty="0"/>
              <a:t>29 ED visits per member </a:t>
            </a:r>
            <a:r>
              <a:rPr lang="en-US" sz="3300" dirty="0">
                <a:solidFill>
                  <a:schemeClr val="tx2"/>
                </a:solidFill>
              </a:rPr>
              <a:t>last year</a:t>
            </a:r>
          </a:p>
          <a:p>
            <a:r>
              <a:rPr lang="en-US" sz="3300" dirty="0">
                <a:solidFill>
                  <a:schemeClr val="tx2"/>
                </a:solidFill>
              </a:rPr>
              <a:t>ACLA spent a total of </a:t>
            </a:r>
            <a:r>
              <a:rPr lang="en-US" sz="3300" b="1" dirty="0">
                <a:solidFill>
                  <a:schemeClr val="tx2"/>
                </a:solidFill>
              </a:rPr>
              <a:t>$875,621.57 </a:t>
            </a:r>
            <a:r>
              <a:rPr lang="en-US" sz="3300" dirty="0">
                <a:solidFill>
                  <a:schemeClr val="tx2"/>
                </a:solidFill>
              </a:rPr>
              <a:t>in Emergency Department bills for members with SCD in 2022</a:t>
            </a:r>
          </a:p>
          <a:p>
            <a:endParaRPr lang="en-US" sz="43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4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96DDA-13DA-6775-F51A-98912A16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Purpose Statement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25C499-84F2-A10E-B7BA-AF6E59276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98612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616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A0F1-FD04-0625-E306-04CF1A2E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 of specialty care in Louisiana by ACLA members 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CC88B403-A36E-ED08-051B-06E56EE0C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7371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787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C195B-BD4A-7C06-6CB4-4543BA1F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472" y="589746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Increased use of Pediatric specialist?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AAA52E3-B35E-E02A-69A0-C58D51A6F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167295"/>
              </p:ext>
            </p:extLst>
          </p:nvPr>
        </p:nvGraphicFramePr>
        <p:xfrm>
          <a:off x="757980" y="1862750"/>
          <a:ext cx="10525716" cy="457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54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D8EF8-E96C-DD0E-75F3-9AC371B9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Two pathways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C5F4DE-A8AA-1118-5B5D-2AC622D47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88680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500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55E51D-9923-1BBD-C16A-97BFC6D8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 dirty="0"/>
              <a:t>Increase Provider awareness of current education materials, guidelines, and resources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4BA39-0B2A-2506-5889-886FF53B7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50" y="2460917"/>
            <a:ext cx="10716768" cy="3954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 Clinical Practice Guidelines on Sickle Cell Disease. (New as of 2020-2021)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</a:rPr>
              <a:t>Cardiopulmonary and Kidney Disease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</a:rPr>
              <a:t>Transfusion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</a:rPr>
              <a:t>Cerebrovascular Disease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</a:rPr>
              <a:t>Management of Acute and Chronic Pain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</a:rPr>
              <a:t>Stem Cell Transplantation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0" indent="0">
              <a:buNone/>
            </a:pPr>
            <a:r>
              <a:rPr lang="en-US" sz="1500" b="1" i="0" dirty="0"/>
              <a:t>ACEP ASH SCD PAIN POINT-OF-CARE TOOL (</a:t>
            </a:r>
            <a:r>
              <a:rPr lang="en-US" sz="1500" b="1" dirty="0"/>
              <a:t>2021)</a:t>
            </a:r>
          </a:p>
          <a:p>
            <a:r>
              <a:rPr lang="en-US" sz="1500" b="0" i="0" dirty="0"/>
              <a:t>ASH and ACEP partnered to develop tools for Emergency Department physicians based on ASH SCD guidelines.</a:t>
            </a:r>
          </a:p>
          <a:p>
            <a:pPr marL="0" indent="0">
              <a:buNone/>
            </a:pPr>
            <a:br>
              <a:rPr lang="en-US" sz="1500" b="0" i="0" dirty="0">
                <a:effectLst/>
              </a:rPr>
            </a:b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722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A7AB-5E6A-DE9A-EEE8-D5996DA9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Implement Project ECHO 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2C5DCA3-7D1B-ACD0-DA3B-EA4D1990D9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911068"/>
              </p:ext>
            </p:extLst>
          </p:nvPr>
        </p:nvGraphicFramePr>
        <p:xfrm>
          <a:off x="4174827" y="287841"/>
          <a:ext cx="7740719" cy="628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4189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1563</Words>
  <Application>Microsoft Office PowerPoint</Application>
  <PresentationFormat>Widescreen</PresentationFormat>
  <Paragraphs>183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acumin-pro</vt:lpstr>
      <vt:lpstr>Arial</vt:lpstr>
      <vt:lpstr>Calibri</vt:lpstr>
      <vt:lpstr>Calibri Light</vt:lpstr>
      <vt:lpstr>ElsevierGulliver</vt:lpstr>
      <vt:lpstr>Open Sans</vt:lpstr>
      <vt:lpstr>Office Theme</vt:lpstr>
      <vt:lpstr>Population Health Project  March 2023 </vt:lpstr>
      <vt:lpstr>Background</vt:lpstr>
      <vt:lpstr>PowerPoint Presentation</vt:lpstr>
      <vt:lpstr>Purpose Statement </vt:lpstr>
      <vt:lpstr>Utilization of specialty care in Louisiana by ACLA members </vt:lpstr>
      <vt:lpstr>Increased use of Pediatric specialist?</vt:lpstr>
      <vt:lpstr>Two pathways </vt:lpstr>
      <vt:lpstr>Increase Provider awareness of current education materials, guidelines, and resources </vt:lpstr>
      <vt:lpstr>Implement Project ECHO </vt:lpstr>
      <vt:lpstr>Widespread implementation of SCD toolkit, and readiness resources to patients, and providers </vt:lpstr>
      <vt:lpstr>Sickle Cell centers in Louisiana </vt:lpstr>
      <vt:lpstr>Recommendations</vt:lpstr>
      <vt:lpstr>Works Cited </vt:lpstr>
      <vt:lpstr>Works Cited </vt:lpstr>
    </vt:vector>
  </TitlesOfParts>
  <Company>AmeriHealth Caritas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Health Project 2023</dc:title>
  <dc:creator>Jackson, Lauren</dc:creator>
  <cp:lastModifiedBy>Jackson, Lauren</cp:lastModifiedBy>
  <cp:revision>37</cp:revision>
  <dcterms:created xsi:type="dcterms:W3CDTF">2023-02-28T15:45:37Z</dcterms:created>
  <dcterms:modified xsi:type="dcterms:W3CDTF">2023-03-11T03:23:38Z</dcterms:modified>
</cp:coreProperties>
</file>