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4"/>
  </p:notesMasterIdLst>
  <p:sldIdLst>
    <p:sldId id="256" r:id="rId2"/>
    <p:sldId id="287" r:id="rId3"/>
    <p:sldId id="282" r:id="rId4"/>
    <p:sldId id="281" r:id="rId5"/>
    <p:sldId id="284" r:id="rId6"/>
    <p:sldId id="288" r:id="rId7"/>
    <p:sldId id="286" r:id="rId8"/>
    <p:sldId id="292" r:id="rId9"/>
    <p:sldId id="293" r:id="rId10"/>
    <p:sldId id="291" r:id="rId11"/>
    <p:sldId id="290" r:id="rId12"/>
    <p:sldId id="265"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ntenot, Catherine C." initials="FCC" lastIdx="1" clrIdx="0">
    <p:extLst>
      <p:ext uri="{19B8F6BF-5375-455C-9EA6-DF929625EA0E}">
        <p15:presenceInfo xmlns:p15="http://schemas.microsoft.com/office/powerpoint/2012/main" userId="S::cfon14@lsuhsc.edu::bf39cbf3-11fe-47c2-811e-3802d34236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2D91"/>
    <a:srgbClr val="F4CDDC"/>
    <a:srgbClr val="FAE8EE"/>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F8200-213F-4E75-8598-28ED630B1900}" v="422" dt="2022-11-18T19:18:43.022"/>
    <p1510:client id="{6C6A5B2A-6167-0FDC-31B8-8A222F6B78DC}" v="1" dt="2022-11-21T17:01:31.767"/>
    <p1510:client id="{7B4C7FBE-CC56-F8EF-F982-B5F42E6BDD31}" v="60" dt="2022-11-21T17:08:42.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75"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A9A4C-8486-4E89-9C1A-198BF873AA86}"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E509D1FB-EA91-4113-90E3-DD3123B16E60}">
      <dgm:prSet/>
      <dgm:spPr/>
      <dgm:t>
        <a:bodyPr/>
        <a:lstStyle/>
        <a:p>
          <a:r>
            <a:rPr lang="en-US" dirty="0"/>
            <a:t>Survey</a:t>
          </a:r>
        </a:p>
      </dgm:t>
    </dgm:pt>
    <dgm:pt modelId="{C0E2D998-761E-4432-9562-42442B125A03}" type="parTrans" cxnId="{EBFA6F2C-CD23-4204-BDE2-044B56E49ED9}">
      <dgm:prSet/>
      <dgm:spPr/>
      <dgm:t>
        <a:bodyPr/>
        <a:lstStyle/>
        <a:p>
          <a:endParaRPr lang="en-US"/>
        </a:p>
      </dgm:t>
    </dgm:pt>
    <dgm:pt modelId="{1D62C845-8F82-47C1-BA26-DAADA8E7CDB0}" type="sibTrans" cxnId="{EBFA6F2C-CD23-4204-BDE2-044B56E49ED9}">
      <dgm:prSet/>
      <dgm:spPr/>
      <dgm:t>
        <a:bodyPr/>
        <a:lstStyle/>
        <a:p>
          <a:endParaRPr lang="en-US"/>
        </a:p>
      </dgm:t>
    </dgm:pt>
    <dgm:pt modelId="{E49B0E69-024D-43C6-A97C-A1730141DF76}">
      <dgm:prSet custT="1"/>
      <dgm:spPr/>
      <dgm:t>
        <a:bodyPr/>
        <a:lstStyle/>
        <a:p>
          <a:r>
            <a:rPr lang="en-US" sz="1800" dirty="0"/>
            <a:t>Survey patients for reasons they do not follow-up</a:t>
          </a:r>
        </a:p>
      </dgm:t>
    </dgm:pt>
    <dgm:pt modelId="{15DD83A1-E01A-4BF7-9F35-2B8E14B587F7}" type="parTrans" cxnId="{95C8661E-2675-401E-A29E-6B12FAA8E936}">
      <dgm:prSet/>
      <dgm:spPr/>
      <dgm:t>
        <a:bodyPr/>
        <a:lstStyle/>
        <a:p>
          <a:endParaRPr lang="en-US"/>
        </a:p>
      </dgm:t>
    </dgm:pt>
    <dgm:pt modelId="{5C6E8229-478E-42E1-B573-8961E62D47CA}" type="sibTrans" cxnId="{95C8661E-2675-401E-A29E-6B12FAA8E936}">
      <dgm:prSet/>
      <dgm:spPr/>
      <dgm:t>
        <a:bodyPr/>
        <a:lstStyle/>
        <a:p>
          <a:endParaRPr lang="en-US"/>
        </a:p>
      </dgm:t>
    </dgm:pt>
    <dgm:pt modelId="{6CABC0D3-F6E0-4DAF-A936-95094921F7B1}">
      <dgm:prSet custT="1"/>
      <dgm:spPr/>
      <dgm:t>
        <a:bodyPr/>
        <a:lstStyle/>
        <a:p>
          <a:r>
            <a:rPr lang="en-US" sz="1600" dirty="0"/>
            <a:t>Appointments scheduled and missed, or not scheduled?</a:t>
          </a:r>
        </a:p>
      </dgm:t>
    </dgm:pt>
    <dgm:pt modelId="{37A3C87B-02EA-4506-BA12-8E0661B9066C}" type="parTrans" cxnId="{33E85003-D821-47D5-8012-EB7AE7E88804}">
      <dgm:prSet/>
      <dgm:spPr/>
      <dgm:t>
        <a:bodyPr/>
        <a:lstStyle/>
        <a:p>
          <a:endParaRPr lang="en-US"/>
        </a:p>
      </dgm:t>
    </dgm:pt>
    <dgm:pt modelId="{D432E0BF-FB83-4EE6-8EC5-BD1426107BF0}" type="sibTrans" cxnId="{33E85003-D821-47D5-8012-EB7AE7E88804}">
      <dgm:prSet/>
      <dgm:spPr/>
      <dgm:t>
        <a:bodyPr/>
        <a:lstStyle/>
        <a:p>
          <a:endParaRPr lang="en-US"/>
        </a:p>
      </dgm:t>
    </dgm:pt>
    <dgm:pt modelId="{85F690B1-6048-4FD4-90F1-A048A19E9B40}">
      <dgm:prSet custT="1"/>
      <dgm:spPr/>
      <dgm:t>
        <a:bodyPr/>
        <a:lstStyle/>
        <a:p>
          <a:r>
            <a:rPr lang="en-US" sz="1600" dirty="0"/>
            <a:t>Transportation, knowledge, reminders</a:t>
          </a:r>
        </a:p>
      </dgm:t>
    </dgm:pt>
    <dgm:pt modelId="{6FE99161-A340-4648-85AF-6B7C3324FE24}" type="parTrans" cxnId="{88B7D87C-371F-40C6-8568-1CF6D51AE01A}">
      <dgm:prSet/>
      <dgm:spPr/>
      <dgm:t>
        <a:bodyPr/>
        <a:lstStyle/>
        <a:p>
          <a:endParaRPr lang="en-US"/>
        </a:p>
      </dgm:t>
    </dgm:pt>
    <dgm:pt modelId="{559C2C14-9B82-4F06-BA2F-530DB0231496}" type="sibTrans" cxnId="{88B7D87C-371F-40C6-8568-1CF6D51AE01A}">
      <dgm:prSet/>
      <dgm:spPr/>
      <dgm:t>
        <a:bodyPr/>
        <a:lstStyle/>
        <a:p>
          <a:endParaRPr lang="en-US"/>
        </a:p>
      </dgm:t>
    </dgm:pt>
    <dgm:pt modelId="{499B941C-93E4-458E-BACA-C7C7D7E02FB4}">
      <dgm:prSet/>
      <dgm:spPr/>
      <dgm:t>
        <a:bodyPr/>
        <a:lstStyle/>
        <a:p>
          <a:r>
            <a:rPr lang="en-US"/>
            <a:t>Walk</a:t>
          </a:r>
        </a:p>
      </dgm:t>
    </dgm:pt>
    <dgm:pt modelId="{58A168C6-4B16-4E0C-BCE8-5E9844B2AA6E}" type="parTrans" cxnId="{5CB73B89-1B94-4BC2-B8A9-1BA08D6B4943}">
      <dgm:prSet/>
      <dgm:spPr/>
      <dgm:t>
        <a:bodyPr/>
        <a:lstStyle/>
        <a:p>
          <a:endParaRPr lang="en-US"/>
        </a:p>
      </dgm:t>
    </dgm:pt>
    <dgm:pt modelId="{A5E6D831-8EC0-4733-B182-137BAFCAA33C}" type="sibTrans" cxnId="{5CB73B89-1B94-4BC2-B8A9-1BA08D6B4943}">
      <dgm:prSet/>
      <dgm:spPr/>
      <dgm:t>
        <a:bodyPr/>
        <a:lstStyle/>
        <a:p>
          <a:endParaRPr lang="en-US"/>
        </a:p>
      </dgm:t>
    </dgm:pt>
    <dgm:pt modelId="{02D34D32-C78E-4178-A229-AE04AADE1C3E}">
      <dgm:prSet custT="1"/>
      <dgm:spPr/>
      <dgm:t>
        <a:bodyPr/>
        <a:lstStyle/>
        <a:p>
          <a:r>
            <a:rPr lang="en-US" sz="1800" dirty="0"/>
            <a:t>Walk patients to clinic location before discharge</a:t>
          </a:r>
        </a:p>
      </dgm:t>
    </dgm:pt>
    <dgm:pt modelId="{EABC8002-2439-49E3-8479-715E2F67C926}" type="parTrans" cxnId="{F2D2DC42-B8DC-4C9F-9B69-F9B62A79B2CE}">
      <dgm:prSet/>
      <dgm:spPr/>
      <dgm:t>
        <a:bodyPr/>
        <a:lstStyle/>
        <a:p>
          <a:endParaRPr lang="en-US"/>
        </a:p>
      </dgm:t>
    </dgm:pt>
    <dgm:pt modelId="{86F47F56-7FC3-41CF-B487-793DAA4DB647}" type="sibTrans" cxnId="{F2D2DC42-B8DC-4C9F-9B69-F9B62A79B2CE}">
      <dgm:prSet/>
      <dgm:spPr/>
      <dgm:t>
        <a:bodyPr/>
        <a:lstStyle/>
        <a:p>
          <a:endParaRPr lang="en-US"/>
        </a:p>
      </dgm:t>
    </dgm:pt>
    <dgm:pt modelId="{A8CDD6BC-5006-4420-A8B6-3359487A5946}">
      <dgm:prSet custT="1"/>
      <dgm:spPr/>
      <dgm:t>
        <a:bodyPr/>
        <a:lstStyle/>
        <a:p>
          <a:r>
            <a:rPr lang="en-US" sz="1600" dirty="0"/>
            <a:t>Clinic location at same hospital</a:t>
          </a:r>
        </a:p>
      </dgm:t>
    </dgm:pt>
    <dgm:pt modelId="{C648EA6B-ED34-435C-A7FD-8C01434AA3B4}" type="parTrans" cxnId="{868C2773-B413-475A-AE51-62AEEEB5E168}">
      <dgm:prSet/>
      <dgm:spPr/>
      <dgm:t>
        <a:bodyPr/>
        <a:lstStyle/>
        <a:p>
          <a:endParaRPr lang="en-US"/>
        </a:p>
      </dgm:t>
    </dgm:pt>
    <dgm:pt modelId="{1B833A67-243B-40F8-A5D4-526837B1486D}" type="sibTrans" cxnId="{868C2773-B413-475A-AE51-62AEEEB5E168}">
      <dgm:prSet/>
      <dgm:spPr/>
      <dgm:t>
        <a:bodyPr/>
        <a:lstStyle/>
        <a:p>
          <a:endParaRPr lang="en-US"/>
        </a:p>
      </dgm:t>
    </dgm:pt>
    <dgm:pt modelId="{436F83C2-645D-4A6A-907C-63B0FD1B7FD4}">
      <dgm:prSet custT="1"/>
      <dgm:spPr/>
      <dgm:t>
        <a:bodyPr/>
        <a:lstStyle/>
        <a:p>
          <a:r>
            <a:rPr lang="en-US" sz="1600" dirty="0"/>
            <a:t>Which staff would do this? How would ACLA track?</a:t>
          </a:r>
        </a:p>
      </dgm:t>
    </dgm:pt>
    <dgm:pt modelId="{F1535A55-5B26-47CF-9DB0-C8895C2D78C6}" type="parTrans" cxnId="{9ED38104-1B76-4E1A-A805-0C69709C1939}">
      <dgm:prSet/>
      <dgm:spPr/>
      <dgm:t>
        <a:bodyPr/>
        <a:lstStyle/>
        <a:p>
          <a:endParaRPr lang="en-US"/>
        </a:p>
      </dgm:t>
    </dgm:pt>
    <dgm:pt modelId="{437920D0-7AC2-4918-93F6-DBC185E224E9}" type="sibTrans" cxnId="{9ED38104-1B76-4E1A-A805-0C69709C1939}">
      <dgm:prSet/>
      <dgm:spPr/>
      <dgm:t>
        <a:bodyPr/>
        <a:lstStyle/>
        <a:p>
          <a:endParaRPr lang="en-US"/>
        </a:p>
      </dgm:t>
    </dgm:pt>
    <dgm:pt modelId="{84D6A490-29D8-4DAB-8568-734AF810F100}">
      <dgm:prSet/>
      <dgm:spPr/>
      <dgm:t>
        <a:bodyPr/>
        <a:lstStyle/>
        <a:p>
          <a:r>
            <a:rPr lang="en-US"/>
            <a:t>Explore</a:t>
          </a:r>
        </a:p>
      </dgm:t>
    </dgm:pt>
    <dgm:pt modelId="{C953189B-15F1-4792-9176-6C462B62BA26}" type="parTrans" cxnId="{C1368F94-AE6D-414F-9568-0E77BF620EC1}">
      <dgm:prSet/>
      <dgm:spPr/>
      <dgm:t>
        <a:bodyPr/>
        <a:lstStyle/>
        <a:p>
          <a:endParaRPr lang="en-US"/>
        </a:p>
      </dgm:t>
    </dgm:pt>
    <dgm:pt modelId="{51F54134-4C99-4D96-899F-58F6F8EFCAE5}" type="sibTrans" cxnId="{C1368F94-AE6D-414F-9568-0E77BF620EC1}">
      <dgm:prSet/>
      <dgm:spPr/>
      <dgm:t>
        <a:bodyPr/>
        <a:lstStyle/>
        <a:p>
          <a:endParaRPr lang="en-US"/>
        </a:p>
      </dgm:t>
    </dgm:pt>
    <dgm:pt modelId="{0C3F9658-CAB7-4DA3-A4ED-8E94A870A1BE}">
      <dgm:prSet custT="1"/>
      <dgm:spPr/>
      <dgm:t>
        <a:bodyPr/>
        <a:lstStyle/>
        <a:p>
          <a:r>
            <a:rPr lang="en-US" sz="1800" dirty="0"/>
            <a:t>Explore extent and potential for telehealth access</a:t>
          </a:r>
        </a:p>
      </dgm:t>
    </dgm:pt>
    <dgm:pt modelId="{A46078C3-BB53-48E1-ABE0-E8866B4C0C88}" type="parTrans" cxnId="{4AF812CE-9F2C-4571-809C-C13DB01F55C6}">
      <dgm:prSet/>
      <dgm:spPr/>
      <dgm:t>
        <a:bodyPr/>
        <a:lstStyle/>
        <a:p>
          <a:endParaRPr lang="en-US"/>
        </a:p>
      </dgm:t>
    </dgm:pt>
    <dgm:pt modelId="{4C100E36-BD39-48C4-ABFE-B4105C03D516}" type="sibTrans" cxnId="{4AF812CE-9F2C-4571-809C-C13DB01F55C6}">
      <dgm:prSet/>
      <dgm:spPr/>
      <dgm:t>
        <a:bodyPr/>
        <a:lstStyle/>
        <a:p>
          <a:endParaRPr lang="en-US"/>
        </a:p>
      </dgm:t>
    </dgm:pt>
    <dgm:pt modelId="{FE59CABF-327F-4D27-AFDC-86EBA91376FA}">
      <dgm:prSet custT="1"/>
      <dgm:spPr/>
      <dgm:t>
        <a:bodyPr/>
        <a:lstStyle/>
        <a:p>
          <a:r>
            <a:rPr lang="en-US" sz="1600" dirty="0"/>
            <a:t>Health plan coverage and providers</a:t>
          </a:r>
        </a:p>
      </dgm:t>
    </dgm:pt>
    <dgm:pt modelId="{78B16621-C12E-427D-9DEA-209A82004D7F}" type="parTrans" cxnId="{D7AC129F-328F-4868-B5BA-5AC85B302699}">
      <dgm:prSet/>
      <dgm:spPr/>
      <dgm:t>
        <a:bodyPr/>
        <a:lstStyle/>
        <a:p>
          <a:endParaRPr lang="en-US"/>
        </a:p>
      </dgm:t>
    </dgm:pt>
    <dgm:pt modelId="{CF4EC9F1-2E58-451D-A97C-0A55BA5DE892}" type="sibTrans" cxnId="{D7AC129F-328F-4868-B5BA-5AC85B302699}">
      <dgm:prSet/>
      <dgm:spPr/>
      <dgm:t>
        <a:bodyPr/>
        <a:lstStyle/>
        <a:p>
          <a:endParaRPr lang="en-US"/>
        </a:p>
      </dgm:t>
    </dgm:pt>
    <dgm:pt modelId="{D6401FDF-26D1-41DF-B805-04D9CD546A72}">
      <dgm:prSet custT="1"/>
      <dgm:spPr/>
      <dgm:t>
        <a:bodyPr/>
        <a:lstStyle/>
        <a:p>
          <a:r>
            <a:rPr lang="en-US" sz="1600" dirty="0"/>
            <a:t>Smart phones with data and apps, computers with Internet</a:t>
          </a:r>
        </a:p>
      </dgm:t>
    </dgm:pt>
    <dgm:pt modelId="{3618F616-A3BE-41C0-AC2C-25D9A6AAEBF6}" type="parTrans" cxnId="{136C18DD-1A8F-4BCA-B667-AC60537AA829}">
      <dgm:prSet/>
      <dgm:spPr/>
      <dgm:t>
        <a:bodyPr/>
        <a:lstStyle/>
        <a:p>
          <a:endParaRPr lang="en-US"/>
        </a:p>
      </dgm:t>
    </dgm:pt>
    <dgm:pt modelId="{547AA431-8997-42ED-A484-3FD5769BA59C}" type="sibTrans" cxnId="{136C18DD-1A8F-4BCA-B667-AC60537AA829}">
      <dgm:prSet/>
      <dgm:spPr/>
      <dgm:t>
        <a:bodyPr/>
        <a:lstStyle/>
        <a:p>
          <a:endParaRPr lang="en-US"/>
        </a:p>
      </dgm:t>
    </dgm:pt>
    <dgm:pt modelId="{4CBFD18D-A869-470A-8488-341BAF5672B1}">
      <dgm:prSet/>
      <dgm:spPr/>
      <dgm:t>
        <a:bodyPr/>
        <a:lstStyle/>
        <a:p>
          <a:r>
            <a:rPr lang="en-US"/>
            <a:t>Evaluate</a:t>
          </a:r>
        </a:p>
      </dgm:t>
    </dgm:pt>
    <dgm:pt modelId="{DDB79A2B-57C9-422C-A565-09C6EFF170F9}" type="parTrans" cxnId="{67F25C1C-52B5-4B50-81BE-DD12AD4E5774}">
      <dgm:prSet/>
      <dgm:spPr/>
      <dgm:t>
        <a:bodyPr/>
        <a:lstStyle/>
        <a:p>
          <a:endParaRPr lang="en-US"/>
        </a:p>
      </dgm:t>
    </dgm:pt>
    <dgm:pt modelId="{C5943C70-68C0-4950-B97B-04880A7E67BD}" type="sibTrans" cxnId="{67F25C1C-52B5-4B50-81BE-DD12AD4E5774}">
      <dgm:prSet/>
      <dgm:spPr/>
      <dgm:t>
        <a:bodyPr/>
        <a:lstStyle/>
        <a:p>
          <a:endParaRPr lang="en-US"/>
        </a:p>
      </dgm:t>
    </dgm:pt>
    <dgm:pt modelId="{9A6C0B2D-C62D-47CC-AC10-E7A4DBD9ACFF}">
      <dgm:prSet custT="1"/>
      <dgm:spPr/>
      <dgm:t>
        <a:bodyPr/>
        <a:lstStyle/>
        <a:p>
          <a:r>
            <a:rPr lang="en-US" sz="1800" dirty="0"/>
            <a:t>Further evaluate Covid lags, post-Hurricanes Laura &amp; Ida population shifts, access changes</a:t>
          </a:r>
        </a:p>
      </dgm:t>
    </dgm:pt>
    <dgm:pt modelId="{757A0FDD-72AA-470E-9ED2-12CAAFAA051B}" type="parTrans" cxnId="{0611D0AA-A3BA-4C1C-B96A-1D8A72A6E7E8}">
      <dgm:prSet/>
      <dgm:spPr/>
      <dgm:t>
        <a:bodyPr/>
        <a:lstStyle/>
        <a:p>
          <a:endParaRPr lang="en-US"/>
        </a:p>
      </dgm:t>
    </dgm:pt>
    <dgm:pt modelId="{F8CA7759-14C8-47E5-9E83-3B74199611E9}" type="sibTrans" cxnId="{0611D0AA-A3BA-4C1C-B96A-1D8A72A6E7E8}">
      <dgm:prSet/>
      <dgm:spPr/>
      <dgm:t>
        <a:bodyPr/>
        <a:lstStyle/>
        <a:p>
          <a:endParaRPr lang="en-US"/>
        </a:p>
      </dgm:t>
    </dgm:pt>
    <dgm:pt modelId="{7DC03D57-1218-4779-B963-C2B9CA1B6BBD}">
      <dgm:prSet custT="1"/>
      <dgm:spPr/>
      <dgm:t>
        <a:bodyPr/>
        <a:lstStyle/>
        <a:p>
          <a:r>
            <a:rPr lang="en-US" sz="1600" dirty="0"/>
            <a:t>Diagnosis code for admission</a:t>
          </a:r>
        </a:p>
      </dgm:t>
    </dgm:pt>
    <dgm:pt modelId="{DE0FB351-259B-4289-A2DE-634BC62E8C72}" type="parTrans" cxnId="{13B8ADCB-C399-4E34-B356-31F4FA5945C0}">
      <dgm:prSet/>
      <dgm:spPr/>
      <dgm:t>
        <a:bodyPr/>
        <a:lstStyle/>
        <a:p>
          <a:endParaRPr lang="en-US"/>
        </a:p>
      </dgm:t>
    </dgm:pt>
    <dgm:pt modelId="{B0F8A39B-F8B3-483D-BC3A-A5B89D180068}" type="sibTrans" cxnId="{13B8ADCB-C399-4E34-B356-31F4FA5945C0}">
      <dgm:prSet/>
      <dgm:spPr/>
      <dgm:t>
        <a:bodyPr/>
        <a:lstStyle/>
        <a:p>
          <a:endParaRPr lang="en-US"/>
        </a:p>
      </dgm:t>
    </dgm:pt>
    <dgm:pt modelId="{380045DE-5552-4423-A0F3-1C888A915564}" type="pres">
      <dgm:prSet presAssocID="{5FAA9A4C-8486-4E89-9C1A-198BF873AA86}" presName="Name0" presStyleCnt="0">
        <dgm:presLayoutVars>
          <dgm:dir/>
          <dgm:animLvl val="lvl"/>
          <dgm:resizeHandles val="exact"/>
        </dgm:presLayoutVars>
      </dgm:prSet>
      <dgm:spPr/>
    </dgm:pt>
    <dgm:pt modelId="{C7BB2B9E-EBEB-41D2-A178-38CE7504C315}" type="pres">
      <dgm:prSet presAssocID="{E509D1FB-EA91-4113-90E3-DD3123B16E60}" presName="linNode" presStyleCnt="0"/>
      <dgm:spPr/>
    </dgm:pt>
    <dgm:pt modelId="{14504D99-AC28-4E13-89CA-D6CC911743F1}" type="pres">
      <dgm:prSet presAssocID="{E509D1FB-EA91-4113-90E3-DD3123B16E60}" presName="parentText" presStyleLbl="alignNode1" presStyleIdx="0" presStyleCnt="4">
        <dgm:presLayoutVars>
          <dgm:chMax val="1"/>
          <dgm:bulletEnabled/>
        </dgm:presLayoutVars>
      </dgm:prSet>
      <dgm:spPr/>
    </dgm:pt>
    <dgm:pt modelId="{A33531CD-1F43-4E99-A749-EDF0498AB6DC}" type="pres">
      <dgm:prSet presAssocID="{E509D1FB-EA91-4113-90E3-DD3123B16E60}" presName="descendantText" presStyleLbl="alignAccFollowNode1" presStyleIdx="0" presStyleCnt="4" custLinFactNeighborX="806" custLinFactNeighborY="-193">
        <dgm:presLayoutVars>
          <dgm:bulletEnabled/>
        </dgm:presLayoutVars>
      </dgm:prSet>
      <dgm:spPr/>
    </dgm:pt>
    <dgm:pt modelId="{CCABCF19-AAF7-4160-8DD3-69F712EB37C2}" type="pres">
      <dgm:prSet presAssocID="{1D62C845-8F82-47C1-BA26-DAADA8E7CDB0}" presName="sp" presStyleCnt="0"/>
      <dgm:spPr/>
    </dgm:pt>
    <dgm:pt modelId="{09FB7033-355A-4156-83A0-899BD6C36A88}" type="pres">
      <dgm:prSet presAssocID="{499B941C-93E4-458E-BACA-C7C7D7E02FB4}" presName="linNode" presStyleCnt="0"/>
      <dgm:spPr/>
    </dgm:pt>
    <dgm:pt modelId="{4A7D9F43-5FF4-4533-A83A-5835C9B80E4F}" type="pres">
      <dgm:prSet presAssocID="{499B941C-93E4-458E-BACA-C7C7D7E02FB4}" presName="parentText" presStyleLbl="alignNode1" presStyleIdx="1" presStyleCnt="4">
        <dgm:presLayoutVars>
          <dgm:chMax val="1"/>
          <dgm:bulletEnabled/>
        </dgm:presLayoutVars>
      </dgm:prSet>
      <dgm:spPr/>
    </dgm:pt>
    <dgm:pt modelId="{81823A68-4DC2-4B80-B662-E4A33C16C192}" type="pres">
      <dgm:prSet presAssocID="{499B941C-93E4-458E-BACA-C7C7D7E02FB4}" presName="descendantText" presStyleLbl="alignAccFollowNode1" presStyleIdx="1" presStyleCnt="4" custLinFactNeighborX="-796" custLinFactNeighborY="123">
        <dgm:presLayoutVars>
          <dgm:bulletEnabled/>
        </dgm:presLayoutVars>
      </dgm:prSet>
      <dgm:spPr/>
    </dgm:pt>
    <dgm:pt modelId="{5EAA5C86-42B8-433F-A015-0E5A47B9E578}" type="pres">
      <dgm:prSet presAssocID="{A5E6D831-8EC0-4733-B182-137BAFCAA33C}" presName="sp" presStyleCnt="0"/>
      <dgm:spPr/>
    </dgm:pt>
    <dgm:pt modelId="{30E7DE3A-0031-4E4A-B605-A224B2F7A940}" type="pres">
      <dgm:prSet presAssocID="{84D6A490-29D8-4DAB-8568-734AF810F100}" presName="linNode" presStyleCnt="0"/>
      <dgm:spPr/>
    </dgm:pt>
    <dgm:pt modelId="{B72E1481-E520-49C4-B491-427339905A56}" type="pres">
      <dgm:prSet presAssocID="{84D6A490-29D8-4DAB-8568-734AF810F100}" presName="parentText" presStyleLbl="alignNode1" presStyleIdx="2" presStyleCnt="4">
        <dgm:presLayoutVars>
          <dgm:chMax val="1"/>
          <dgm:bulletEnabled/>
        </dgm:presLayoutVars>
      </dgm:prSet>
      <dgm:spPr/>
    </dgm:pt>
    <dgm:pt modelId="{E146A5DF-E2D7-4B70-9BEC-AB21F28CF7A3}" type="pres">
      <dgm:prSet presAssocID="{84D6A490-29D8-4DAB-8568-734AF810F100}" presName="descendantText" presStyleLbl="alignAccFollowNode1" presStyleIdx="2" presStyleCnt="4">
        <dgm:presLayoutVars>
          <dgm:bulletEnabled/>
        </dgm:presLayoutVars>
      </dgm:prSet>
      <dgm:spPr/>
    </dgm:pt>
    <dgm:pt modelId="{22264EE8-E580-420E-9982-AF5C0D1EEC28}" type="pres">
      <dgm:prSet presAssocID="{51F54134-4C99-4D96-899F-58F6F8EFCAE5}" presName="sp" presStyleCnt="0"/>
      <dgm:spPr/>
    </dgm:pt>
    <dgm:pt modelId="{B3713E1D-1BF5-437F-BAE9-6119FC90CB6D}" type="pres">
      <dgm:prSet presAssocID="{4CBFD18D-A869-470A-8488-341BAF5672B1}" presName="linNode" presStyleCnt="0"/>
      <dgm:spPr/>
    </dgm:pt>
    <dgm:pt modelId="{EB7490ED-501E-4C89-970E-9F5C6D7C1190}" type="pres">
      <dgm:prSet presAssocID="{4CBFD18D-A869-470A-8488-341BAF5672B1}" presName="parentText" presStyleLbl="alignNode1" presStyleIdx="3" presStyleCnt="4">
        <dgm:presLayoutVars>
          <dgm:chMax val="1"/>
          <dgm:bulletEnabled/>
        </dgm:presLayoutVars>
      </dgm:prSet>
      <dgm:spPr/>
    </dgm:pt>
    <dgm:pt modelId="{5024E20D-89F9-44BE-84A4-C2DE64B1360E}" type="pres">
      <dgm:prSet presAssocID="{4CBFD18D-A869-470A-8488-341BAF5672B1}" presName="descendantText" presStyleLbl="alignAccFollowNode1" presStyleIdx="3" presStyleCnt="4">
        <dgm:presLayoutVars>
          <dgm:bulletEnabled/>
        </dgm:presLayoutVars>
      </dgm:prSet>
      <dgm:spPr/>
    </dgm:pt>
  </dgm:ptLst>
  <dgm:cxnLst>
    <dgm:cxn modelId="{33E85003-D821-47D5-8012-EB7AE7E88804}" srcId="{E49B0E69-024D-43C6-A97C-A1730141DF76}" destId="{6CABC0D3-F6E0-4DAF-A936-95094921F7B1}" srcOrd="0" destOrd="0" parTransId="{37A3C87B-02EA-4506-BA12-8E0661B9066C}" sibTransId="{D432E0BF-FB83-4EE6-8EC5-BD1426107BF0}"/>
    <dgm:cxn modelId="{9ED38104-1B76-4E1A-A805-0C69709C1939}" srcId="{02D34D32-C78E-4178-A229-AE04AADE1C3E}" destId="{436F83C2-645D-4A6A-907C-63B0FD1B7FD4}" srcOrd="1" destOrd="0" parTransId="{F1535A55-5B26-47CF-9DB0-C8895C2D78C6}" sibTransId="{437920D0-7AC2-4918-93F6-DBC185E224E9}"/>
    <dgm:cxn modelId="{625C4B08-9E19-4A8A-8683-D2811823F85E}" type="presOf" srcId="{D6401FDF-26D1-41DF-B805-04D9CD546A72}" destId="{E146A5DF-E2D7-4B70-9BEC-AB21F28CF7A3}" srcOrd="0" destOrd="2" presId="urn:microsoft.com/office/officeart/2016/7/layout/VerticalSolidActionList"/>
    <dgm:cxn modelId="{67F25C1C-52B5-4B50-81BE-DD12AD4E5774}" srcId="{5FAA9A4C-8486-4E89-9C1A-198BF873AA86}" destId="{4CBFD18D-A869-470A-8488-341BAF5672B1}" srcOrd="3" destOrd="0" parTransId="{DDB79A2B-57C9-422C-A565-09C6EFF170F9}" sibTransId="{C5943C70-68C0-4950-B97B-04880A7E67BD}"/>
    <dgm:cxn modelId="{95C8661E-2675-401E-A29E-6B12FAA8E936}" srcId="{E509D1FB-EA91-4113-90E3-DD3123B16E60}" destId="{E49B0E69-024D-43C6-A97C-A1730141DF76}" srcOrd="0" destOrd="0" parTransId="{15DD83A1-E01A-4BF7-9F35-2B8E14B587F7}" sibTransId="{5C6E8229-478E-42E1-B573-8961E62D47CA}"/>
    <dgm:cxn modelId="{D4F2FB2B-9498-4184-B5E9-C796CF791B1F}" type="presOf" srcId="{85F690B1-6048-4FD4-90F1-A048A19E9B40}" destId="{A33531CD-1F43-4E99-A749-EDF0498AB6DC}" srcOrd="0" destOrd="2" presId="urn:microsoft.com/office/officeart/2016/7/layout/VerticalSolidActionList"/>
    <dgm:cxn modelId="{EBFA6F2C-CD23-4204-BDE2-044B56E49ED9}" srcId="{5FAA9A4C-8486-4E89-9C1A-198BF873AA86}" destId="{E509D1FB-EA91-4113-90E3-DD3123B16E60}" srcOrd="0" destOrd="0" parTransId="{C0E2D998-761E-4432-9562-42442B125A03}" sibTransId="{1D62C845-8F82-47C1-BA26-DAADA8E7CDB0}"/>
    <dgm:cxn modelId="{422AE13A-60B4-48F1-9420-0AE861747240}" type="presOf" srcId="{7DC03D57-1218-4779-B963-C2B9CA1B6BBD}" destId="{A33531CD-1F43-4E99-A749-EDF0498AB6DC}" srcOrd="0" destOrd="3" presId="urn:microsoft.com/office/officeart/2016/7/layout/VerticalSolidActionList"/>
    <dgm:cxn modelId="{18D46C5B-4E1F-444C-92C4-27E53FE1FA74}" type="presOf" srcId="{84D6A490-29D8-4DAB-8568-734AF810F100}" destId="{B72E1481-E520-49C4-B491-427339905A56}" srcOrd="0" destOrd="0" presId="urn:microsoft.com/office/officeart/2016/7/layout/VerticalSolidActionList"/>
    <dgm:cxn modelId="{B1B5365D-B6EC-4BFB-9B45-BEBE90C331DE}" type="presOf" srcId="{5FAA9A4C-8486-4E89-9C1A-198BF873AA86}" destId="{380045DE-5552-4423-A0F3-1C888A915564}" srcOrd="0" destOrd="0" presId="urn:microsoft.com/office/officeart/2016/7/layout/VerticalSolidActionList"/>
    <dgm:cxn modelId="{35DAAB41-AB46-4201-9C9B-DE5A0882F9E3}" type="presOf" srcId="{FE59CABF-327F-4D27-AFDC-86EBA91376FA}" destId="{E146A5DF-E2D7-4B70-9BEC-AB21F28CF7A3}" srcOrd="0" destOrd="1" presId="urn:microsoft.com/office/officeart/2016/7/layout/VerticalSolidActionList"/>
    <dgm:cxn modelId="{F2D2DC42-B8DC-4C9F-9B69-F9B62A79B2CE}" srcId="{499B941C-93E4-458E-BACA-C7C7D7E02FB4}" destId="{02D34D32-C78E-4178-A229-AE04AADE1C3E}" srcOrd="0" destOrd="0" parTransId="{EABC8002-2439-49E3-8479-715E2F67C926}" sibTransId="{86F47F56-7FC3-41CF-B487-793DAA4DB647}"/>
    <dgm:cxn modelId="{E1C88E65-9CAD-4630-B289-D40A208E13E2}" type="presOf" srcId="{02D34D32-C78E-4178-A229-AE04AADE1C3E}" destId="{81823A68-4DC2-4B80-B662-E4A33C16C192}" srcOrd="0" destOrd="0" presId="urn:microsoft.com/office/officeart/2016/7/layout/VerticalSolidActionList"/>
    <dgm:cxn modelId="{A35E1F6F-1F78-44A5-8408-8087EA7B6412}" type="presOf" srcId="{0C3F9658-CAB7-4DA3-A4ED-8E94A870A1BE}" destId="{E146A5DF-E2D7-4B70-9BEC-AB21F28CF7A3}" srcOrd="0" destOrd="0" presId="urn:microsoft.com/office/officeart/2016/7/layout/VerticalSolidActionList"/>
    <dgm:cxn modelId="{55643E70-C167-4129-B512-9CA1850B7F75}" type="presOf" srcId="{E49B0E69-024D-43C6-A97C-A1730141DF76}" destId="{A33531CD-1F43-4E99-A749-EDF0498AB6DC}" srcOrd="0" destOrd="0" presId="urn:microsoft.com/office/officeart/2016/7/layout/VerticalSolidActionList"/>
    <dgm:cxn modelId="{1C234C71-A8EF-4493-8E59-6A6D057E8B6D}" type="presOf" srcId="{436F83C2-645D-4A6A-907C-63B0FD1B7FD4}" destId="{81823A68-4DC2-4B80-B662-E4A33C16C192}" srcOrd="0" destOrd="2" presId="urn:microsoft.com/office/officeart/2016/7/layout/VerticalSolidActionList"/>
    <dgm:cxn modelId="{868C2773-B413-475A-AE51-62AEEEB5E168}" srcId="{02D34D32-C78E-4178-A229-AE04AADE1C3E}" destId="{A8CDD6BC-5006-4420-A8B6-3359487A5946}" srcOrd="0" destOrd="0" parTransId="{C648EA6B-ED34-435C-A7FD-8C01434AA3B4}" sibTransId="{1B833A67-243B-40F8-A5D4-526837B1486D}"/>
    <dgm:cxn modelId="{88B7D87C-371F-40C6-8568-1CF6D51AE01A}" srcId="{E49B0E69-024D-43C6-A97C-A1730141DF76}" destId="{85F690B1-6048-4FD4-90F1-A048A19E9B40}" srcOrd="1" destOrd="0" parTransId="{6FE99161-A340-4648-85AF-6B7C3324FE24}" sibTransId="{559C2C14-9B82-4F06-BA2F-530DB0231496}"/>
    <dgm:cxn modelId="{5CB73B89-1B94-4BC2-B8A9-1BA08D6B4943}" srcId="{5FAA9A4C-8486-4E89-9C1A-198BF873AA86}" destId="{499B941C-93E4-458E-BACA-C7C7D7E02FB4}" srcOrd="1" destOrd="0" parTransId="{58A168C6-4B16-4E0C-BCE8-5E9844B2AA6E}" sibTransId="{A5E6D831-8EC0-4733-B182-137BAFCAA33C}"/>
    <dgm:cxn modelId="{C1368F94-AE6D-414F-9568-0E77BF620EC1}" srcId="{5FAA9A4C-8486-4E89-9C1A-198BF873AA86}" destId="{84D6A490-29D8-4DAB-8568-734AF810F100}" srcOrd="2" destOrd="0" parTransId="{C953189B-15F1-4792-9176-6C462B62BA26}" sibTransId="{51F54134-4C99-4D96-899F-58F6F8EFCAE5}"/>
    <dgm:cxn modelId="{1AFAF69E-C27D-494D-AD8E-2D0F8EFB015C}" type="presOf" srcId="{499B941C-93E4-458E-BACA-C7C7D7E02FB4}" destId="{4A7D9F43-5FF4-4533-A83A-5835C9B80E4F}" srcOrd="0" destOrd="0" presId="urn:microsoft.com/office/officeart/2016/7/layout/VerticalSolidActionList"/>
    <dgm:cxn modelId="{D7AC129F-328F-4868-B5BA-5AC85B302699}" srcId="{0C3F9658-CAB7-4DA3-A4ED-8E94A870A1BE}" destId="{FE59CABF-327F-4D27-AFDC-86EBA91376FA}" srcOrd="0" destOrd="0" parTransId="{78B16621-C12E-427D-9DEA-209A82004D7F}" sibTransId="{CF4EC9F1-2E58-451D-A97C-0A55BA5DE892}"/>
    <dgm:cxn modelId="{0611D0AA-A3BA-4C1C-B96A-1D8A72A6E7E8}" srcId="{4CBFD18D-A869-470A-8488-341BAF5672B1}" destId="{9A6C0B2D-C62D-47CC-AC10-E7A4DBD9ACFF}" srcOrd="0" destOrd="0" parTransId="{757A0FDD-72AA-470E-9ED2-12CAAFAA051B}" sibTransId="{F8CA7759-14C8-47E5-9E83-3B74199611E9}"/>
    <dgm:cxn modelId="{6CEC0BB7-E6E0-4644-BA08-6F4C83CECC93}" type="presOf" srcId="{6CABC0D3-F6E0-4DAF-A936-95094921F7B1}" destId="{A33531CD-1F43-4E99-A749-EDF0498AB6DC}" srcOrd="0" destOrd="1" presId="urn:microsoft.com/office/officeart/2016/7/layout/VerticalSolidActionList"/>
    <dgm:cxn modelId="{14758FC8-CDFF-421C-A904-5FF0BB24BF6C}" type="presOf" srcId="{9A6C0B2D-C62D-47CC-AC10-E7A4DBD9ACFF}" destId="{5024E20D-89F9-44BE-84A4-C2DE64B1360E}" srcOrd="0" destOrd="0" presId="urn:microsoft.com/office/officeart/2016/7/layout/VerticalSolidActionList"/>
    <dgm:cxn modelId="{F9BA5DC9-4D7A-4B35-8A4B-3A67C4C5D0C9}" type="presOf" srcId="{E509D1FB-EA91-4113-90E3-DD3123B16E60}" destId="{14504D99-AC28-4E13-89CA-D6CC911743F1}" srcOrd="0" destOrd="0" presId="urn:microsoft.com/office/officeart/2016/7/layout/VerticalSolidActionList"/>
    <dgm:cxn modelId="{13B8ADCB-C399-4E34-B356-31F4FA5945C0}" srcId="{E49B0E69-024D-43C6-A97C-A1730141DF76}" destId="{7DC03D57-1218-4779-B963-C2B9CA1B6BBD}" srcOrd="2" destOrd="0" parTransId="{DE0FB351-259B-4289-A2DE-634BC62E8C72}" sibTransId="{B0F8A39B-F8B3-483D-BC3A-A5B89D180068}"/>
    <dgm:cxn modelId="{4AF812CE-9F2C-4571-809C-C13DB01F55C6}" srcId="{84D6A490-29D8-4DAB-8568-734AF810F100}" destId="{0C3F9658-CAB7-4DA3-A4ED-8E94A870A1BE}" srcOrd="0" destOrd="0" parTransId="{A46078C3-BB53-48E1-ABE0-E8866B4C0C88}" sibTransId="{4C100E36-BD39-48C4-ABFE-B4105C03D516}"/>
    <dgm:cxn modelId="{136C18DD-1A8F-4BCA-B667-AC60537AA829}" srcId="{0C3F9658-CAB7-4DA3-A4ED-8E94A870A1BE}" destId="{D6401FDF-26D1-41DF-B805-04D9CD546A72}" srcOrd="1" destOrd="0" parTransId="{3618F616-A3BE-41C0-AC2C-25D9A6AAEBF6}" sibTransId="{547AA431-8997-42ED-A484-3FD5769BA59C}"/>
    <dgm:cxn modelId="{E457FEE0-249D-4840-8B30-970CC5446758}" type="presOf" srcId="{A8CDD6BC-5006-4420-A8B6-3359487A5946}" destId="{81823A68-4DC2-4B80-B662-E4A33C16C192}" srcOrd="0" destOrd="1" presId="urn:microsoft.com/office/officeart/2016/7/layout/VerticalSolidActionList"/>
    <dgm:cxn modelId="{B747EDE3-E70B-4300-BCC2-4FACEEC05F26}" type="presOf" srcId="{4CBFD18D-A869-470A-8488-341BAF5672B1}" destId="{EB7490ED-501E-4C89-970E-9F5C6D7C1190}" srcOrd="0" destOrd="0" presId="urn:microsoft.com/office/officeart/2016/7/layout/VerticalSolidActionList"/>
    <dgm:cxn modelId="{04050DD2-A12F-435D-B53D-659DD52D669F}" type="presParOf" srcId="{380045DE-5552-4423-A0F3-1C888A915564}" destId="{C7BB2B9E-EBEB-41D2-A178-38CE7504C315}" srcOrd="0" destOrd="0" presId="urn:microsoft.com/office/officeart/2016/7/layout/VerticalSolidActionList"/>
    <dgm:cxn modelId="{160D85BA-ED44-41E2-976A-D8F04E3B8F18}" type="presParOf" srcId="{C7BB2B9E-EBEB-41D2-A178-38CE7504C315}" destId="{14504D99-AC28-4E13-89CA-D6CC911743F1}" srcOrd="0" destOrd="0" presId="urn:microsoft.com/office/officeart/2016/7/layout/VerticalSolidActionList"/>
    <dgm:cxn modelId="{34C54207-E630-49B9-BB61-A4E254E79295}" type="presParOf" srcId="{C7BB2B9E-EBEB-41D2-A178-38CE7504C315}" destId="{A33531CD-1F43-4E99-A749-EDF0498AB6DC}" srcOrd="1" destOrd="0" presId="urn:microsoft.com/office/officeart/2016/7/layout/VerticalSolidActionList"/>
    <dgm:cxn modelId="{7049E0A9-C27F-4E8C-9D72-F270F66993C5}" type="presParOf" srcId="{380045DE-5552-4423-A0F3-1C888A915564}" destId="{CCABCF19-AAF7-4160-8DD3-69F712EB37C2}" srcOrd="1" destOrd="0" presId="urn:microsoft.com/office/officeart/2016/7/layout/VerticalSolidActionList"/>
    <dgm:cxn modelId="{EC245C24-7286-4353-B888-9DB9E1509ACD}" type="presParOf" srcId="{380045DE-5552-4423-A0F3-1C888A915564}" destId="{09FB7033-355A-4156-83A0-899BD6C36A88}" srcOrd="2" destOrd="0" presId="urn:microsoft.com/office/officeart/2016/7/layout/VerticalSolidActionList"/>
    <dgm:cxn modelId="{CB7CB5B7-8BB3-476F-84CA-54951D3A29CC}" type="presParOf" srcId="{09FB7033-355A-4156-83A0-899BD6C36A88}" destId="{4A7D9F43-5FF4-4533-A83A-5835C9B80E4F}" srcOrd="0" destOrd="0" presId="urn:microsoft.com/office/officeart/2016/7/layout/VerticalSolidActionList"/>
    <dgm:cxn modelId="{4A8FA903-E665-4980-9673-95D816F421C7}" type="presParOf" srcId="{09FB7033-355A-4156-83A0-899BD6C36A88}" destId="{81823A68-4DC2-4B80-B662-E4A33C16C192}" srcOrd="1" destOrd="0" presId="urn:microsoft.com/office/officeart/2016/7/layout/VerticalSolidActionList"/>
    <dgm:cxn modelId="{1CC16CD8-8B21-4E34-839D-EFC5868939EE}" type="presParOf" srcId="{380045DE-5552-4423-A0F3-1C888A915564}" destId="{5EAA5C86-42B8-433F-A015-0E5A47B9E578}" srcOrd="3" destOrd="0" presId="urn:microsoft.com/office/officeart/2016/7/layout/VerticalSolidActionList"/>
    <dgm:cxn modelId="{0D44D247-D32D-4A36-9D7F-EDE9EB79135A}" type="presParOf" srcId="{380045DE-5552-4423-A0F3-1C888A915564}" destId="{30E7DE3A-0031-4E4A-B605-A224B2F7A940}" srcOrd="4" destOrd="0" presId="urn:microsoft.com/office/officeart/2016/7/layout/VerticalSolidActionList"/>
    <dgm:cxn modelId="{1DB9A122-8D6A-476B-8786-402CA33E44CD}" type="presParOf" srcId="{30E7DE3A-0031-4E4A-B605-A224B2F7A940}" destId="{B72E1481-E520-49C4-B491-427339905A56}" srcOrd="0" destOrd="0" presId="urn:microsoft.com/office/officeart/2016/7/layout/VerticalSolidActionList"/>
    <dgm:cxn modelId="{7C7F6CC4-98B0-4FB4-A94F-E0569479F76C}" type="presParOf" srcId="{30E7DE3A-0031-4E4A-B605-A224B2F7A940}" destId="{E146A5DF-E2D7-4B70-9BEC-AB21F28CF7A3}" srcOrd="1" destOrd="0" presId="urn:microsoft.com/office/officeart/2016/7/layout/VerticalSolidActionList"/>
    <dgm:cxn modelId="{AB7C93F7-E18D-454D-B9D3-542D24B500D5}" type="presParOf" srcId="{380045DE-5552-4423-A0F3-1C888A915564}" destId="{22264EE8-E580-420E-9982-AF5C0D1EEC28}" srcOrd="5" destOrd="0" presId="urn:microsoft.com/office/officeart/2016/7/layout/VerticalSolidActionList"/>
    <dgm:cxn modelId="{3934CBE0-0C95-4EE3-94F6-BEA4198ACCEC}" type="presParOf" srcId="{380045DE-5552-4423-A0F3-1C888A915564}" destId="{B3713E1D-1BF5-437F-BAE9-6119FC90CB6D}" srcOrd="6" destOrd="0" presId="urn:microsoft.com/office/officeart/2016/7/layout/VerticalSolidActionList"/>
    <dgm:cxn modelId="{927D274A-4B67-43A0-8B62-0B0BA6585723}" type="presParOf" srcId="{B3713E1D-1BF5-437F-BAE9-6119FC90CB6D}" destId="{EB7490ED-501E-4C89-970E-9F5C6D7C1190}" srcOrd="0" destOrd="0" presId="urn:microsoft.com/office/officeart/2016/7/layout/VerticalSolidActionList"/>
    <dgm:cxn modelId="{0BADF126-3EBB-4C41-82E0-77C3731316C7}" type="presParOf" srcId="{B3713E1D-1BF5-437F-BAE9-6119FC90CB6D}" destId="{5024E20D-89F9-44BE-84A4-C2DE64B1360E}"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531CD-1F43-4E99-A749-EDF0498AB6DC}">
      <dsp:nvSpPr>
        <dsp:cNvPr id="0" name=""/>
        <dsp:cNvSpPr/>
      </dsp:nvSpPr>
      <dsp:spPr>
        <a:xfrm>
          <a:off x="1367245" y="0"/>
          <a:ext cx="5468983" cy="1324334"/>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113" tIns="336381" rIns="106113" bIns="336381" numCol="1" spcCol="1270" anchor="t" anchorCtr="0">
          <a:noAutofit/>
        </a:bodyPr>
        <a:lstStyle/>
        <a:p>
          <a:pPr marL="0" lvl="0" indent="0" algn="l" defTabSz="800100">
            <a:lnSpc>
              <a:spcPct val="90000"/>
            </a:lnSpc>
            <a:spcBef>
              <a:spcPct val="0"/>
            </a:spcBef>
            <a:spcAft>
              <a:spcPct val="35000"/>
            </a:spcAft>
            <a:buNone/>
          </a:pPr>
          <a:r>
            <a:rPr lang="en-US" sz="1800" kern="1200" dirty="0"/>
            <a:t>Survey patients for reasons they do not follow-up</a:t>
          </a:r>
        </a:p>
        <a:p>
          <a:pPr marL="171450" lvl="1" indent="-171450" algn="l" defTabSz="711200">
            <a:lnSpc>
              <a:spcPct val="90000"/>
            </a:lnSpc>
            <a:spcBef>
              <a:spcPct val="0"/>
            </a:spcBef>
            <a:spcAft>
              <a:spcPct val="15000"/>
            </a:spcAft>
            <a:buChar char="•"/>
          </a:pPr>
          <a:r>
            <a:rPr lang="en-US" sz="1600" kern="1200" dirty="0"/>
            <a:t>Appointments scheduled and missed, or not scheduled?</a:t>
          </a:r>
        </a:p>
        <a:p>
          <a:pPr marL="171450" lvl="1" indent="-171450" algn="l" defTabSz="711200">
            <a:lnSpc>
              <a:spcPct val="90000"/>
            </a:lnSpc>
            <a:spcBef>
              <a:spcPct val="0"/>
            </a:spcBef>
            <a:spcAft>
              <a:spcPct val="15000"/>
            </a:spcAft>
            <a:buChar char="•"/>
          </a:pPr>
          <a:r>
            <a:rPr lang="en-US" sz="1600" kern="1200" dirty="0"/>
            <a:t>Transportation, knowledge, reminders</a:t>
          </a:r>
        </a:p>
        <a:p>
          <a:pPr marL="171450" lvl="1" indent="-171450" algn="l" defTabSz="711200">
            <a:lnSpc>
              <a:spcPct val="90000"/>
            </a:lnSpc>
            <a:spcBef>
              <a:spcPct val="0"/>
            </a:spcBef>
            <a:spcAft>
              <a:spcPct val="15000"/>
            </a:spcAft>
            <a:buChar char="•"/>
          </a:pPr>
          <a:r>
            <a:rPr lang="en-US" sz="1600" kern="1200" dirty="0"/>
            <a:t>Diagnosis code for admission</a:t>
          </a:r>
        </a:p>
      </dsp:txBody>
      <dsp:txXfrm>
        <a:off x="1367245" y="0"/>
        <a:ext cx="5468983" cy="1324334"/>
      </dsp:txXfrm>
    </dsp:sp>
    <dsp:sp modelId="{14504D99-AC28-4E13-89CA-D6CC911743F1}">
      <dsp:nvSpPr>
        <dsp:cNvPr id="0" name=""/>
        <dsp:cNvSpPr/>
      </dsp:nvSpPr>
      <dsp:spPr>
        <a:xfrm>
          <a:off x="0" y="2556"/>
          <a:ext cx="1367245" cy="132433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350" tIns="130815" rIns="72350" bIns="130815" numCol="1" spcCol="1270" anchor="ctr" anchorCtr="0">
          <a:noAutofit/>
        </a:bodyPr>
        <a:lstStyle/>
        <a:p>
          <a:pPr marL="0" lvl="0" indent="0" algn="ctr" defTabSz="1155700">
            <a:lnSpc>
              <a:spcPct val="90000"/>
            </a:lnSpc>
            <a:spcBef>
              <a:spcPct val="0"/>
            </a:spcBef>
            <a:spcAft>
              <a:spcPct val="35000"/>
            </a:spcAft>
            <a:buNone/>
          </a:pPr>
          <a:r>
            <a:rPr lang="en-US" sz="2600" kern="1200" dirty="0"/>
            <a:t>Survey</a:t>
          </a:r>
        </a:p>
      </dsp:txBody>
      <dsp:txXfrm>
        <a:off x="0" y="2556"/>
        <a:ext cx="1367245" cy="1324334"/>
      </dsp:txXfrm>
    </dsp:sp>
    <dsp:sp modelId="{81823A68-4DC2-4B80-B662-E4A33C16C192}">
      <dsp:nvSpPr>
        <dsp:cNvPr id="0" name=""/>
        <dsp:cNvSpPr/>
      </dsp:nvSpPr>
      <dsp:spPr>
        <a:xfrm>
          <a:off x="1356362" y="1407979"/>
          <a:ext cx="5468983" cy="1324334"/>
        </a:xfrm>
        <a:prstGeom prst="rect">
          <a:avLst/>
        </a:prstGeom>
        <a:solidFill>
          <a:schemeClr val="accent2">
            <a:tint val="40000"/>
            <a:alpha val="90000"/>
            <a:hueOff val="-1751948"/>
            <a:satOff val="3565"/>
            <a:lumOff val="538"/>
            <a:alphaOff val="0"/>
          </a:schemeClr>
        </a:solidFill>
        <a:ln w="9525" cap="rnd" cmpd="sng" algn="ctr">
          <a:solidFill>
            <a:schemeClr val="accent2">
              <a:tint val="40000"/>
              <a:alpha val="90000"/>
              <a:hueOff val="-1751948"/>
              <a:satOff val="3565"/>
              <a:lumOff val="5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113" tIns="336381" rIns="106113" bIns="336381" numCol="1" spcCol="1270" anchor="t" anchorCtr="0">
          <a:noAutofit/>
        </a:bodyPr>
        <a:lstStyle/>
        <a:p>
          <a:pPr marL="0" lvl="0" indent="0" algn="l" defTabSz="800100">
            <a:lnSpc>
              <a:spcPct val="90000"/>
            </a:lnSpc>
            <a:spcBef>
              <a:spcPct val="0"/>
            </a:spcBef>
            <a:spcAft>
              <a:spcPct val="35000"/>
            </a:spcAft>
            <a:buNone/>
          </a:pPr>
          <a:r>
            <a:rPr lang="en-US" sz="1800" kern="1200" dirty="0"/>
            <a:t>Walk patients to clinic location before discharge</a:t>
          </a:r>
        </a:p>
        <a:p>
          <a:pPr marL="171450" lvl="1" indent="-171450" algn="l" defTabSz="711200">
            <a:lnSpc>
              <a:spcPct val="90000"/>
            </a:lnSpc>
            <a:spcBef>
              <a:spcPct val="0"/>
            </a:spcBef>
            <a:spcAft>
              <a:spcPct val="15000"/>
            </a:spcAft>
            <a:buChar char="•"/>
          </a:pPr>
          <a:r>
            <a:rPr lang="en-US" sz="1600" kern="1200" dirty="0"/>
            <a:t>Clinic location at same hospital</a:t>
          </a:r>
        </a:p>
        <a:p>
          <a:pPr marL="171450" lvl="1" indent="-171450" algn="l" defTabSz="711200">
            <a:lnSpc>
              <a:spcPct val="90000"/>
            </a:lnSpc>
            <a:spcBef>
              <a:spcPct val="0"/>
            </a:spcBef>
            <a:spcAft>
              <a:spcPct val="15000"/>
            </a:spcAft>
            <a:buChar char="•"/>
          </a:pPr>
          <a:r>
            <a:rPr lang="en-US" sz="1600" kern="1200" dirty="0"/>
            <a:t>Which staff would do this? How would ACLA track?</a:t>
          </a:r>
        </a:p>
      </dsp:txBody>
      <dsp:txXfrm>
        <a:off x="1356362" y="1407979"/>
        <a:ext cx="5468983" cy="1324334"/>
      </dsp:txXfrm>
    </dsp:sp>
    <dsp:sp modelId="{4A7D9F43-5FF4-4533-A83A-5835C9B80E4F}">
      <dsp:nvSpPr>
        <dsp:cNvPr id="0" name=""/>
        <dsp:cNvSpPr/>
      </dsp:nvSpPr>
      <dsp:spPr>
        <a:xfrm>
          <a:off x="0" y="1406350"/>
          <a:ext cx="1367245" cy="1324334"/>
        </a:xfrm>
        <a:prstGeom prst="rect">
          <a:avLst/>
        </a:prstGeom>
        <a:gradFill rotWithShape="0">
          <a:gsLst>
            <a:gs pos="0">
              <a:schemeClr val="accent2">
                <a:hueOff val="-1912890"/>
                <a:satOff val="1692"/>
                <a:lumOff val="3007"/>
                <a:alphaOff val="0"/>
                <a:tint val="96000"/>
                <a:lumMod val="104000"/>
              </a:schemeClr>
            </a:gs>
            <a:gs pos="100000">
              <a:schemeClr val="accent2">
                <a:hueOff val="-1912890"/>
                <a:satOff val="1692"/>
                <a:lumOff val="3007"/>
                <a:alphaOff val="0"/>
                <a:shade val="90000"/>
                <a:lumMod val="90000"/>
              </a:schemeClr>
            </a:gs>
          </a:gsLst>
          <a:lin ang="5400000" scaled="0"/>
        </a:gradFill>
        <a:ln w="9525" cap="rnd" cmpd="sng" algn="ctr">
          <a:solidFill>
            <a:schemeClr val="accent2">
              <a:hueOff val="-1912890"/>
              <a:satOff val="1692"/>
              <a:lumOff val="300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350" tIns="130815" rIns="72350" bIns="130815" numCol="1" spcCol="1270" anchor="ctr" anchorCtr="0">
          <a:noAutofit/>
        </a:bodyPr>
        <a:lstStyle/>
        <a:p>
          <a:pPr marL="0" lvl="0" indent="0" algn="ctr" defTabSz="1155700">
            <a:lnSpc>
              <a:spcPct val="90000"/>
            </a:lnSpc>
            <a:spcBef>
              <a:spcPct val="0"/>
            </a:spcBef>
            <a:spcAft>
              <a:spcPct val="35000"/>
            </a:spcAft>
            <a:buNone/>
          </a:pPr>
          <a:r>
            <a:rPr lang="en-US" sz="2600" kern="1200"/>
            <a:t>Walk</a:t>
          </a:r>
        </a:p>
      </dsp:txBody>
      <dsp:txXfrm>
        <a:off x="0" y="1406350"/>
        <a:ext cx="1367245" cy="1324334"/>
      </dsp:txXfrm>
    </dsp:sp>
    <dsp:sp modelId="{E146A5DF-E2D7-4B70-9BEC-AB21F28CF7A3}">
      <dsp:nvSpPr>
        <dsp:cNvPr id="0" name=""/>
        <dsp:cNvSpPr/>
      </dsp:nvSpPr>
      <dsp:spPr>
        <a:xfrm>
          <a:off x="1367245" y="2810145"/>
          <a:ext cx="5468983" cy="1324334"/>
        </a:xfrm>
        <a:prstGeom prst="rect">
          <a:avLst/>
        </a:prstGeom>
        <a:solidFill>
          <a:schemeClr val="accent2">
            <a:tint val="40000"/>
            <a:alpha val="90000"/>
            <a:hueOff val="-3503897"/>
            <a:satOff val="7131"/>
            <a:lumOff val="1075"/>
            <a:alphaOff val="0"/>
          </a:schemeClr>
        </a:solidFill>
        <a:ln w="9525" cap="rnd" cmpd="sng" algn="ctr">
          <a:solidFill>
            <a:schemeClr val="accent2">
              <a:tint val="40000"/>
              <a:alpha val="90000"/>
              <a:hueOff val="-3503897"/>
              <a:satOff val="7131"/>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113" tIns="336381" rIns="106113" bIns="336381" numCol="1" spcCol="1270" anchor="t" anchorCtr="0">
          <a:noAutofit/>
        </a:bodyPr>
        <a:lstStyle/>
        <a:p>
          <a:pPr marL="0" lvl="0" indent="0" algn="l" defTabSz="800100">
            <a:lnSpc>
              <a:spcPct val="90000"/>
            </a:lnSpc>
            <a:spcBef>
              <a:spcPct val="0"/>
            </a:spcBef>
            <a:spcAft>
              <a:spcPct val="35000"/>
            </a:spcAft>
            <a:buNone/>
          </a:pPr>
          <a:r>
            <a:rPr lang="en-US" sz="1800" kern="1200" dirty="0"/>
            <a:t>Explore extent and potential for telehealth access</a:t>
          </a:r>
        </a:p>
        <a:p>
          <a:pPr marL="171450" lvl="1" indent="-171450" algn="l" defTabSz="711200">
            <a:lnSpc>
              <a:spcPct val="90000"/>
            </a:lnSpc>
            <a:spcBef>
              <a:spcPct val="0"/>
            </a:spcBef>
            <a:spcAft>
              <a:spcPct val="15000"/>
            </a:spcAft>
            <a:buChar char="•"/>
          </a:pPr>
          <a:r>
            <a:rPr lang="en-US" sz="1600" kern="1200" dirty="0"/>
            <a:t>Health plan coverage and providers</a:t>
          </a:r>
        </a:p>
        <a:p>
          <a:pPr marL="171450" lvl="1" indent="-171450" algn="l" defTabSz="711200">
            <a:lnSpc>
              <a:spcPct val="90000"/>
            </a:lnSpc>
            <a:spcBef>
              <a:spcPct val="0"/>
            </a:spcBef>
            <a:spcAft>
              <a:spcPct val="15000"/>
            </a:spcAft>
            <a:buChar char="•"/>
          </a:pPr>
          <a:r>
            <a:rPr lang="en-US" sz="1600" kern="1200" dirty="0"/>
            <a:t>Smart phones with data and apps, computers with Internet</a:t>
          </a:r>
        </a:p>
      </dsp:txBody>
      <dsp:txXfrm>
        <a:off x="1367245" y="2810145"/>
        <a:ext cx="5468983" cy="1324334"/>
      </dsp:txXfrm>
    </dsp:sp>
    <dsp:sp modelId="{B72E1481-E520-49C4-B491-427339905A56}">
      <dsp:nvSpPr>
        <dsp:cNvPr id="0" name=""/>
        <dsp:cNvSpPr/>
      </dsp:nvSpPr>
      <dsp:spPr>
        <a:xfrm>
          <a:off x="0" y="2810145"/>
          <a:ext cx="1367245" cy="1324334"/>
        </a:xfrm>
        <a:prstGeom prst="rect">
          <a:avLst/>
        </a:prstGeom>
        <a:gradFill rotWithShape="0">
          <a:gsLst>
            <a:gs pos="0">
              <a:schemeClr val="accent2">
                <a:hueOff val="-3825781"/>
                <a:satOff val="3385"/>
                <a:lumOff val="6013"/>
                <a:alphaOff val="0"/>
                <a:tint val="96000"/>
                <a:lumMod val="104000"/>
              </a:schemeClr>
            </a:gs>
            <a:gs pos="100000">
              <a:schemeClr val="accent2">
                <a:hueOff val="-3825781"/>
                <a:satOff val="3385"/>
                <a:lumOff val="6013"/>
                <a:alphaOff val="0"/>
                <a:shade val="90000"/>
                <a:lumMod val="90000"/>
              </a:schemeClr>
            </a:gs>
          </a:gsLst>
          <a:lin ang="5400000" scaled="0"/>
        </a:gradFill>
        <a:ln w="9525" cap="rnd" cmpd="sng" algn="ctr">
          <a:solidFill>
            <a:schemeClr val="accent2">
              <a:hueOff val="-3825781"/>
              <a:satOff val="3385"/>
              <a:lumOff val="6013"/>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350" tIns="130815" rIns="72350" bIns="130815" numCol="1" spcCol="1270" anchor="ctr" anchorCtr="0">
          <a:noAutofit/>
        </a:bodyPr>
        <a:lstStyle/>
        <a:p>
          <a:pPr marL="0" lvl="0" indent="0" algn="ctr" defTabSz="1155700">
            <a:lnSpc>
              <a:spcPct val="90000"/>
            </a:lnSpc>
            <a:spcBef>
              <a:spcPct val="0"/>
            </a:spcBef>
            <a:spcAft>
              <a:spcPct val="35000"/>
            </a:spcAft>
            <a:buNone/>
          </a:pPr>
          <a:r>
            <a:rPr lang="en-US" sz="2600" kern="1200"/>
            <a:t>Explore</a:t>
          </a:r>
        </a:p>
      </dsp:txBody>
      <dsp:txXfrm>
        <a:off x="0" y="2810145"/>
        <a:ext cx="1367245" cy="1324334"/>
      </dsp:txXfrm>
    </dsp:sp>
    <dsp:sp modelId="{5024E20D-89F9-44BE-84A4-C2DE64B1360E}">
      <dsp:nvSpPr>
        <dsp:cNvPr id="0" name=""/>
        <dsp:cNvSpPr/>
      </dsp:nvSpPr>
      <dsp:spPr>
        <a:xfrm>
          <a:off x="1367245" y="4213939"/>
          <a:ext cx="5468983" cy="1324334"/>
        </a:xfrm>
        <a:prstGeom prst="rect">
          <a:avLst/>
        </a:prstGeom>
        <a:solidFill>
          <a:schemeClr val="accent2">
            <a:tint val="40000"/>
            <a:alpha val="90000"/>
            <a:hueOff val="-5255845"/>
            <a:satOff val="10696"/>
            <a:lumOff val="1613"/>
            <a:alphaOff val="0"/>
          </a:schemeClr>
        </a:solidFill>
        <a:ln w="9525" cap="rnd" cmpd="sng" algn="ctr">
          <a:solidFill>
            <a:schemeClr val="accent2">
              <a:tint val="40000"/>
              <a:alpha val="90000"/>
              <a:hueOff val="-5255845"/>
              <a:satOff val="10696"/>
              <a:lumOff val="16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113" tIns="336381" rIns="106113" bIns="336381" numCol="1" spcCol="1270" anchor="ctr" anchorCtr="0">
          <a:noAutofit/>
        </a:bodyPr>
        <a:lstStyle/>
        <a:p>
          <a:pPr marL="0" lvl="0" indent="0" algn="l" defTabSz="800100">
            <a:lnSpc>
              <a:spcPct val="90000"/>
            </a:lnSpc>
            <a:spcBef>
              <a:spcPct val="0"/>
            </a:spcBef>
            <a:spcAft>
              <a:spcPct val="35000"/>
            </a:spcAft>
            <a:buNone/>
          </a:pPr>
          <a:r>
            <a:rPr lang="en-US" sz="1800" kern="1200" dirty="0"/>
            <a:t>Further evaluate Covid lags, post-Hurricanes Laura &amp; Ida population shifts, access changes</a:t>
          </a:r>
        </a:p>
      </dsp:txBody>
      <dsp:txXfrm>
        <a:off x="1367245" y="4213939"/>
        <a:ext cx="5468983" cy="1324334"/>
      </dsp:txXfrm>
    </dsp:sp>
    <dsp:sp modelId="{EB7490ED-501E-4C89-970E-9F5C6D7C1190}">
      <dsp:nvSpPr>
        <dsp:cNvPr id="0" name=""/>
        <dsp:cNvSpPr/>
      </dsp:nvSpPr>
      <dsp:spPr>
        <a:xfrm>
          <a:off x="0" y="4213939"/>
          <a:ext cx="1367245" cy="1324334"/>
        </a:xfrm>
        <a:prstGeom prst="rect">
          <a:avLst/>
        </a:prstGeom>
        <a:gradFill rotWithShape="0">
          <a:gsLst>
            <a:gs pos="0">
              <a:schemeClr val="accent2">
                <a:hueOff val="-5738671"/>
                <a:satOff val="5077"/>
                <a:lumOff val="9020"/>
                <a:alphaOff val="0"/>
                <a:tint val="96000"/>
                <a:lumMod val="104000"/>
              </a:schemeClr>
            </a:gs>
            <a:gs pos="100000">
              <a:schemeClr val="accent2">
                <a:hueOff val="-5738671"/>
                <a:satOff val="5077"/>
                <a:lumOff val="9020"/>
                <a:alphaOff val="0"/>
                <a:shade val="90000"/>
                <a:lumMod val="90000"/>
              </a:schemeClr>
            </a:gs>
          </a:gsLst>
          <a:lin ang="5400000" scaled="0"/>
        </a:gradFill>
        <a:ln w="9525" cap="rnd" cmpd="sng" algn="ctr">
          <a:solidFill>
            <a:schemeClr val="accent2">
              <a:hueOff val="-5738671"/>
              <a:satOff val="5077"/>
              <a:lumOff val="902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350" tIns="130815" rIns="72350" bIns="130815" numCol="1" spcCol="1270" anchor="ctr" anchorCtr="0">
          <a:noAutofit/>
        </a:bodyPr>
        <a:lstStyle/>
        <a:p>
          <a:pPr marL="0" lvl="0" indent="0" algn="ctr" defTabSz="1155700">
            <a:lnSpc>
              <a:spcPct val="90000"/>
            </a:lnSpc>
            <a:spcBef>
              <a:spcPct val="0"/>
            </a:spcBef>
            <a:spcAft>
              <a:spcPct val="35000"/>
            </a:spcAft>
            <a:buNone/>
          </a:pPr>
          <a:r>
            <a:rPr lang="en-US" sz="2600" kern="1200"/>
            <a:t>Evaluate</a:t>
          </a:r>
        </a:p>
      </dsp:txBody>
      <dsp:txXfrm>
        <a:off x="0" y="4213939"/>
        <a:ext cx="1367245" cy="132433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260BF76-B41E-48EB-B948-E2E1747410C4}" type="datetimeFigureOut">
              <a:rPr lang="en-US" smtClean="0"/>
              <a:t>11/21/2022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766AD82-8BF8-4CF3-BA54-72324EF60F9D}" type="slidenum">
              <a:rPr lang="en-US" smtClean="0"/>
              <a:t>‹#›</a:t>
            </a:fld>
            <a:endParaRPr lang="en-US"/>
          </a:p>
        </p:txBody>
      </p:sp>
    </p:spTree>
    <p:extLst>
      <p:ext uri="{BB962C8B-B14F-4D97-AF65-F5344CB8AC3E}">
        <p14:creationId xmlns:p14="http://schemas.microsoft.com/office/powerpoint/2010/main" val="233788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Now that we know what we’re looking for, let’s look at Louisiana…</a:t>
            </a:r>
          </a:p>
          <a:p>
            <a:endParaRPr lang="en-US" dirty="0"/>
          </a:p>
        </p:txBody>
      </p:sp>
      <p:sp>
        <p:nvSpPr>
          <p:cNvPr id="4" name="Slide Number Placeholder 3"/>
          <p:cNvSpPr>
            <a:spLocks noGrp="1"/>
          </p:cNvSpPr>
          <p:nvPr>
            <p:ph type="sldNum" sz="quarter" idx="5"/>
          </p:nvPr>
        </p:nvSpPr>
        <p:spPr/>
        <p:txBody>
          <a:bodyPr/>
          <a:lstStyle/>
          <a:p>
            <a:fld id="{D766AD82-8BF8-4CF3-BA54-72324EF60F9D}" type="slidenum">
              <a:rPr lang="en-US" smtClean="0"/>
              <a:t>3</a:t>
            </a:fld>
            <a:endParaRPr lang="en-US"/>
          </a:p>
        </p:txBody>
      </p:sp>
    </p:spTree>
    <p:extLst>
      <p:ext uri="{BB962C8B-B14F-4D97-AF65-F5344CB8AC3E}">
        <p14:creationId xmlns:p14="http://schemas.microsoft.com/office/powerpoint/2010/main" val="249015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start with some definitions of what we are looking at, there are 2 measures </a:t>
            </a:r>
          </a:p>
          <a:p>
            <a:r>
              <a:rPr lang="en-US" dirty="0"/>
              <a:t>***Process measures</a:t>
            </a:r>
          </a:p>
          <a:p>
            <a:r>
              <a:rPr lang="en-US" dirty="0"/>
              <a:t>Mandated by CMS and NQF</a:t>
            </a:r>
          </a:p>
        </p:txBody>
      </p:sp>
      <p:sp>
        <p:nvSpPr>
          <p:cNvPr id="4" name="Slide Number Placeholder 3"/>
          <p:cNvSpPr>
            <a:spLocks noGrp="1"/>
          </p:cNvSpPr>
          <p:nvPr>
            <p:ph type="sldNum" sz="quarter" idx="5"/>
          </p:nvPr>
        </p:nvSpPr>
        <p:spPr/>
        <p:txBody>
          <a:bodyPr/>
          <a:lstStyle/>
          <a:p>
            <a:fld id="{D766AD82-8BF8-4CF3-BA54-72324EF60F9D}" type="slidenum">
              <a:rPr lang="en-US" smtClean="0"/>
              <a:t>4</a:t>
            </a:fld>
            <a:endParaRPr lang="en-US"/>
          </a:p>
        </p:txBody>
      </p:sp>
    </p:spTree>
    <p:extLst>
      <p:ext uri="{BB962C8B-B14F-4D97-AF65-F5344CB8AC3E}">
        <p14:creationId xmlns:p14="http://schemas.microsoft.com/office/powerpoint/2010/main" val="35186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CENSUS.GOV</a:t>
            </a:r>
          </a:p>
          <a:p>
            <a:r>
              <a:rPr lang="en-US" dirty="0"/>
              <a:t>HRSA.GOV 2022 HPSA QUARTERLY REPORT</a:t>
            </a:r>
          </a:p>
          <a:p>
            <a:r>
              <a:rPr lang="en-US" dirty="0"/>
              <a:t>I rounded here – I realize that these number include 10s of thousands more patients, which is not negligible</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a doctor of medicine or osteopathy, clinical psychologist, nurse practitioner, or a clinical social worker</a:t>
            </a:r>
          </a:p>
          <a:p>
            <a:endParaRPr lang="en-US" b="0" i="0" dirty="0">
              <a:solidFill>
                <a:srgbClr val="202124"/>
              </a:solidFill>
              <a:effectLst/>
              <a:latin typeface="Roboto" panose="02000000000000000000" pitchFamily="2" charset="0"/>
            </a:endParaRPr>
          </a:p>
          <a:p>
            <a:r>
              <a:rPr lang="en-US" b="0" i="0" dirty="0">
                <a:solidFill>
                  <a:srgbClr val="393D40"/>
                </a:solidFill>
                <a:effectLst/>
                <a:latin typeface="Open Sans" panose="020B0606030504020204" pitchFamily="34" charset="0"/>
              </a:rPr>
              <a:t>psychiatrists, psychologists, psychiatric nurses, addiction counselors, and mental health or family and marriage counselors.</a:t>
            </a:r>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PRIMARY CARE HPSA</a:t>
            </a:r>
          </a:p>
          <a:p>
            <a:pPr defTabSz="942289">
              <a:defRPr/>
            </a:pPr>
            <a:r>
              <a:rPr lang="en-US" dirty="0"/>
              <a:t>&gt;2.5million people, 64.4% of needs being met, need 298 more primary care providers</a:t>
            </a:r>
          </a:p>
          <a:p>
            <a:pPr defTabSz="942289">
              <a:defRPr/>
            </a:pPr>
            <a:endParaRPr lang="en-US" dirty="0"/>
          </a:p>
          <a:p>
            <a:pPr defTabSz="942289">
              <a:defRPr/>
            </a:pPr>
            <a:r>
              <a:rPr lang="en-US" dirty="0"/>
              <a:t>Up from 151 practitioners needed in 2021</a:t>
            </a:r>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D766AD82-8BF8-4CF3-BA54-72324EF60F9D}" type="slidenum">
              <a:rPr lang="en-US" smtClean="0"/>
              <a:t>5</a:t>
            </a:fld>
            <a:endParaRPr lang="en-US"/>
          </a:p>
        </p:txBody>
      </p:sp>
    </p:spTree>
    <p:extLst>
      <p:ext uri="{BB962C8B-B14F-4D97-AF65-F5344CB8AC3E}">
        <p14:creationId xmlns:p14="http://schemas.microsoft.com/office/powerpoint/2010/main" val="256465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patients regularly under the care of FTE physician</a:t>
            </a:r>
          </a:p>
          <a:p>
            <a:r>
              <a:rPr lang="en-US" dirty="0"/>
              <a:t>Language here – clarify provider vs practitioner</a:t>
            </a:r>
          </a:p>
          <a:p>
            <a:r>
              <a:rPr lang="en-US" dirty="0"/>
              <a:t>2010 published 2013: The model suggested the need for approximately 0.9 licensed mental health provider FTE, 0.1 FTE psychiatrist, 0.4 FTE other mental health staff, and 0.3 FTE substance abuse provider per 2,500 medical patients.</a:t>
            </a:r>
          </a:p>
          <a:p>
            <a:endParaRPr lang="en-US" dirty="0"/>
          </a:p>
          <a:p>
            <a:r>
              <a:rPr lang="en-US" dirty="0"/>
              <a:t>0.1 psychiatrist – because WHO NEEDS THOSE</a:t>
            </a:r>
          </a:p>
          <a:p>
            <a:endParaRPr lang="en-US" dirty="0"/>
          </a:p>
          <a:p>
            <a:r>
              <a:rPr lang="en-US" dirty="0"/>
              <a:t>652 active practicing psychiatrists as of sept 2022 in LA (KFF) – didn’t split adult vs pediatric</a:t>
            </a:r>
          </a:p>
          <a:p>
            <a:endParaRPr lang="en-US" dirty="0"/>
          </a:p>
          <a:p>
            <a:r>
              <a:rPr lang="en-US" dirty="0"/>
              <a:t>Number of patients regularly under the care of FTE physician</a:t>
            </a:r>
          </a:p>
          <a:p>
            <a:r>
              <a:rPr lang="en-US" dirty="0"/>
              <a:t>2010 published 2013: </a:t>
            </a:r>
            <a:r>
              <a:rPr lang="en-US" b="0" i="0" dirty="0">
                <a:solidFill>
                  <a:srgbClr val="212121"/>
                </a:solidFill>
                <a:effectLst/>
                <a:latin typeface="Cambria" panose="02040503050406030204" pitchFamily="18" charset="0"/>
              </a:rPr>
              <a:t>The model suggested the need for approximately 0.9 licensed mental health provider FTE, 0.1 FTE psychiatrist, 0.4 FTE other mental health staff, and 0.3 FTE substance abuse provider per </a:t>
            </a:r>
            <a:r>
              <a:rPr lang="en-US" b="0" i="0" dirty="0">
                <a:solidFill>
                  <a:srgbClr val="212121"/>
                </a:solidFill>
                <a:effectLst/>
                <a:highlight>
                  <a:srgbClr val="FFFF00"/>
                </a:highlight>
                <a:latin typeface="Cambria" panose="02040503050406030204" pitchFamily="18" charset="0"/>
              </a:rPr>
              <a:t>2,500 medical patients</a:t>
            </a:r>
            <a:r>
              <a:rPr lang="en-US" b="0" i="0" dirty="0">
                <a:solidFill>
                  <a:srgbClr val="212121"/>
                </a:solidFill>
                <a:effectLst/>
                <a:latin typeface="Cambria" panose="02040503050406030204" pitchFamily="18" charset="0"/>
              </a:rPr>
              <a:t>.</a:t>
            </a:r>
          </a:p>
          <a:p>
            <a:r>
              <a:rPr lang="en-US" dirty="0">
                <a:solidFill>
                  <a:srgbClr val="212121"/>
                </a:solidFill>
                <a:latin typeface="Cambria" panose="02040503050406030204" pitchFamily="18" charset="0"/>
              </a:rPr>
              <a:t>652 active practicing psychiatrists as of sept 2022 in LA (KFF)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66AD82-8BF8-4CF3-BA54-72324EF60F9D}" type="slidenum">
              <a:rPr lang="en-US" smtClean="0"/>
              <a:t>6</a:t>
            </a:fld>
            <a:endParaRPr lang="en-US"/>
          </a:p>
        </p:txBody>
      </p:sp>
    </p:spTree>
    <p:extLst>
      <p:ext uri="{BB962C8B-B14F-4D97-AF65-F5344CB8AC3E}">
        <p14:creationId xmlns:p14="http://schemas.microsoft.com/office/powerpoint/2010/main" val="377020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FUH is mental health provider after hospitalization</a:t>
            </a:r>
          </a:p>
          <a:p>
            <a:r>
              <a:rPr lang="en-US" dirty="0"/>
              <a:t>FUM is any provider after ED visit</a:t>
            </a:r>
          </a:p>
          <a:p>
            <a:r>
              <a:rPr lang="en-US" dirty="0"/>
              <a:t>Goals of the national 50</a:t>
            </a:r>
            <a:r>
              <a:rPr lang="en-US" baseline="30000" dirty="0"/>
              <a:t>th</a:t>
            </a:r>
            <a:r>
              <a:rPr lang="en-US" dirty="0"/>
              <a:t> percentile are marked on respective lines – 60% and 53.5%</a:t>
            </a:r>
          </a:p>
          <a:p>
            <a:r>
              <a:rPr lang="en-US" dirty="0"/>
              <a:t>Remember with the HPSA that only ~25% of LA’s total mental health practitioner needs are met</a:t>
            </a:r>
          </a:p>
          <a:p>
            <a:r>
              <a:rPr lang="en-US" dirty="0"/>
              <a:t>Goal is 2% improvement per year given distance from 50</a:t>
            </a:r>
            <a:r>
              <a:rPr lang="en-US" baseline="30000" dirty="0"/>
              <a:t>th</a:t>
            </a:r>
            <a:r>
              <a:rPr lang="en-US" dirty="0"/>
              <a:t> percentile </a:t>
            </a:r>
          </a:p>
          <a:p>
            <a:r>
              <a:rPr lang="en-US" dirty="0"/>
              <a:t>2022 YTD, FUM is close to 2021, FUH is ~2% lower</a:t>
            </a:r>
          </a:p>
          <a:p>
            <a:endParaRPr lang="en-US" dirty="0"/>
          </a:p>
          <a:p>
            <a:endParaRPr lang="en-US" dirty="0"/>
          </a:p>
        </p:txBody>
      </p:sp>
      <p:sp>
        <p:nvSpPr>
          <p:cNvPr id="4" name="Slide Number Placeholder 3"/>
          <p:cNvSpPr>
            <a:spLocks noGrp="1"/>
          </p:cNvSpPr>
          <p:nvPr>
            <p:ph type="sldNum" sz="quarter" idx="5"/>
          </p:nvPr>
        </p:nvSpPr>
        <p:spPr/>
        <p:txBody>
          <a:bodyPr/>
          <a:lstStyle/>
          <a:p>
            <a:fld id="{D766AD82-8BF8-4CF3-BA54-72324EF60F9D}" type="slidenum">
              <a:rPr lang="en-US" smtClean="0"/>
              <a:t>7</a:t>
            </a:fld>
            <a:endParaRPr lang="en-US"/>
          </a:p>
        </p:txBody>
      </p:sp>
    </p:spTree>
    <p:extLst>
      <p:ext uri="{BB962C8B-B14F-4D97-AF65-F5344CB8AC3E}">
        <p14:creationId xmlns:p14="http://schemas.microsoft.com/office/powerpoint/2010/main" val="85897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6AD82-8BF8-4CF3-BA54-72324EF60F9D}" type="slidenum">
              <a:rPr lang="en-US" smtClean="0"/>
              <a:t>10</a:t>
            </a:fld>
            <a:endParaRPr lang="en-US"/>
          </a:p>
        </p:txBody>
      </p:sp>
    </p:spTree>
    <p:extLst>
      <p:ext uri="{BB962C8B-B14F-4D97-AF65-F5344CB8AC3E}">
        <p14:creationId xmlns:p14="http://schemas.microsoft.com/office/powerpoint/2010/main" val="363694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6AD82-8BF8-4CF3-BA54-72324EF60F9D}" type="slidenum">
              <a:rPr lang="en-US" smtClean="0"/>
              <a:t>11</a:t>
            </a:fld>
            <a:endParaRPr lang="en-US"/>
          </a:p>
        </p:txBody>
      </p:sp>
    </p:spTree>
    <p:extLst>
      <p:ext uri="{BB962C8B-B14F-4D97-AF65-F5344CB8AC3E}">
        <p14:creationId xmlns:p14="http://schemas.microsoft.com/office/powerpoint/2010/main" val="175893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4B74CA-A298-4377-9560-50EFA5A9AB0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354281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4B74CA-A298-4377-9560-50EFA5A9AB0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66551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4B74CA-A298-4377-9560-50EFA5A9AB0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406415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4B74CA-A298-4377-9560-50EFA5A9AB0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1285E-7EA5-42A3-879D-51FC2CB2D9BC}"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854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4B74CA-A298-4377-9560-50EFA5A9AB0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2121078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4B74CA-A298-4377-9560-50EFA5A9AB0C}"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303066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4B74CA-A298-4377-9560-50EFA5A9AB0C}"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1422583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4B74CA-A298-4377-9560-50EFA5A9AB0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635133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4B74CA-A298-4377-9560-50EFA5A9AB0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375201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4B74CA-A298-4377-9560-50EFA5A9AB0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400779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4B74CA-A298-4377-9560-50EFA5A9AB0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133955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4B74CA-A298-4377-9560-50EFA5A9AB0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312093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4B74CA-A298-4377-9560-50EFA5A9AB0C}"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346773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4B74CA-A298-4377-9560-50EFA5A9AB0C}"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254212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B74CA-A298-4377-9560-50EFA5A9AB0C}"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175011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4B74CA-A298-4377-9560-50EFA5A9AB0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53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4B74CA-A298-4377-9560-50EFA5A9AB0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1285E-7EA5-42A3-879D-51FC2CB2D9BC}" type="slidenum">
              <a:rPr lang="en-US" smtClean="0"/>
              <a:t>‹#›</a:t>
            </a:fld>
            <a:endParaRPr lang="en-US"/>
          </a:p>
        </p:txBody>
      </p:sp>
    </p:spTree>
    <p:extLst>
      <p:ext uri="{BB962C8B-B14F-4D97-AF65-F5344CB8AC3E}">
        <p14:creationId xmlns:p14="http://schemas.microsoft.com/office/powerpoint/2010/main" val="87826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04B74CA-A298-4377-9560-50EFA5A9AB0C}" type="datetimeFigureOut">
              <a:rPr lang="en-US" smtClean="0"/>
              <a:t>11/21/2022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F71285E-7EA5-42A3-879D-51FC2CB2D9BC}" type="slidenum">
              <a:rPr lang="en-US" smtClean="0"/>
              <a:t>‹#›</a:t>
            </a:fld>
            <a:endParaRPr lang="en-US"/>
          </a:p>
        </p:txBody>
      </p:sp>
    </p:spTree>
    <p:extLst>
      <p:ext uri="{BB962C8B-B14F-4D97-AF65-F5344CB8AC3E}">
        <p14:creationId xmlns:p14="http://schemas.microsoft.com/office/powerpoint/2010/main" val="1544835922"/>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3359082/" TargetMode="External"/><Relationship Id="rId2" Type="http://schemas.openxmlformats.org/officeDocument/2006/relationships/hyperlink" Target="http://C:/Users/cfon14/Downloads/BCD_HPSA_SCR50_Qtr_Smry.pdf" TargetMode="External"/><Relationship Id="rId1" Type="http://schemas.openxmlformats.org/officeDocument/2006/relationships/slideLayout" Target="../slideLayouts/slideLayout2.xml"/><Relationship Id="rId6" Type="http://schemas.openxmlformats.org/officeDocument/2006/relationships/hyperlink" Target="https://www.ncqa.org/wp-content/uploads/2021/07/20210701_Behavioral_Health_Quality_Framework_NCQA_White_Paper.pdf" TargetMode="External"/><Relationship Id="rId5" Type="http://schemas.openxmlformats.org/officeDocument/2006/relationships/hyperlink" Target="https://www.kff.org/statedata/mental-health-and-substance-use-state-fact-sheets/louisiana/" TargetMode="External"/><Relationship Id="rId4" Type="http://schemas.openxmlformats.org/officeDocument/2006/relationships/hyperlink" Target="https://www.ncbi.nlm.nih.gov/pmc/articles/PMC3750356/#:~:text=The%20model%20suggested%20the%20need,provider%20per%202%2C500%20medical%20pati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8998-7F4A-0399-6B66-C8CB0C99EFAF}"/>
              </a:ext>
            </a:extLst>
          </p:cNvPr>
          <p:cNvSpPr>
            <a:spLocks noGrp="1"/>
          </p:cNvSpPr>
          <p:nvPr>
            <p:ph type="ctrTitle"/>
          </p:nvPr>
        </p:nvSpPr>
        <p:spPr/>
        <p:txBody>
          <a:bodyPr/>
          <a:lstStyle/>
          <a:p>
            <a:r>
              <a:rPr lang="en-US" dirty="0"/>
              <a:t>Overview of ACLA Behavioral Health Focus Measures</a:t>
            </a:r>
          </a:p>
        </p:txBody>
      </p:sp>
      <p:sp>
        <p:nvSpPr>
          <p:cNvPr id="3" name="Subtitle 2">
            <a:extLst>
              <a:ext uri="{FF2B5EF4-FFF2-40B4-BE49-F238E27FC236}">
                <a16:creationId xmlns:a16="http://schemas.microsoft.com/office/drawing/2014/main" id="{D0BB2553-7761-3664-E7DD-1E7B3E98F211}"/>
              </a:ext>
            </a:extLst>
          </p:cNvPr>
          <p:cNvSpPr>
            <a:spLocks noGrp="1"/>
          </p:cNvSpPr>
          <p:nvPr>
            <p:ph type="subTitle" idx="1"/>
          </p:nvPr>
        </p:nvSpPr>
        <p:spPr/>
        <p:txBody>
          <a:bodyPr>
            <a:normAutofit fontScale="92500" lnSpcReduction="10000"/>
          </a:bodyPr>
          <a:lstStyle/>
          <a:p>
            <a:r>
              <a:rPr lang="en-US" sz="1800" dirty="0"/>
              <a:t>Catherine Fontenot</a:t>
            </a:r>
          </a:p>
          <a:p>
            <a:r>
              <a:rPr lang="en-US" sz="1800" dirty="0"/>
              <a:t>LSUHSC New Orleans  - Population Health Management Course</a:t>
            </a:r>
          </a:p>
          <a:p>
            <a:r>
              <a:rPr lang="en-US" sz="1800" dirty="0"/>
              <a:t>November 18, 2022</a:t>
            </a:r>
          </a:p>
        </p:txBody>
      </p:sp>
    </p:spTree>
    <p:extLst>
      <p:ext uri="{BB962C8B-B14F-4D97-AF65-F5344CB8AC3E}">
        <p14:creationId xmlns:p14="http://schemas.microsoft.com/office/powerpoint/2010/main" val="237851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7D68-8E95-9F0F-5994-71A38C5114EA}"/>
              </a:ext>
            </a:extLst>
          </p:cNvPr>
          <p:cNvSpPr>
            <a:spLocks noGrp="1"/>
          </p:cNvSpPr>
          <p:nvPr>
            <p:ph type="title"/>
          </p:nvPr>
        </p:nvSpPr>
        <p:spPr>
          <a:xfrm>
            <a:off x="633743" y="609599"/>
            <a:ext cx="3413156" cy="5273675"/>
          </a:xfrm>
        </p:spPr>
        <p:txBody>
          <a:bodyPr>
            <a:normAutofit/>
          </a:bodyPr>
          <a:lstStyle/>
          <a:p>
            <a:r>
              <a:rPr lang="en-US" dirty="0"/>
              <a:t>More to Explore</a:t>
            </a:r>
          </a:p>
        </p:txBody>
      </p:sp>
      <p:pic>
        <p:nvPicPr>
          <p:cNvPr id="27"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28" name="Content Placeholder 2">
            <a:extLst>
              <a:ext uri="{FF2B5EF4-FFF2-40B4-BE49-F238E27FC236}">
                <a16:creationId xmlns:a16="http://schemas.microsoft.com/office/drawing/2014/main" id="{15ACC98E-9151-1682-2E82-F34CED4FFC8F}"/>
              </a:ext>
            </a:extLst>
          </p:cNvPr>
          <p:cNvGraphicFramePr>
            <a:graphicFrameLocks noGrp="1"/>
          </p:cNvGraphicFramePr>
          <p:nvPr>
            <p:ph idx="1"/>
            <p:extLst>
              <p:ext uri="{D42A27DB-BD31-4B8C-83A1-F6EECF244321}">
                <p14:modId xmlns:p14="http://schemas.microsoft.com/office/powerpoint/2010/main" val="1534177767"/>
              </p:ext>
            </p:extLst>
          </p:nvPr>
        </p:nvGraphicFramePr>
        <p:xfrm>
          <a:off x="5018314" y="609599"/>
          <a:ext cx="6836229" cy="55408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98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DDAF-3BA7-196E-B633-66CA3126ABB5}"/>
              </a:ext>
            </a:extLst>
          </p:cNvPr>
          <p:cNvSpPr>
            <a:spLocks noGrp="1"/>
          </p:cNvSpPr>
          <p:nvPr>
            <p:ph type="title"/>
          </p:nvPr>
        </p:nvSpPr>
        <p:spPr/>
        <p:txBody>
          <a:bodyPr/>
          <a:lstStyle/>
          <a:p>
            <a:r>
              <a:rPr lang="en-US" dirty="0"/>
              <a:t>End</a:t>
            </a:r>
          </a:p>
        </p:txBody>
      </p:sp>
    </p:spTree>
    <p:extLst>
      <p:ext uri="{BB962C8B-B14F-4D97-AF65-F5344CB8AC3E}">
        <p14:creationId xmlns:p14="http://schemas.microsoft.com/office/powerpoint/2010/main" val="385369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98E39-1AEB-CDDD-4D70-BF92949848F7}"/>
              </a:ext>
            </a:extLst>
          </p:cNvPr>
          <p:cNvSpPr>
            <a:spLocks noGrp="1"/>
          </p:cNvSpPr>
          <p:nvPr>
            <p:ph idx="1"/>
          </p:nvPr>
        </p:nvSpPr>
        <p:spPr/>
        <p:txBody>
          <a:bodyPr>
            <a:normAutofit/>
          </a:bodyPr>
          <a:lstStyle/>
          <a:p>
            <a:pPr indent="-305435">
              <a:lnSpc>
                <a:spcPct val="100000"/>
              </a:lnSpc>
              <a:spcBef>
                <a:spcPts val="0"/>
              </a:spcBef>
            </a:pPr>
            <a:r>
              <a:rPr lang="en-US" sz="1400" dirty="0">
                <a:hlinkClick r:id="rId2"/>
              </a:rPr>
              <a:t>file:///C:/Users/cfon14/Downloads/BCD_HPSA_SCR50_Qtr_Smry.pdf</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nSpc>
                <a:spcPct val="100000"/>
              </a:lnSpc>
              <a:spcBef>
                <a:spcPts val="0"/>
              </a:spcBef>
            </a:pPr>
            <a:r>
              <a:rPr lang="en-US" sz="1400" dirty="0">
                <a:hlinkClick r:id="rId3"/>
              </a:rPr>
              <a:t>https</a:t>
            </a:r>
            <a:r>
              <a:rPr lang="en-US" sz="1400" dirty="0">
                <a:hlinkClick r:id="rId3"/>
              </a:rPr>
              <a:t>://www.ncbi.nlm.nih.gov/pmc/articles/PMC3359082/</a:t>
            </a: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nSpc>
                <a:spcPct val="100000"/>
              </a:lnSpc>
              <a:spcBef>
                <a:spcPts val="0"/>
              </a:spcBef>
            </a:pPr>
            <a:r>
              <a:rPr lang="en-US" sz="1400" dirty="0">
                <a:hlinkClick r:id="rId4"/>
              </a:rPr>
              <a:t>https://www.ncbi.nlm.nih.gov/pmc/articles/PMC3750356/#:~:text=The%20model%20suggested%20the%20need,provider%20per%202%2C500%20medical%20patients</a:t>
            </a: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spcBef>
                <a:spcPts val="0"/>
              </a:spcBef>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hlinkClick r:id="rId5"/>
              </a:rPr>
              <a:t>https://www.kff.org/statedata/mental-health-and-substance-use-state-fact-sheets/louisiana/</a:t>
            </a: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spcBef>
                <a:spcPts val="0"/>
              </a:spcBef>
            </a:pPr>
            <a:r>
              <a:rPr lang="en-US" sz="1400" dirty="0"/>
              <a:t>NQF Measures 0576 and 3489</a:t>
            </a: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spcBef>
                <a:spcPts val="0"/>
              </a:spcBef>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hlinkClick r:id="rId6"/>
              </a:rPr>
              <a:t>https://www.ncqa.org/wp-content/uploads/2021/07/20210701_Behavioral_Health_Quality_Framework_NCQA_White_Paper.pdf</a:t>
            </a: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spcBef>
                <a:spcPts val="0"/>
              </a:spcBef>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ACLA Data</a:t>
            </a:r>
          </a:p>
          <a:p>
            <a:pPr indent="-305435">
              <a:spcBef>
                <a:spcPts val="0"/>
              </a:spcBef>
            </a:pP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spcBef>
                <a:spcPts val="0"/>
              </a:spcBef>
            </a:pP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5" name="Title 4">
            <a:extLst>
              <a:ext uri="{FF2B5EF4-FFF2-40B4-BE49-F238E27FC236}">
                <a16:creationId xmlns:a16="http://schemas.microsoft.com/office/drawing/2014/main" id="{56F659DB-CEE8-EACC-074D-F5054131AA75}"/>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Citations</a:t>
            </a:r>
            <a:endParaRPr lang="en-US" dirty="0"/>
          </a:p>
        </p:txBody>
      </p:sp>
    </p:spTree>
    <p:extLst>
      <p:ext uri="{BB962C8B-B14F-4D97-AF65-F5344CB8AC3E}">
        <p14:creationId xmlns:p14="http://schemas.microsoft.com/office/powerpoint/2010/main" val="380380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1E00-EF7F-EC3D-0826-83BF836A367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398A9D1-183F-2926-214C-A3D700F0A94E}"/>
              </a:ext>
            </a:extLst>
          </p:cNvPr>
          <p:cNvSpPr>
            <a:spLocks noGrp="1"/>
          </p:cNvSpPr>
          <p:nvPr>
            <p:ph idx="1"/>
          </p:nvPr>
        </p:nvSpPr>
        <p:spPr/>
        <p:txBody>
          <a:bodyPr>
            <a:normAutofit/>
          </a:bodyPr>
          <a:lstStyle/>
          <a:p>
            <a:r>
              <a:rPr lang="en-US" sz="2800" dirty="0"/>
              <a:t>Behavioral Health Focus Measures Overview</a:t>
            </a:r>
          </a:p>
          <a:p>
            <a:r>
              <a:rPr lang="en-US" sz="2800" dirty="0"/>
              <a:t>Louisiana Information</a:t>
            </a:r>
          </a:p>
          <a:p>
            <a:r>
              <a:rPr lang="en-US" sz="2800" dirty="0"/>
              <a:t>ACLA Statistics</a:t>
            </a:r>
          </a:p>
          <a:p>
            <a:r>
              <a:rPr lang="en-US" sz="2800" dirty="0"/>
              <a:t>More to Explore</a:t>
            </a:r>
          </a:p>
          <a:p>
            <a:endParaRPr lang="en-US" sz="2800" dirty="0"/>
          </a:p>
          <a:p>
            <a:endParaRPr lang="en-US" sz="2800" dirty="0"/>
          </a:p>
          <a:p>
            <a:endParaRPr lang="en-US" sz="2800" dirty="0"/>
          </a:p>
        </p:txBody>
      </p:sp>
    </p:spTree>
    <p:extLst>
      <p:ext uri="{BB962C8B-B14F-4D97-AF65-F5344CB8AC3E}">
        <p14:creationId xmlns:p14="http://schemas.microsoft.com/office/powerpoint/2010/main" val="387738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844F-84E0-049E-7F3F-4011460FF6FE}"/>
              </a:ext>
            </a:extLst>
          </p:cNvPr>
          <p:cNvSpPr>
            <a:spLocks noGrp="1"/>
          </p:cNvSpPr>
          <p:nvPr>
            <p:ph type="title"/>
          </p:nvPr>
        </p:nvSpPr>
        <p:spPr/>
        <p:txBody>
          <a:bodyPr/>
          <a:lstStyle/>
          <a:p>
            <a:r>
              <a:rPr lang="en-US" dirty="0"/>
              <a:t>FUM – Follow-Up After ED Visit</a:t>
            </a:r>
          </a:p>
        </p:txBody>
      </p:sp>
      <p:sp>
        <p:nvSpPr>
          <p:cNvPr id="3" name="Content Placeholder 2">
            <a:extLst>
              <a:ext uri="{FF2B5EF4-FFF2-40B4-BE49-F238E27FC236}">
                <a16:creationId xmlns:a16="http://schemas.microsoft.com/office/drawing/2014/main" id="{4AB53E59-FDC3-36E8-9C41-F53B889DCD6C}"/>
              </a:ext>
            </a:extLst>
          </p:cNvPr>
          <p:cNvSpPr>
            <a:spLocks noGrp="1"/>
          </p:cNvSpPr>
          <p:nvPr>
            <p:ph idx="1"/>
          </p:nvPr>
        </p:nvSpPr>
        <p:spPr/>
        <p:txBody>
          <a:bodyPr>
            <a:normAutofit/>
          </a:bodyPr>
          <a:lstStyle/>
          <a:p>
            <a:r>
              <a:rPr lang="en-US" sz="2800" dirty="0"/>
              <a:t>Patients 6+ years old – Dx of mental illness or self-harm</a:t>
            </a:r>
          </a:p>
          <a:p>
            <a:r>
              <a:rPr lang="en-US" sz="2800" dirty="0"/>
              <a:t>Follow-up with </a:t>
            </a:r>
            <a:r>
              <a:rPr lang="en-US" sz="2800" u="sng" dirty="0"/>
              <a:t>any provider</a:t>
            </a:r>
          </a:p>
          <a:p>
            <a:r>
              <a:rPr lang="en-US" sz="2800" dirty="0"/>
              <a:t>% of discharges for which patient had follow-up within 30 days</a:t>
            </a:r>
          </a:p>
          <a:p>
            <a:r>
              <a:rPr lang="en-US" sz="2800" dirty="0"/>
              <a:t>% of discharges for which patient had follow-up in 7 days</a:t>
            </a:r>
          </a:p>
          <a:p>
            <a:pPr lvl="1"/>
            <a:r>
              <a:rPr lang="en-US" sz="2400" dirty="0"/>
              <a:t>Within 3 days more likely engage in care</a:t>
            </a:r>
          </a:p>
          <a:p>
            <a:pPr lvl="1"/>
            <a:r>
              <a:rPr lang="en-US" sz="2400" dirty="0"/>
              <a:t>Longer time period before return to ED</a:t>
            </a:r>
          </a:p>
          <a:p>
            <a:endParaRPr lang="en-US" sz="2800" dirty="0"/>
          </a:p>
        </p:txBody>
      </p:sp>
    </p:spTree>
    <p:extLst>
      <p:ext uri="{BB962C8B-B14F-4D97-AF65-F5344CB8AC3E}">
        <p14:creationId xmlns:p14="http://schemas.microsoft.com/office/powerpoint/2010/main" val="62395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9A67-ADED-E44E-DF11-7CE5EDDE2216}"/>
              </a:ext>
            </a:extLst>
          </p:cNvPr>
          <p:cNvSpPr>
            <a:spLocks noGrp="1"/>
          </p:cNvSpPr>
          <p:nvPr>
            <p:ph type="title"/>
          </p:nvPr>
        </p:nvSpPr>
        <p:spPr/>
        <p:txBody>
          <a:bodyPr/>
          <a:lstStyle/>
          <a:p>
            <a:r>
              <a:rPr lang="en-US" dirty="0"/>
              <a:t>FUH – Follow-Up After Hospitalization</a:t>
            </a:r>
          </a:p>
        </p:txBody>
      </p:sp>
      <p:sp>
        <p:nvSpPr>
          <p:cNvPr id="3" name="Content Placeholder 2">
            <a:extLst>
              <a:ext uri="{FF2B5EF4-FFF2-40B4-BE49-F238E27FC236}">
                <a16:creationId xmlns:a16="http://schemas.microsoft.com/office/drawing/2014/main" id="{F0AB949F-629B-8CAE-5341-BB8B2842E53B}"/>
              </a:ext>
            </a:extLst>
          </p:cNvPr>
          <p:cNvSpPr>
            <a:spLocks noGrp="1"/>
          </p:cNvSpPr>
          <p:nvPr>
            <p:ph idx="1"/>
          </p:nvPr>
        </p:nvSpPr>
        <p:spPr/>
        <p:txBody>
          <a:bodyPr>
            <a:normAutofit/>
          </a:bodyPr>
          <a:lstStyle/>
          <a:p>
            <a:r>
              <a:rPr lang="en-US" sz="2800" dirty="0"/>
              <a:t>Patients 6+ years old – Dx of mental illness or self-harm</a:t>
            </a:r>
          </a:p>
          <a:p>
            <a:r>
              <a:rPr lang="en-US" sz="2800" dirty="0"/>
              <a:t>Follow-up with </a:t>
            </a:r>
            <a:r>
              <a:rPr lang="en-US" sz="2800" u="sng" dirty="0"/>
              <a:t>mental health provider</a:t>
            </a:r>
          </a:p>
          <a:p>
            <a:r>
              <a:rPr lang="en-US" sz="2800" dirty="0"/>
              <a:t>% of discharges for which patient had follow-up within 30 days</a:t>
            </a:r>
          </a:p>
          <a:p>
            <a:pPr lvl="1"/>
            <a:r>
              <a:rPr lang="en-US" sz="2400" dirty="0"/>
              <a:t>Lower risk of 90-day readmission</a:t>
            </a:r>
          </a:p>
          <a:p>
            <a:r>
              <a:rPr lang="en-US" sz="2800" dirty="0"/>
              <a:t>% of discharges for which patient had follow-up in 7 days</a:t>
            </a:r>
          </a:p>
          <a:p>
            <a:pPr lvl="1"/>
            <a:r>
              <a:rPr lang="en-US" sz="2400" dirty="0"/>
              <a:t>Decreased risk of death by suicide</a:t>
            </a:r>
          </a:p>
        </p:txBody>
      </p:sp>
    </p:spTree>
    <p:extLst>
      <p:ext uri="{BB962C8B-B14F-4D97-AF65-F5344CB8AC3E}">
        <p14:creationId xmlns:p14="http://schemas.microsoft.com/office/powerpoint/2010/main" val="150575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C14B-DD2D-80C5-843E-CD2BF126C868}"/>
              </a:ext>
            </a:extLst>
          </p:cNvPr>
          <p:cNvSpPr>
            <a:spLocks noGrp="1"/>
          </p:cNvSpPr>
          <p:nvPr>
            <p:ph type="title"/>
          </p:nvPr>
        </p:nvSpPr>
        <p:spPr/>
        <p:txBody>
          <a:bodyPr/>
          <a:lstStyle/>
          <a:p>
            <a:r>
              <a:rPr lang="en-US" dirty="0"/>
              <a:t>Louisiana</a:t>
            </a:r>
          </a:p>
        </p:txBody>
      </p:sp>
      <p:sp>
        <p:nvSpPr>
          <p:cNvPr id="3" name="Content Placeholder 2">
            <a:extLst>
              <a:ext uri="{FF2B5EF4-FFF2-40B4-BE49-F238E27FC236}">
                <a16:creationId xmlns:a16="http://schemas.microsoft.com/office/drawing/2014/main" id="{D9425368-7AF5-9646-15CB-B93A7CF9B28F}"/>
              </a:ext>
            </a:extLst>
          </p:cNvPr>
          <p:cNvSpPr>
            <a:spLocks noGrp="1"/>
          </p:cNvSpPr>
          <p:nvPr>
            <p:ph idx="1"/>
          </p:nvPr>
        </p:nvSpPr>
        <p:spPr/>
        <p:txBody>
          <a:bodyPr>
            <a:normAutofit/>
          </a:bodyPr>
          <a:lstStyle/>
          <a:p>
            <a:r>
              <a:rPr lang="en-US" sz="2800" dirty="0"/>
              <a:t>Population: 4.65 million</a:t>
            </a:r>
          </a:p>
          <a:p>
            <a:r>
              <a:rPr lang="en-US" sz="2800" dirty="0"/>
              <a:t>Poverty rate: 19.6%, &gt;930,000</a:t>
            </a:r>
          </a:p>
          <a:p>
            <a:r>
              <a:rPr lang="en-US" sz="2800" dirty="0"/>
              <a:t>Adult Medicaid Enrollment: 732,000 </a:t>
            </a:r>
            <a:r>
              <a:rPr lang="en-US" dirty="0"/>
              <a:t>(thx, JBE)</a:t>
            </a:r>
          </a:p>
          <a:p>
            <a:r>
              <a:rPr lang="en-US" sz="2800" dirty="0"/>
              <a:t>HRSA Mental Health HPSA</a:t>
            </a:r>
          </a:p>
          <a:p>
            <a:pPr lvl="1"/>
            <a:r>
              <a:rPr lang="en-US" sz="2400" dirty="0"/>
              <a:t>Affected population &gt;3.6 million</a:t>
            </a:r>
          </a:p>
          <a:p>
            <a:pPr lvl="1"/>
            <a:r>
              <a:rPr lang="en-US" sz="2400" dirty="0"/>
              <a:t>26.15% of needs met</a:t>
            </a:r>
          </a:p>
          <a:p>
            <a:pPr lvl="1"/>
            <a:r>
              <a:rPr lang="en-US" sz="2400" dirty="0"/>
              <a:t>166 practitioners needed, increase from 2021</a:t>
            </a:r>
          </a:p>
        </p:txBody>
      </p:sp>
    </p:spTree>
    <p:extLst>
      <p:ext uri="{BB962C8B-B14F-4D97-AF65-F5344CB8AC3E}">
        <p14:creationId xmlns:p14="http://schemas.microsoft.com/office/powerpoint/2010/main" val="207707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iterate type="lt">
                                    <p:tmAbs val="0"/>
                                  </p:iterate>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iterate type="lt">
                                    <p:tmAbs val="0"/>
                                  </p:iterate>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nodeType="clickEffect">
                                  <p:stCondLst>
                                    <p:cond delay="0"/>
                                  </p:stCondLst>
                                  <p:iterate type="lt">
                                    <p:tmPct val="4000"/>
                                  </p:iterate>
                                  <p:childTnLst>
                                    <p:set>
                                      <p:cBhvr override="childStyle">
                                        <p:cTn id="28" dur="500" fill="hold"/>
                                        <p:tgtEl>
                                          <p:spTgt spid="3">
                                            <p:txEl>
                                              <p:pRg st="5" end="5"/>
                                            </p:txEl>
                                          </p:spTgt>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8" presetClass="emph" presetSubtype="0" fill="hold" nodeType="clickEffect">
                                  <p:stCondLst>
                                    <p:cond delay="0"/>
                                  </p:stCondLst>
                                  <p:iterate type="lt">
                                    <p:tmPct val="4000"/>
                                  </p:iterate>
                                  <p:childTnLst>
                                    <p:set>
                                      <p:cBhvr override="childStyle">
                                        <p:cTn id="32"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F0B9-D663-F568-315C-8DE564B1C7A4}"/>
              </a:ext>
            </a:extLst>
          </p:cNvPr>
          <p:cNvSpPr>
            <a:spLocks noGrp="1"/>
          </p:cNvSpPr>
          <p:nvPr>
            <p:ph type="title"/>
          </p:nvPr>
        </p:nvSpPr>
        <p:spPr/>
        <p:txBody>
          <a:bodyPr/>
          <a:lstStyle/>
          <a:p>
            <a:r>
              <a:rPr lang="en-US" dirty="0"/>
              <a:t>Mental Health Patient Panel – 2500 Patients</a:t>
            </a:r>
          </a:p>
        </p:txBody>
      </p:sp>
      <p:graphicFrame>
        <p:nvGraphicFramePr>
          <p:cNvPr id="4" name="Table 4">
            <a:extLst>
              <a:ext uri="{FF2B5EF4-FFF2-40B4-BE49-F238E27FC236}">
                <a16:creationId xmlns:a16="http://schemas.microsoft.com/office/drawing/2014/main" id="{5DDE9EF7-2A4D-F16C-F7DB-4B7967D64779}"/>
              </a:ext>
            </a:extLst>
          </p:cNvPr>
          <p:cNvGraphicFramePr>
            <a:graphicFrameLocks noGrp="1"/>
          </p:cNvGraphicFramePr>
          <p:nvPr>
            <p:ph idx="1"/>
            <p:extLst>
              <p:ext uri="{D42A27DB-BD31-4B8C-83A1-F6EECF244321}">
                <p14:modId xmlns:p14="http://schemas.microsoft.com/office/powerpoint/2010/main" val="2474092434"/>
              </p:ext>
            </p:extLst>
          </p:nvPr>
        </p:nvGraphicFramePr>
        <p:xfrm>
          <a:off x="1705712" y="2009226"/>
          <a:ext cx="8769928" cy="3449781"/>
        </p:xfrm>
        <a:graphic>
          <a:graphicData uri="http://schemas.openxmlformats.org/drawingml/2006/table">
            <a:tbl>
              <a:tblPr firstRow="1" bandRow="1">
                <a:tableStyleId>{46F890A9-2807-4EBB-B81D-B2AA78EC7F39}</a:tableStyleId>
              </a:tblPr>
              <a:tblGrid>
                <a:gridCol w="6058438">
                  <a:extLst>
                    <a:ext uri="{9D8B030D-6E8A-4147-A177-3AD203B41FA5}">
                      <a16:colId xmlns:a16="http://schemas.microsoft.com/office/drawing/2014/main" val="1778058696"/>
                    </a:ext>
                  </a:extLst>
                </a:gridCol>
                <a:gridCol w="2711490">
                  <a:extLst>
                    <a:ext uri="{9D8B030D-6E8A-4147-A177-3AD203B41FA5}">
                      <a16:colId xmlns:a16="http://schemas.microsoft.com/office/drawing/2014/main" val="3923699287"/>
                    </a:ext>
                  </a:extLst>
                </a:gridCol>
              </a:tblGrid>
              <a:tr h="675065">
                <a:tc>
                  <a:txBody>
                    <a:bodyPr/>
                    <a:lstStyle/>
                    <a:p>
                      <a:pPr algn="ctr"/>
                      <a:r>
                        <a:rPr lang="en-US" sz="2400" dirty="0"/>
                        <a:t>Provider Type</a:t>
                      </a:r>
                    </a:p>
                  </a:txBody>
                  <a:tcPr anchor="ctr"/>
                </a:tc>
                <a:tc>
                  <a:txBody>
                    <a:bodyPr/>
                    <a:lstStyle/>
                    <a:p>
                      <a:pPr algn="ctr"/>
                      <a:r>
                        <a:rPr lang="en-US" sz="2400" dirty="0"/>
                        <a:t>FTE</a:t>
                      </a:r>
                    </a:p>
                  </a:txBody>
                  <a:tcPr anchor="ctr"/>
                </a:tc>
                <a:extLst>
                  <a:ext uri="{0D108BD9-81ED-4DB2-BD59-A6C34878D82A}">
                    <a16:rowId xmlns:a16="http://schemas.microsoft.com/office/drawing/2014/main" val="2976024304"/>
                  </a:ext>
                </a:extLst>
              </a:tr>
              <a:tr h="693679">
                <a:tc>
                  <a:txBody>
                    <a:bodyPr/>
                    <a:lstStyle/>
                    <a:p>
                      <a:r>
                        <a:rPr lang="en-US" sz="2400" dirty="0"/>
                        <a:t>Licensed Mental Health Provider*</a:t>
                      </a:r>
                    </a:p>
                  </a:txBody>
                  <a:tcPr/>
                </a:tc>
                <a:tc>
                  <a:txBody>
                    <a:bodyPr/>
                    <a:lstStyle/>
                    <a:p>
                      <a:r>
                        <a:rPr lang="en-US" sz="2400" dirty="0"/>
                        <a:t>0.9</a:t>
                      </a:r>
                    </a:p>
                  </a:txBody>
                  <a:tcPr/>
                </a:tc>
                <a:extLst>
                  <a:ext uri="{0D108BD9-81ED-4DB2-BD59-A6C34878D82A}">
                    <a16:rowId xmlns:a16="http://schemas.microsoft.com/office/drawing/2014/main" val="3688472852"/>
                  </a:ext>
                </a:extLst>
              </a:tr>
              <a:tr h="693679">
                <a:tc>
                  <a:txBody>
                    <a:bodyPr/>
                    <a:lstStyle/>
                    <a:p>
                      <a:r>
                        <a:rPr lang="en-US" sz="2400" dirty="0"/>
                        <a:t>Psychiatrist**</a:t>
                      </a:r>
                    </a:p>
                  </a:txBody>
                  <a:tcPr/>
                </a:tc>
                <a:tc>
                  <a:txBody>
                    <a:bodyPr/>
                    <a:lstStyle/>
                    <a:p>
                      <a:r>
                        <a:rPr lang="en-US" sz="2400" dirty="0"/>
                        <a:t>0.1</a:t>
                      </a:r>
                    </a:p>
                  </a:txBody>
                  <a:tcPr/>
                </a:tc>
                <a:extLst>
                  <a:ext uri="{0D108BD9-81ED-4DB2-BD59-A6C34878D82A}">
                    <a16:rowId xmlns:a16="http://schemas.microsoft.com/office/drawing/2014/main" val="382620452"/>
                  </a:ext>
                </a:extLst>
              </a:tr>
              <a:tr h="693679">
                <a:tc>
                  <a:txBody>
                    <a:bodyPr/>
                    <a:lstStyle/>
                    <a:p>
                      <a:r>
                        <a:rPr lang="en-US" sz="2400" dirty="0"/>
                        <a:t>Other Mental Health Staff</a:t>
                      </a:r>
                    </a:p>
                  </a:txBody>
                  <a:tcPr/>
                </a:tc>
                <a:tc>
                  <a:txBody>
                    <a:bodyPr/>
                    <a:lstStyle/>
                    <a:p>
                      <a:r>
                        <a:rPr lang="en-US" sz="2400" dirty="0"/>
                        <a:t>0.4</a:t>
                      </a:r>
                    </a:p>
                  </a:txBody>
                  <a:tcPr/>
                </a:tc>
                <a:extLst>
                  <a:ext uri="{0D108BD9-81ED-4DB2-BD59-A6C34878D82A}">
                    <a16:rowId xmlns:a16="http://schemas.microsoft.com/office/drawing/2014/main" val="2151615931"/>
                  </a:ext>
                </a:extLst>
              </a:tr>
              <a:tr h="693679">
                <a:tc>
                  <a:txBody>
                    <a:bodyPr/>
                    <a:lstStyle/>
                    <a:p>
                      <a:r>
                        <a:rPr lang="en-US" sz="2400" dirty="0"/>
                        <a:t>Substance Abuse Provider</a:t>
                      </a:r>
                    </a:p>
                  </a:txBody>
                  <a:tcPr/>
                </a:tc>
                <a:tc>
                  <a:txBody>
                    <a:bodyPr/>
                    <a:lstStyle/>
                    <a:p>
                      <a:r>
                        <a:rPr lang="en-US" sz="2400" dirty="0"/>
                        <a:t>0.3</a:t>
                      </a:r>
                    </a:p>
                  </a:txBody>
                  <a:tcPr/>
                </a:tc>
                <a:extLst>
                  <a:ext uri="{0D108BD9-81ED-4DB2-BD59-A6C34878D82A}">
                    <a16:rowId xmlns:a16="http://schemas.microsoft.com/office/drawing/2014/main" val="2993679172"/>
                  </a:ext>
                </a:extLst>
              </a:tr>
            </a:tbl>
          </a:graphicData>
        </a:graphic>
      </p:graphicFrame>
      <p:sp>
        <p:nvSpPr>
          <p:cNvPr id="5" name="TextBox 4">
            <a:extLst>
              <a:ext uri="{FF2B5EF4-FFF2-40B4-BE49-F238E27FC236}">
                <a16:creationId xmlns:a16="http://schemas.microsoft.com/office/drawing/2014/main" id="{888564FE-B326-8EB9-35E9-EE7710514F00}"/>
              </a:ext>
            </a:extLst>
          </p:cNvPr>
          <p:cNvSpPr txBox="1"/>
          <p:nvPr/>
        </p:nvSpPr>
        <p:spPr>
          <a:xfrm>
            <a:off x="1711035" y="5888184"/>
            <a:ext cx="8222673" cy="646331"/>
          </a:xfrm>
          <a:prstGeom prst="rect">
            <a:avLst/>
          </a:prstGeom>
          <a:noFill/>
        </p:spPr>
        <p:txBody>
          <a:bodyPr wrap="square" rtlCol="0">
            <a:spAutoFit/>
          </a:bodyPr>
          <a:lstStyle/>
          <a:p>
            <a:r>
              <a:rPr lang="en-US" dirty="0"/>
              <a:t>*Per HRSA HPSA, LA needs 166 more mental health practitioners</a:t>
            </a:r>
          </a:p>
          <a:p>
            <a:r>
              <a:rPr lang="en-US" dirty="0"/>
              <a:t>**Per KFF, LA has 652 active practicing psychiatrists</a:t>
            </a:r>
          </a:p>
        </p:txBody>
      </p:sp>
    </p:spTree>
    <p:extLst>
      <p:ext uri="{BB962C8B-B14F-4D97-AF65-F5344CB8AC3E}">
        <p14:creationId xmlns:p14="http://schemas.microsoft.com/office/powerpoint/2010/main" val="252828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F6B832-7117-0288-2618-9C4F8C934D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6593" y="68826"/>
            <a:ext cx="10109771" cy="6661579"/>
          </a:xfrm>
          <a:prstGeom prst="rect">
            <a:avLst/>
          </a:prstGeom>
        </p:spPr>
      </p:pic>
      <p:sp>
        <p:nvSpPr>
          <p:cNvPr id="4" name="TextBox 3">
            <a:extLst>
              <a:ext uri="{FF2B5EF4-FFF2-40B4-BE49-F238E27FC236}">
                <a16:creationId xmlns:a16="http://schemas.microsoft.com/office/drawing/2014/main" id="{39CE2556-0FB8-66D3-523E-7005005C4C1B}"/>
              </a:ext>
            </a:extLst>
          </p:cNvPr>
          <p:cNvSpPr txBox="1"/>
          <p:nvPr/>
        </p:nvSpPr>
        <p:spPr>
          <a:xfrm>
            <a:off x="5972711" y="4983608"/>
            <a:ext cx="1076960" cy="338554"/>
          </a:xfrm>
          <a:prstGeom prst="rect">
            <a:avLst/>
          </a:prstGeom>
          <a:solidFill>
            <a:srgbClr val="FF99CC">
              <a:alpha val="74902"/>
            </a:srgbClr>
          </a:solidFill>
          <a:effectLst>
            <a:outerShdw blurRad="63500" sx="102000" sy="102000" algn="ctr" rotWithShape="0">
              <a:prstClr val="black">
                <a:alpha val="40000"/>
              </a:prstClr>
            </a:outerShdw>
          </a:effectLst>
        </p:spPr>
        <p:txBody>
          <a:bodyPr wrap="square" rtlCol="0">
            <a:spAutoFit/>
          </a:bodyPr>
          <a:lstStyle/>
          <a:p>
            <a:pPr algn="ctr"/>
            <a:r>
              <a:rPr lang="en-US" sz="1600" dirty="0">
                <a:solidFill>
                  <a:schemeClr val="bg1"/>
                </a:solidFill>
                <a:latin typeface="Garamond" panose="02020404030301010803" pitchFamily="18" charset="0"/>
              </a:rPr>
              <a:t>Covid</a:t>
            </a:r>
          </a:p>
        </p:txBody>
      </p:sp>
      <p:sp>
        <p:nvSpPr>
          <p:cNvPr id="5" name="TextBox 4">
            <a:extLst>
              <a:ext uri="{FF2B5EF4-FFF2-40B4-BE49-F238E27FC236}">
                <a16:creationId xmlns:a16="http://schemas.microsoft.com/office/drawing/2014/main" id="{8474E17B-04A9-B606-760D-9E6EF6448611}"/>
              </a:ext>
            </a:extLst>
          </p:cNvPr>
          <p:cNvSpPr txBox="1"/>
          <p:nvPr/>
        </p:nvSpPr>
        <p:spPr>
          <a:xfrm>
            <a:off x="5877461" y="5529083"/>
            <a:ext cx="1267460" cy="584775"/>
          </a:xfrm>
          <a:prstGeom prst="rect">
            <a:avLst/>
          </a:prstGeom>
          <a:solidFill>
            <a:srgbClr val="FF99CC">
              <a:alpha val="74902"/>
            </a:srgbClr>
          </a:solidFill>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bg1"/>
                </a:solidFill>
                <a:latin typeface="Garamond" panose="02020404030301010803" pitchFamily="18" charset="0"/>
              </a:rPr>
              <a:t>Hurricane Laura</a:t>
            </a:r>
          </a:p>
        </p:txBody>
      </p:sp>
      <p:sp>
        <p:nvSpPr>
          <p:cNvPr id="6" name="TextBox 5">
            <a:extLst>
              <a:ext uri="{FF2B5EF4-FFF2-40B4-BE49-F238E27FC236}">
                <a16:creationId xmlns:a16="http://schemas.microsoft.com/office/drawing/2014/main" id="{5073585B-EC7A-B989-5145-1E40EB3B9073}"/>
              </a:ext>
            </a:extLst>
          </p:cNvPr>
          <p:cNvSpPr txBox="1"/>
          <p:nvPr/>
        </p:nvSpPr>
        <p:spPr>
          <a:xfrm>
            <a:off x="9248636" y="4983608"/>
            <a:ext cx="1486350" cy="338554"/>
          </a:xfrm>
          <a:prstGeom prst="rect">
            <a:avLst/>
          </a:prstGeom>
          <a:solidFill>
            <a:srgbClr val="FF99CC">
              <a:alpha val="74902"/>
            </a:srgbClr>
          </a:solidFill>
          <a:effectLst>
            <a:outerShdw blurRad="63500" sx="102000" sy="102000" algn="ctr" rotWithShape="0">
              <a:prstClr val="black">
                <a:alpha val="40000"/>
              </a:prstClr>
            </a:outerShdw>
          </a:effectLst>
        </p:spPr>
        <p:txBody>
          <a:bodyPr wrap="square" rtlCol="0">
            <a:spAutoFit/>
          </a:bodyPr>
          <a:lstStyle/>
          <a:p>
            <a:pPr algn="ctr"/>
            <a:r>
              <a:rPr lang="en-US" sz="1600" dirty="0">
                <a:solidFill>
                  <a:schemeClr val="bg1"/>
                </a:solidFill>
                <a:latin typeface="Garamond" panose="02020404030301010803" pitchFamily="18" charset="0"/>
              </a:rPr>
              <a:t>“Post-Covid”</a:t>
            </a:r>
          </a:p>
        </p:txBody>
      </p:sp>
      <p:sp>
        <p:nvSpPr>
          <p:cNvPr id="7" name="TextBox 6">
            <a:extLst>
              <a:ext uri="{FF2B5EF4-FFF2-40B4-BE49-F238E27FC236}">
                <a16:creationId xmlns:a16="http://schemas.microsoft.com/office/drawing/2014/main" id="{53FC4AE3-687B-46FE-5673-96289FA15BE0}"/>
              </a:ext>
            </a:extLst>
          </p:cNvPr>
          <p:cNvSpPr txBox="1"/>
          <p:nvPr/>
        </p:nvSpPr>
        <p:spPr>
          <a:xfrm>
            <a:off x="7620536" y="5529083"/>
            <a:ext cx="1267460" cy="584775"/>
          </a:xfrm>
          <a:prstGeom prst="rect">
            <a:avLst/>
          </a:prstGeom>
          <a:solidFill>
            <a:srgbClr val="FF99CC">
              <a:alpha val="74902"/>
            </a:srgbClr>
          </a:solidFill>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bg1"/>
                </a:solidFill>
                <a:latin typeface="Garamond" panose="02020404030301010803" pitchFamily="18" charset="0"/>
              </a:rPr>
              <a:t>Hurricane Ida</a:t>
            </a:r>
          </a:p>
        </p:txBody>
      </p:sp>
      <p:sp>
        <p:nvSpPr>
          <p:cNvPr id="9" name="TextBox 8">
            <a:extLst>
              <a:ext uri="{FF2B5EF4-FFF2-40B4-BE49-F238E27FC236}">
                <a16:creationId xmlns:a16="http://schemas.microsoft.com/office/drawing/2014/main" id="{C3185345-807C-BE70-57A1-8004CC77AED5}"/>
              </a:ext>
            </a:extLst>
          </p:cNvPr>
          <p:cNvSpPr txBox="1"/>
          <p:nvPr/>
        </p:nvSpPr>
        <p:spPr>
          <a:xfrm>
            <a:off x="7715786" y="4983608"/>
            <a:ext cx="1076960" cy="338554"/>
          </a:xfrm>
          <a:prstGeom prst="rect">
            <a:avLst/>
          </a:prstGeom>
          <a:solidFill>
            <a:srgbClr val="FF99CC">
              <a:alpha val="74902"/>
            </a:srgbClr>
          </a:solidFill>
          <a:effectLst>
            <a:outerShdw blurRad="63500" sx="102000" sy="102000" algn="ctr" rotWithShape="0">
              <a:prstClr val="black">
                <a:alpha val="40000"/>
              </a:prstClr>
            </a:outerShdw>
          </a:effectLst>
        </p:spPr>
        <p:txBody>
          <a:bodyPr wrap="square" rtlCol="0">
            <a:spAutoFit/>
          </a:bodyPr>
          <a:lstStyle/>
          <a:p>
            <a:pPr algn="ctr"/>
            <a:r>
              <a:rPr lang="en-US" sz="1600" dirty="0">
                <a:solidFill>
                  <a:schemeClr val="bg1"/>
                </a:solidFill>
                <a:latin typeface="Garamond" panose="02020404030301010803" pitchFamily="18" charset="0"/>
              </a:rPr>
              <a:t>Covid</a:t>
            </a:r>
          </a:p>
        </p:txBody>
      </p:sp>
    </p:spTree>
    <p:extLst>
      <p:ext uri="{BB962C8B-B14F-4D97-AF65-F5344CB8AC3E}">
        <p14:creationId xmlns:p14="http://schemas.microsoft.com/office/powerpoint/2010/main" val="62432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2C0F09-B589-52CE-74D4-74513535B2FD}"/>
              </a:ext>
            </a:extLst>
          </p:cNvPr>
          <p:cNvSpPr>
            <a:spLocks noGrp="1"/>
          </p:cNvSpPr>
          <p:nvPr>
            <p:ph type="title"/>
          </p:nvPr>
        </p:nvSpPr>
        <p:spPr/>
        <p:txBody>
          <a:bodyPr/>
          <a:lstStyle/>
          <a:p>
            <a:r>
              <a:rPr lang="en-US" dirty="0"/>
              <a:t>FUH by Parish YTD</a:t>
            </a:r>
          </a:p>
        </p:txBody>
      </p:sp>
      <p:graphicFrame>
        <p:nvGraphicFramePr>
          <p:cNvPr id="7" name="Table 7">
            <a:extLst>
              <a:ext uri="{FF2B5EF4-FFF2-40B4-BE49-F238E27FC236}">
                <a16:creationId xmlns:a16="http://schemas.microsoft.com/office/drawing/2014/main" id="{C12A433D-1443-82C4-C23F-FAB1AE8DB4EA}"/>
              </a:ext>
            </a:extLst>
          </p:cNvPr>
          <p:cNvGraphicFramePr>
            <a:graphicFrameLocks noGrp="1"/>
          </p:cNvGraphicFramePr>
          <p:nvPr>
            <p:ph idx="1"/>
            <p:extLst>
              <p:ext uri="{D42A27DB-BD31-4B8C-83A1-F6EECF244321}">
                <p14:modId xmlns:p14="http://schemas.microsoft.com/office/powerpoint/2010/main" val="3304125228"/>
              </p:ext>
            </p:extLst>
          </p:nvPr>
        </p:nvGraphicFramePr>
        <p:xfrm>
          <a:off x="913795" y="1764508"/>
          <a:ext cx="10353675" cy="4483892"/>
        </p:xfrm>
        <a:graphic>
          <a:graphicData uri="http://schemas.openxmlformats.org/drawingml/2006/table">
            <a:tbl>
              <a:tblPr firstRow="1" bandRow="1">
                <a:tableStyleId>{5C22544A-7EE6-4342-B048-85BDC9FD1C3A}</a:tableStyleId>
              </a:tblPr>
              <a:tblGrid>
                <a:gridCol w="2070735">
                  <a:extLst>
                    <a:ext uri="{9D8B030D-6E8A-4147-A177-3AD203B41FA5}">
                      <a16:colId xmlns:a16="http://schemas.microsoft.com/office/drawing/2014/main" val="137100417"/>
                    </a:ext>
                  </a:extLst>
                </a:gridCol>
                <a:gridCol w="2070735">
                  <a:extLst>
                    <a:ext uri="{9D8B030D-6E8A-4147-A177-3AD203B41FA5}">
                      <a16:colId xmlns:a16="http://schemas.microsoft.com/office/drawing/2014/main" val="2785847779"/>
                    </a:ext>
                  </a:extLst>
                </a:gridCol>
                <a:gridCol w="2070735">
                  <a:extLst>
                    <a:ext uri="{9D8B030D-6E8A-4147-A177-3AD203B41FA5}">
                      <a16:colId xmlns:a16="http://schemas.microsoft.com/office/drawing/2014/main" val="327730393"/>
                    </a:ext>
                  </a:extLst>
                </a:gridCol>
                <a:gridCol w="2070735">
                  <a:extLst>
                    <a:ext uri="{9D8B030D-6E8A-4147-A177-3AD203B41FA5}">
                      <a16:colId xmlns:a16="http://schemas.microsoft.com/office/drawing/2014/main" val="827781201"/>
                    </a:ext>
                  </a:extLst>
                </a:gridCol>
                <a:gridCol w="2070735">
                  <a:extLst>
                    <a:ext uri="{9D8B030D-6E8A-4147-A177-3AD203B41FA5}">
                      <a16:colId xmlns:a16="http://schemas.microsoft.com/office/drawing/2014/main" val="2423497730"/>
                    </a:ext>
                  </a:extLst>
                </a:gridCol>
              </a:tblGrid>
              <a:tr h="640556">
                <a:tc>
                  <a:txBody>
                    <a:bodyPr/>
                    <a:lstStyle/>
                    <a:p>
                      <a:pPr algn="ctr"/>
                      <a:endParaRPr lang="en-US"/>
                    </a:p>
                  </a:txBody>
                  <a:tcPr anchor="ctr"/>
                </a:tc>
                <a:tc>
                  <a:txBody>
                    <a:bodyPr/>
                    <a:lstStyle/>
                    <a:p>
                      <a:pPr algn="ctr"/>
                      <a:r>
                        <a:rPr lang="en-US" dirty="0"/>
                        <a:t>Discharges</a:t>
                      </a:r>
                    </a:p>
                  </a:txBody>
                  <a:tcPr anchor="ctr"/>
                </a:tc>
                <a:tc>
                  <a:txBody>
                    <a:bodyPr/>
                    <a:lstStyle/>
                    <a:p>
                      <a:pPr algn="ctr"/>
                      <a:r>
                        <a:rPr lang="en-US" dirty="0"/>
                        <a:t>Patients</a:t>
                      </a:r>
                    </a:p>
                  </a:txBody>
                  <a:tcPr anchor="ctr"/>
                </a:tc>
                <a:tc>
                  <a:txBody>
                    <a:bodyPr/>
                    <a:lstStyle/>
                    <a:p>
                      <a:pPr algn="ctr"/>
                      <a:r>
                        <a:rPr lang="en-US" dirty="0"/>
                        <a:t>Compliance Rate</a:t>
                      </a:r>
                    </a:p>
                  </a:txBody>
                  <a:tcPr anchor="ctr"/>
                </a:tc>
                <a:tc>
                  <a:txBody>
                    <a:bodyPr/>
                    <a:lstStyle/>
                    <a:p>
                      <a:pPr algn="ctr"/>
                      <a:r>
                        <a:rPr lang="en-US" dirty="0"/>
                        <a:t>MH Providers</a:t>
                      </a:r>
                    </a:p>
                  </a:txBody>
                  <a:tcPr anchor="ctr"/>
                </a:tc>
                <a:extLst>
                  <a:ext uri="{0D108BD9-81ED-4DB2-BD59-A6C34878D82A}">
                    <a16:rowId xmlns:a16="http://schemas.microsoft.com/office/drawing/2014/main" val="1630709224"/>
                  </a:ext>
                </a:extLst>
              </a:tr>
              <a:tr h="640556">
                <a:tc>
                  <a:txBody>
                    <a:bodyPr/>
                    <a:lstStyle/>
                    <a:p>
                      <a:pPr algn="ctr"/>
                      <a:r>
                        <a:rPr lang="en-US" b="1" dirty="0"/>
                        <a:t>EBR</a:t>
                      </a:r>
                    </a:p>
                  </a:txBody>
                  <a:tcPr anchor="ctr"/>
                </a:tc>
                <a:tc>
                  <a:txBody>
                    <a:bodyPr/>
                    <a:lstStyle/>
                    <a:p>
                      <a:pPr algn="ctr"/>
                      <a:r>
                        <a:rPr lang="en-US" dirty="0"/>
                        <a:t>304</a:t>
                      </a:r>
                    </a:p>
                  </a:txBody>
                  <a:tcPr anchor="ctr"/>
                </a:tc>
                <a:tc>
                  <a:txBody>
                    <a:bodyPr/>
                    <a:lstStyle/>
                    <a:p>
                      <a:pPr algn="ctr"/>
                      <a:r>
                        <a:rPr lang="en-US" dirty="0"/>
                        <a:t>246</a:t>
                      </a:r>
                    </a:p>
                  </a:txBody>
                  <a:tcPr anchor="ctr"/>
                </a:tc>
                <a:tc>
                  <a:txBody>
                    <a:bodyPr/>
                    <a:lstStyle/>
                    <a:p>
                      <a:pPr algn="ctr"/>
                      <a:r>
                        <a:rPr lang="en-US" dirty="0"/>
                        <a:t>29.28%</a:t>
                      </a:r>
                    </a:p>
                  </a:txBody>
                  <a:tcPr anchor="ctr"/>
                </a:tc>
                <a:tc>
                  <a:txBody>
                    <a:bodyPr/>
                    <a:lstStyle/>
                    <a:p>
                      <a:pPr algn="ctr"/>
                      <a:r>
                        <a:rPr lang="en-US" dirty="0"/>
                        <a:t>238</a:t>
                      </a:r>
                    </a:p>
                  </a:txBody>
                  <a:tcPr anchor="ctr"/>
                </a:tc>
                <a:extLst>
                  <a:ext uri="{0D108BD9-81ED-4DB2-BD59-A6C34878D82A}">
                    <a16:rowId xmlns:a16="http://schemas.microsoft.com/office/drawing/2014/main" val="2178653880"/>
                  </a:ext>
                </a:extLst>
              </a:tr>
              <a:tr h="640556">
                <a:tc>
                  <a:txBody>
                    <a:bodyPr/>
                    <a:lstStyle/>
                    <a:p>
                      <a:pPr algn="ctr"/>
                      <a:r>
                        <a:rPr lang="en-US" b="1" dirty="0"/>
                        <a:t>Orleans</a:t>
                      </a:r>
                    </a:p>
                  </a:txBody>
                  <a:tcPr anchor="ctr"/>
                </a:tc>
                <a:tc>
                  <a:txBody>
                    <a:bodyPr/>
                    <a:lstStyle/>
                    <a:p>
                      <a:pPr algn="ctr"/>
                      <a:r>
                        <a:rPr lang="en-US" dirty="0"/>
                        <a:t>275</a:t>
                      </a:r>
                    </a:p>
                  </a:txBody>
                  <a:tcPr anchor="ctr"/>
                </a:tc>
                <a:tc>
                  <a:txBody>
                    <a:bodyPr/>
                    <a:lstStyle/>
                    <a:p>
                      <a:pPr algn="ctr"/>
                      <a:r>
                        <a:rPr lang="en-US" dirty="0"/>
                        <a:t>211</a:t>
                      </a:r>
                    </a:p>
                  </a:txBody>
                  <a:tcPr anchor="ctr"/>
                </a:tc>
                <a:tc>
                  <a:txBody>
                    <a:bodyPr/>
                    <a:lstStyle/>
                    <a:p>
                      <a:pPr algn="ctr"/>
                      <a:r>
                        <a:rPr lang="en-US" dirty="0"/>
                        <a:t>21.09%</a:t>
                      </a:r>
                    </a:p>
                  </a:txBody>
                  <a:tcPr anchor="ctr"/>
                </a:tc>
                <a:tc>
                  <a:txBody>
                    <a:bodyPr/>
                    <a:lstStyle/>
                    <a:p>
                      <a:pPr algn="ctr"/>
                      <a:r>
                        <a:rPr lang="en-US" dirty="0"/>
                        <a:t>225</a:t>
                      </a:r>
                    </a:p>
                  </a:txBody>
                  <a:tcPr anchor="ctr"/>
                </a:tc>
                <a:extLst>
                  <a:ext uri="{0D108BD9-81ED-4DB2-BD59-A6C34878D82A}">
                    <a16:rowId xmlns:a16="http://schemas.microsoft.com/office/drawing/2014/main" val="1877979026"/>
                  </a:ext>
                </a:extLst>
              </a:tr>
              <a:tr h="640556">
                <a:tc>
                  <a:txBody>
                    <a:bodyPr/>
                    <a:lstStyle/>
                    <a:p>
                      <a:pPr algn="ctr"/>
                      <a:r>
                        <a:rPr lang="en-US" b="1" dirty="0"/>
                        <a:t>Caddo</a:t>
                      </a:r>
                    </a:p>
                  </a:txBody>
                  <a:tcPr anchor="ctr"/>
                </a:tc>
                <a:tc>
                  <a:txBody>
                    <a:bodyPr/>
                    <a:lstStyle/>
                    <a:p>
                      <a:pPr algn="ctr"/>
                      <a:r>
                        <a:rPr lang="en-US" dirty="0"/>
                        <a:t>235</a:t>
                      </a:r>
                    </a:p>
                  </a:txBody>
                  <a:tcPr anchor="ctr"/>
                </a:tc>
                <a:tc>
                  <a:txBody>
                    <a:bodyPr/>
                    <a:lstStyle/>
                    <a:p>
                      <a:pPr algn="ctr"/>
                      <a:r>
                        <a:rPr lang="en-US" dirty="0"/>
                        <a:t>192</a:t>
                      </a:r>
                    </a:p>
                  </a:txBody>
                  <a:tcPr anchor="ctr"/>
                </a:tc>
                <a:tc>
                  <a:txBody>
                    <a:bodyPr/>
                    <a:lstStyle/>
                    <a:p>
                      <a:pPr algn="ctr"/>
                      <a:r>
                        <a:rPr lang="en-US" dirty="0"/>
                        <a:t>36.60%</a:t>
                      </a:r>
                    </a:p>
                  </a:txBody>
                  <a:tcPr anchor="ctr"/>
                </a:tc>
                <a:tc>
                  <a:txBody>
                    <a:bodyPr/>
                    <a:lstStyle/>
                    <a:p>
                      <a:pPr algn="ctr"/>
                      <a:r>
                        <a:rPr lang="en-US" dirty="0"/>
                        <a:t>92</a:t>
                      </a:r>
                    </a:p>
                  </a:txBody>
                  <a:tcPr anchor="ctr"/>
                </a:tc>
                <a:extLst>
                  <a:ext uri="{0D108BD9-81ED-4DB2-BD59-A6C34878D82A}">
                    <a16:rowId xmlns:a16="http://schemas.microsoft.com/office/drawing/2014/main" val="4221613957"/>
                  </a:ext>
                </a:extLst>
              </a:tr>
              <a:tr h="640556">
                <a:tc>
                  <a:txBody>
                    <a:bodyPr/>
                    <a:lstStyle/>
                    <a:p>
                      <a:pPr algn="ctr"/>
                      <a:r>
                        <a:rPr lang="en-US" b="1" dirty="0"/>
                        <a:t>Jefferson</a:t>
                      </a:r>
                    </a:p>
                  </a:txBody>
                  <a:tcPr anchor="ctr"/>
                </a:tc>
                <a:tc>
                  <a:txBody>
                    <a:bodyPr/>
                    <a:lstStyle/>
                    <a:p>
                      <a:pPr algn="ctr"/>
                      <a:r>
                        <a:rPr lang="en-US" dirty="0"/>
                        <a:t>230</a:t>
                      </a:r>
                    </a:p>
                  </a:txBody>
                  <a:tcPr anchor="ctr"/>
                </a:tc>
                <a:tc>
                  <a:txBody>
                    <a:bodyPr/>
                    <a:lstStyle/>
                    <a:p>
                      <a:pPr algn="ctr"/>
                      <a:r>
                        <a:rPr lang="en-US" dirty="0"/>
                        <a:t>197</a:t>
                      </a:r>
                    </a:p>
                  </a:txBody>
                  <a:tcPr anchor="ctr"/>
                </a:tc>
                <a:tc>
                  <a:txBody>
                    <a:bodyPr/>
                    <a:lstStyle/>
                    <a:p>
                      <a:pPr algn="ctr"/>
                      <a:r>
                        <a:rPr lang="en-US" dirty="0"/>
                        <a:t>29.57%</a:t>
                      </a:r>
                    </a:p>
                  </a:txBody>
                  <a:tcPr anchor="ctr"/>
                </a:tc>
                <a:tc>
                  <a:txBody>
                    <a:bodyPr/>
                    <a:lstStyle/>
                    <a:p>
                      <a:pPr algn="ctr"/>
                      <a:r>
                        <a:rPr lang="en-US" dirty="0"/>
                        <a:t>198</a:t>
                      </a:r>
                    </a:p>
                  </a:txBody>
                  <a:tcPr anchor="ctr"/>
                </a:tc>
                <a:extLst>
                  <a:ext uri="{0D108BD9-81ED-4DB2-BD59-A6C34878D82A}">
                    <a16:rowId xmlns:a16="http://schemas.microsoft.com/office/drawing/2014/main" val="2281182777"/>
                  </a:ext>
                </a:extLst>
              </a:tr>
              <a:tr h="640556">
                <a:tc>
                  <a:txBody>
                    <a:bodyPr/>
                    <a:lstStyle/>
                    <a:p>
                      <a:pPr algn="ctr"/>
                      <a:r>
                        <a:rPr lang="en-US" b="1" dirty="0"/>
                        <a:t>Calcasieu</a:t>
                      </a:r>
                    </a:p>
                  </a:txBody>
                  <a:tcPr anchor="ctr"/>
                </a:tc>
                <a:tc>
                  <a:txBody>
                    <a:bodyPr/>
                    <a:lstStyle/>
                    <a:p>
                      <a:pPr algn="ctr"/>
                      <a:r>
                        <a:rPr lang="en-US" dirty="0"/>
                        <a:t>199</a:t>
                      </a:r>
                    </a:p>
                  </a:txBody>
                  <a:tcPr anchor="ctr"/>
                </a:tc>
                <a:tc>
                  <a:txBody>
                    <a:bodyPr/>
                    <a:lstStyle/>
                    <a:p>
                      <a:pPr algn="ctr"/>
                      <a:r>
                        <a:rPr lang="en-US" dirty="0"/>
                        <a:t>157</a:t>
                      </a:r>
                    </a:p>
                  </a:txBody>
                  <a:tcPr anchor="ctr"/>
                </a:tc>
                <a:tc>
                  <a:txBody>
                    <a:bodyPr/>
                    <a:lstStyle/>
                    <a:p>
                      <a:pPr algn="ctr"/>
                      <a:r>
                        <a:rPr lang="en-US" dirty="0"/>
                        <a:t>20.10%</a:t>
                      </a:r>
                    </a:p>
                  </a:txBody>
                  <a:tcPr anchor="ctr"/>
                </a:tc>
                <a:tc>
                  <a:txBody>
                    <a:bodyPr/>
                    <a:lstStyle/>
                    <a:p>
                      <a:pPr algn="ctr"/>
                      <a:r>
                        <a:rPr lang="en-US" dirty="0"/>
                        <a:t>58</a:t>
                      </a:r>
                    </a:p>
                  </a:txBody>
                  <a:tcPr anchor="ctr"/>
                </a:tc>
                <a:extLst>
                  <a:ext uri="{0D108BD9-81ED-4DB2-BD59-A6C34878D82A}">
                    <a16:rowId xmlns:a16="http://schemas.microsoft.com/office/drawing/2014/main" val="1454586726"/>
                  </a:ext>
                </a:extLst>
              </a:tr>
              <a:tr h="640556">
                <a:tc>
                  <a:txBody>
                    <a:bodyPr/>
                    <a:lstStyle/>
                    <a:p>
                      <a:pPr algn="ctr"/>
                      <a:r>
                        <a:rPr lang="en-US" b="1" dirty="0"/>
                        <a:t>Lafayette</a:t>
                      </a:r>
                    </a:p>
                  </a:txBody>
                  <a:tcPr anchor="ctr"/>
                </a:tc>
                <a:tc>
                  <a:txBody>
                    <a:bodyPr/>
                    <a:lstStyle/>
                    <a:p>
                      <a:pPr algn="ctr"/>
                      <a:r>
                        <a:rPr lang="en-US" dirty="0"/>
                        <a:t>188</a:t>
                      </a:r>
                    </a:p>
                  </a:txBody>
                  <a:tcPr anchor="ctr"/>
                </a:tc>
                <a:tc>
                  <a:txBody>
                    <a:bodyPr/>
                    <a:lstStyle/>
                    <a:p>
                      <a:pPr algn="ctr"/>
                      <a:r>
                        <a:rPr lang="en-US" dirty="0"/>
                        <a:t>139</a:t>
                      </a:r>
                    </a:p>
                  </a:txBody>
                  <a:tcPr anchor="ctr"/>
                </a:tc>
                <a:tc>
                  <a:txBody>
                    <a:bodyPr/>
                    <a:lstStyle/>
                    <a:p>
                      <a:pPr algn="ctr"/>
                      <a:r>
                        <a:rPr lang="en-US" dirty="0"/>
                        <a:t>33.51%</a:t>
                      </a:r>
                    </a:p>
                  </a:txBody>
                  <a:tcPr anchor="ctr"/>
                </a:tc>
                <a:tc>
                  <a:txBody>
                    <a:bodyPr/>
                    <a:lstStyle/>
                    <a:p>
                      <a:pPr algn="ctr"/>
                      <a:r>
                        <a:rPr lang="en-US" dirty="0"/>
                        <a:t>78</a:t>
                      </a:r>
                    </a:p>
                  </a:txBody>
                  <a:tcPr anchor="ctr"/>
                </a:tc>
                <a:extLst>
                  <a:ext uri="{0D108BD9-81ED-4DB2-BD59-A6C34878D82A}">
                    <a16:rowId xmlns:a16="http://schemas.microsoft.com/office/drawing/2014/main" val="4263390533"/>
                  </a:ext>
                </a:extLst>
              </a:tr>
            </a:tbl>
          </a:graphicData>
        </a:graphic>
      </p:graphicFrame>
    </p:spTree>
    <p:extLst>
      <p:ext uri="{BB962C8B-B14F-4D97-AF65-F5344CB8AC3E}">
        <p14:creationId xmlns:p14="http://schemas.microsoft.com/office/powerpoint/2010/main" val="3910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47D7A6-FDCB-A1BF-AF4D-492109760312}"/>
              </a:ext>
            </a:extLst>
          </p:cNvPr>
          <p:cNvPicPr>
            <a:picLocks noChangeAspect="1"/>
          </p:cNvPicPr>
          <p:nvPr/>
        </p:nvPicPr>
        <p:blipFill>
          <a:blip r:embed="rId2"/>
          <a:stretch>
            <a:fillRect/>
          </a:stretch>
        </p:blipFill>
        <p:spPr>
          <a:xfrm>
            <a:off x="1645920" y="20218"/>
            <a:ext cx="8926555" cy="6837781"/>
          </a:xfrm>
          <a:prstGeom prst="rect">
            <a:avLst/>
          </a:prstGeom>
        </p:spPr>
      </p:pic>
    </p:spTree>
    <p:extLst>
      <p:ext uri="{BB962C8B-B14F-4D97-AF65-F5344CB8AC3E}">
        <p14:creationId xmlns:p14="http://schemas.microsoft.com/office/powerpoint/2010/main" val="2402797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5118</TotalTime>
  <Words>1137</Words>
  <Application>Microsoft Office PowerPoint</Application>
  <PresentationFormat>Widescreen</PresentationFormat>
  <Paragraphs>175</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Slate</vt:lpstr>
      <vt:lpstr>Overview of ACLA Behavioral Health Focus Measures</vt:lpstr>
      <vt:lpstr>Outline</vt:lpstr>
      <vt:lpstr>FUM – Follow-Up After ED Visit</vt:lpstr>
      <vt:lpstr>FUH – Follow-Up After Hospitalization</vt:lpstr>
      <vt:lpstr>Louisiana</vt:lpstr>
      <vt:lpstr>Mental Health Patient Panel – 2500 Patients</vt:lpstr>
      <vt:lpstr>PowerPoint Presentation</vt:lpstr>
      <vt:lpstr>FUH by Parish YTD</vt:lpstr>
      <vt:lpstr>PowerPoint Presentation</vt:lpstr>
      <vt:lpstr>More to Explore</vt:lpstr>
      <vt:lpstr>End</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Fontenot, Catherine C.</dc:creator>
  <cp:lastModifiedBy>Fontenot, Catherine C.</cp:lastModifiedBy>
  <cp:revision>21</cp:revision>
  <cp:lastPrinted>2022-11-18T18:51:13Z</cp:lastPrinted>
  <dcterms:created xsi:type="dcterms:W3CDTF">2022-11-14T16:26:53Z</dcterms:created>
  <dcterms:modified xsi:type="dcterms:W3CDTF">2022-11-21T17:10:52Z</dcterms:modified>
</cp:coreProperties>
</file>