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2"/>
  </p:notesMasterIdLst>
  <p:sldIdLst>
    <p:sldId id="256" r:id="rId2"/>
    <p:sldId id="261" r:id="rId3"/>
    <p:sldId id="257" r:id="rId4"/>
    <p:sldId id="258" r:id="rId5"/>
    <p:sldId id="259" r:id="rId6"/>
    <p:sldId id="264" r:id="rId7"/>
    <p:sldId id="262" r:id="rId8"/>
    <p:sldId id="263" r:id="rId9"/>
    <p:sldId id="267" r:id="rId10"/>
    <p:sldId id="268" r:id="rId11"/>
    <p:sldId id="270" r:id="rId12"/>
    <p:sldId id="269" r:id="rId13"/>
    <p:sldId id="271" r:id="rId14"/>
    <p:sldId id="275" r:id="rId15"/>
    <p:sldId id="278" r:id="rId16"/>
    <p:sldId id="276" r:id="rId17"/>
    <p:sldId id="279" r:id="rId18"/>
    <p:sldId id="273" r:id="rId19"/>
    <p:sldId id="27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3"/>
    <p:restoredTop sz="62040"/>
  </p:normalViewPr>
  <p:slideViewPr>
    <p:cSldViewPr snapToGrid="0">
      <p:cViewPr varScale="1">
        <p:scale>
          <a:sx n="67" d="100"/>
          <a:sy n="67" d="100"/>
        </p:scale>
        <p:origin x="10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D4A03-B807-4E0A-97BD-4F7C3ED9B55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9EE4A08-E3EB-441F-9621-A54A25D808E5}">
      <dgm:prSet/>
      <dgm:spPr/>
      <dgm:t>
        <a:bodyPr/>
        <a:lstStyle/>
        <a:p>
          <a:r>
            <a:rPr lang="en-US" b="1" dirty="0"/>
            <a:t>DePaul Community Health Center: 24%</a:t>
          </a:r>
        </a:p>
      </dgm:t>
    </dgm:pt>
    <dgm:pt modelId="{BFEDB96A-AF1F-4359-8055-E8867AB65EFD}" type="parTrans" cxnId="{E4101468-3721-4C24-9B97-50EA3C451EE8}">
      <dgm:prSet/>
      <dgm:spPr/>
      <dgm:t>
        <a:bodyPr/>
        <a:lstStyle/>
        <a:p>
          <a:endParaRPr lang="en-US"/>
        </a:p>
      </dgm:t>
    </dgm:pt>
    <dgm:pt modelId="{F2FA7D2E-5D8A-499F-95DE-03ADF9704DF3}" type="sibTrans" cxnId="{E4101468-3721-4C24-9B97-50EA3C451EE8}">
      <dgm:prSet/>
      <dgm:spPr/>
      <dgm:t>
        <a:bodyPr/>
        <a:lstStyle/>
        <a:p>
          <a:endParaRPr lang="en-US"/>
        </a:p>
      </dgm:t>
    </dgm:pt>
    <dgm:pt modelId="{827845CF-0425-4647-9A48-7929B14FAE81}">
      <dgm:prSet/>
      <dgm:spPr/>
      <dgm:t>
        <a:bodyPr/>
        <a:lstStyle/>
        <a:p>
          <a:r>
            <a:rPr lang="en-US" b="1" dirty="0"/>
            <a:t>Children’s Pediatrics Kids First Tiger Care: 37%</a:t>
          </a:r>
        </a:p>
      </dgm:t>
    </dgm:pt>
    <dgm:pt modelId="{70E85137-281F-4A04-B604-19E6ECDA0D6F}" type="parTrans" cxnId="{23D47EC5-55FC-4C1E-BB94-A853B2BB586A}">
      <dgm:prSet/>
      <dgm:spPr/>
      <dgm:t>
        <a:bodyPr/>
        <a:lstStyle/>
        <a:p>
          <a:endParaRPr lang="en-US"/>
        </a:p>
      </dgm:t>
    </dgm:pt>
    <dgm:pt modelId="{A7CC2B11-2BAC-441B-9FEF-D24231305BF3}" type="sibTrans" cxnId="{23D47EC5-55FC-4C1E-BB94-A853B2BB586A}">
      <dgm:prSet/>
      <dgm:spPr/>
      <dgm:t>
        <a:bodyPr/>
        <a:lstStyle/>
        <a:p>
          <a:endParaRPr lang="en-US"/>
        </a:p>
      </dgm:t>
    </dgm:pt>
    <dgm:pt modelId="{6168FD2D-AFF9-493A-BEB1-ABB0B22313C2}">
      <dgm:prSet/>
      <dgm:spPr/>
      <dgm:t>
        <a:bodyPr/>
        <a:lstStyle/>
        <a:p>
          <a:r>
            <a:rPr lang="en-US" dirty="0"/>
            <a:t>Sunnyside Pediatrics (Metairie, LA): 39%</a:t>
          </a:r>
        </a:p>
      </dgm:t>
    </dgm:pt>
    <dgm:pt modelId="{1071F29B-9028-459B-9860-382DF5692035}" type="parTrans" cxnId="{E8F0198E-4B35-4771-B68C-3FECD046DFE5}">
      <dgm:prSet/>
      <dgm:spPr/>
      <dgm:t>
        <a:bodyPr/>
        <a:lstStyle/>
        <a:p>
          <a:endParaRPr lang="en-US"/>
        </a:p>
      </dgm:t>
    </dgm:pt>
    <dgm:pt modelId="{7CC44B29-1741-40F4-B2E2-8005D6C8D8D0}" type="sibTrans" cxnId="{E8F0198E-4B35-4771-B68C-3FECD046DFE5}">
      <dgm:prSet/>
      <dgm:spPr/>
      <dgm:t>
        <a:bodyPr/>
        <a:lstStyle/>
        <a:p>
          <a:endParaRPr lang="en-US"/>
        </a:p>
      </dgm:t>
    </dgm:pt>
    <dgm:pt modelId="{5FF0C234-3369-4EC1-8E29-FB7769E1F892}">
      <dgm:prSet/>
      <dgm:spPr/>
      <dgm:t>
        <a:bodyPr/>
        <a:lstStyle/>
        <a:p>
          <a:r>
            <a:rPr lang="en-US" dirty="0"/>
            <a:t>Children’s International LLC: 35%</a:t>
          </a:r>
        </a:p>
      </dgm:t>
    </dgm:pt>
    <dgm:pt modelId="{1A158A08-9E58-47AE-AEFD-EE70F28EBDF1}" type="parTrans" cxnId="{2E751CFD-FD6A-4AD8-90D3-BC923A2D1F03}">
      <dgm:prSet/>
      <dgm:spPr/>
      <dgm:t>
        <a:bodyPr/>
        <a:lstStyle/>
        <a:p>
          <a:endParaRPr lang="en-US"/>
        </a:p>
      </dgm:t>
    </dgm:pt>
    <dgm:pt modelId="{249C1195-5CA9-43FE-9FDF-AE933A6DF67E}" type="sibTrans" cxnId="{2E751CFD-FD6A-4AD8-90D3-BC923A2D1F03}">
      <dgm:prSet/>
      <dgm:spPr/>
      <dgm:t>
        <a:bodyPr/>
        <a:lstStyle/>
        <a:p>
          <a:endParaRPr lang="en-US"/>
        </a:p>
      </dgm:t>
    </dgm:pt>
    <dgm:pt modelId="{15376F7B-B016-4E8C-8ED6-8C1FBE6B13A8}">
      <dgm:prSet/>
      <dgm:spPr/>
      <dgm:t>
        <a:bodyPr/>
        <a:lstStyle/>
        <a:p>
          <a:r>
            <a:rPr lang="en-US" dirty="0"/>
            <a:t>Pediatric Clinic Westbank: 48%</a:t>
          </a:r>
        </a:p>
      </dgm:t>
    </dgm:pt>
    <dgm:pt modelId="{155D4586-4280-4991-80CE-818014B15237}" type="parTrans" cxnId="{8A2578AC-BBDE-417B-AC56-F48D01D48682}">
      <dgm:prSet/>
      <dgm:spPr/>
      <dgm:t>
        <a:bodyPr/>
        <a:lstStyle/>
        <a:p>
          <a:endParaRPr lang="en-US"/>
        </a:p>
      </dgm:t>
    </dgm:pt>
    <dgm:pt modelId="{9C7DFA27-0EA3-4D7A-9FD0-E26DA545FD40}" type="sibTrans" cxnId="{8A2578AC-BBDE-417B-AC56-F48D01D48682}">
      <dgm:prSet/>
      <dgm:spPr/>
      <dgm:t>
        <a:bodyPr/>
        <a:lstStyle/>
        <a:p>
          <a:endParaRPr lang="en-US"/>
        </a:p>
      </dgm:t>
    </dgm:pt>
    <dgm:pt modelId="{9134191B-D5DE-4B37-BB54-8FEC80678F4E}">
      <dgm:prSet/>
      <dgm:spPr/>
      <dgm:t>
        <a:bodyPr/>
        <a:lstStyle/>
        <a:p>
          <a:r>
            <a:rPr lang="en-US" dirty="0"/>
            <a:t>Pediatric Group of Acadiana: 44%</a:t>
          </a:r>
        </a:p>
      </dgm:t>
    </dgm:pt>
    <dgm:pt modelId="{3B195522-ED8B-4EBE-BB74-98BF1F506487}" type="parTrans" cxnId="{4F7535E2-B7D3-401E-8A6B-5E4894F2F9D6}">
      <dgm:prSet/>
      <dgm:spPr/>
      <dgm:t>
        <a:bodyPr/>
        <a:lstStyle/>
        <a:p>
          <a:endParaRPr lang="en-US"/>
        </a:p>
      </dgm:t>
    </dgm:pt>
    <dgm:pt modelId="{9688731E-10C0-46B3-A7C7-AEF836BC9FBB}" type="sibTrans" cxnId="{4F7535E2-B7D3-401E-8A6B-5E4894F2F9D6}">
      <dgm:prSet/>
      <dgm:spPr/>
      <dgm:t>
        <a:bodyPr/>
        <a:lstStyle/>
        <a:p>
          <a:endParaRPr lang="en-US"/>
        </a:p>
      </dgm:t>
    </dgm:pt>
    <dgm:pt modelId="{38E38DEE-4613-4726-9A0D-D08383977A04}">
      <dgm:prSet/>
      <dgm:spPr/>
      <dgm:t>
        <a:bodyPr/>
        <a:lstStyle/>
        <a:p>
          <a:r>
            <a:rPr lang="en-US" dirty="0"/>
            <a:t>Our Lady of the Lake Physician Group: 38%</a:t>
          </a:r>
        </a:p>
      </dgm:t>
    </dgm:pt>
    <dgm:pt modelId="{6DF8AD2D-6D1A-4A67-A556-ADF3C7BC191F}" type="parTrans" cxnId="{CC751902-D7BF-45F6-BBFC-FD728AF1E9ED}">
      <dgm:prSet/>
      <dgm:spPr/>
      <dgm:t>
        <a:bodyPr/>
        <a:lstStyle/>
        <a:p>
          <a:endParaRPr lang="en-US"/>
        </a:p>
      </dgm:t>
    </dgm:pt>
    <dgm:pt modelId="{FF0E248C-69F1-4E1C-9CEB-5870BFF632E0}" type="sibTrans" cxnId="{CC751902-D7BF-45F6-BBFC-FD728AF1E9ED}">
      <dgm:prSet/>
      <dgm:spPr/>
      <dgm:t>
        <a:bodyPr/>
        <a:lstStyle/>
        <a:p>
          <a:endParaRPr lang="en-US"/>
        </a:p>
      </dgm:t>
    </dgm:pt>
    <dgm:pt modelId="{97833A48-8DFC-4611-9189-F176FC680050}">
      <dgm:prSet/>
      <dgm:spPr/>
      <dgm:t>
        <a:bodyPr/>
        <a:lstStyle/>
        <a:p>
          <a:r>
            <a:rPr lang="en-US" dirty="0"/>
            <a:t>Ochsner LSU Physician Group: 45%</a:t>
          </a:r>
        </a:p>
      </dgm:t>
    </dgm:pt>
    <dgm:pt modelId="{3BFF6644-BF78-4DA4-9B6C-3071390F123B}" type="parTrans" cxnId="{E6B1DD16-90D6-4763-BB3C-86CEA6FB9104}">
      <dgm:prSet/>
      <dgm:spPr/>
      <dgm:t>
        <a:bodyPr/>
        <a:lstStyle/>
        <a:p>
          <a:endParaRPr lang="en-US"/>
        </a:p>
      </dgm:t>
    </dgm:pt>
    <dgm:pt modelId="{254924EC-AB9E-4A05-9C2D-23AC99845283}" type="sibTrans" cxnId="{E6B1DD16-90D6-4763-BB3C-86CEA6FB9104}">
      <dgm:prSet/>
      <dgm:spPr/>
      <dgm:t>
        <a:bodyPr/>
        <a:lstStyle/>
        <a:p>
          <a:endParaRPr lang="en-US"/>
        </a:p>
      </dgm:t>
    </dgm:pt>
    <dgm:pt modelId="{C46DD09D-F089-1149-BB1B-06395872CBAD}" type="pres">
      <dgm:prSet presAssocID="{7CAD4A03-B807-4E0A-97BD-4F7C3ED9B552}" presName="vert0" presStyleCnt="0">
        <dgm:presLayoutVars>
          <dgm:dir/>
          <dgm:animOne val="branch"/>
          <dgm:animLvl val="lvl"/>
        </dgm:presLayoutVars>
      </dgm:prSet>
      <dgm:spPr/>
    </dgm:pt>
    <dgm:pt modelId="{6072508E-3762-F549-AE00-4696AA42118E}" type="pres">
      <dgm:prSet presAssocID="{79EE4A08-E3EB-441F-9621-A54A25D808E5}" presName="thickLine" presStyleLbl="alignNode1" presStyleIdx="0" presStyleCnt="8"/>
      <dgm:spPr/>
    </dgm:pt>
    <dgm:pt modelId="{FA7E2153-8762-A146-8169-6D95D680A1D5}" type="pres">
      <dgm:prSet presAssocID="{79EE4A08-E3EB-441F-9621-A54A25D808E5}" presName="horz1" presStyleCnt="0"/>
      <dgm:spPr/>
    </dgm:pt>
    <dgm:pt modelId="{79CEADEF-D9C4-E74F-8933-2342EA3DFAC1}" type="pres">
      <dgm:prSet presAssocID="{79EE4A08-E3EB-441F-9621-A54A25D808E5}" presName="tx1" presStyleLbl="revTx" presStyleIdx="0" presStyleCnt="8"/>
      <dgm:spPr/>
    </dgm:pt>
    <dgm:pt modelId="{8072F64C-F966-E04B-9B35-1C5F67239719}" type="pres">
      <dgm:prSet presAssocID="{79EE4A08-E3EB-441F-9621-A54A25D808E5}" presName="vert1" presStyleCnt="0"/>
      <dgm:spPr/>
    </dgm:pt>
    <dgm:pt modelId="{0E7A5CA9-D375-4649-81A4-87B357D4C7A6}" type="pres">
      <dgm:prSet presAssocID="{827845CF-0425-4647-9A48-7929B14FAE81}" presName="thickLine" presStyleLbl="alignNode1" presStyleIdx="1" presStyleCnt="8"/>
      <dgm:spPr/>
    </dgm:pt>
    <dgm:pt modelId="{AACD28AF-CFE2-B748-A3C1-15D48DC9BE21}" type="pres">
      <dgm:prSet presAssocID="{827845CF-0425-4647-9A48-7929B14FAE81}" presName="horz1" presStyleCnt="0"/>
      <dgm:spPr/>
    </dgm:pt>
    <dgm:pt modelId="{E79D6B57-5783-7942-AEF4-8D9ACEC5C95F}" type="pres">
      <dgm:prSet presAssocID="{827845CF-0425-4647-9A48-7929B14FAE81}" presName="tx1" presStyleLbl="revTx" presStyleIdx="1" presStyleCnt="8"/>
      <dgm:spPr/>
    </dgm:pt>
    <dgm:pt modelId="{035984D3-830E-FA44-845E-8D1E9CAED8AE}" type="pres">
      <dgm:prSet presAssocID="{827845CF-0425-4647-9A48-7929B14FAE81}" presName="vert1" presStyleCnt="0"/>
      <dgm:spPr/>
    </dgm:pt>
    <dgm:pt modelId="{38326074-109C-B64C-B468-11B96894B014}" type="pres">
      <dgm:prSet presAssocID="{6168FD2D-AFF9-493A-BEB1-ABB0B22313C2}" presName="thickLine" presStyleLbl="alignNode1" presStyleIdx="2" presStyleCnt="8"/>
      <dgm:spPr/>
    </dgm:pt>
    <dgm:pt modelId="{114484BA-89E8-534C-9559-1C5D1FF7DEC1}" type="pres">
      <dgm:prSet presAssocID="{6168FD2D-AFF9-493A-BEB1-ABB0B22313C2}" presName="horz1" presStyleCnt="0"/>
      <dgm:spPr/>
    </dgm:pt>
    <dgm:pt modelId="{2B2F24B6-16FC-3044-8365-55B0C9EEDBEC}" type="pres">
      <dgm:prSet presAssocID="{6168FD2D-AFF9-493A-BEB1-ABB0B22313C2}" presName="tx1" presStyleLbl="revTx" presStyleIdx="2" presStyleCnt="8"/>
      <dgm:spPr/>
    </dgm:pt>
    <dgm:pt modelId="{0FC60176-CF55-394B-8783-A52688F322A3}" type="pres">
      <dgm:prSet presAssocID="{6168FD2D-AFF9-493A-BEB1-ABB0B22313C2}" presName="vert1" presStyleCnt="0"/>
      <dgm:spPr/>
    </dgm:pt>
    <dgm:pt modelId="{44837B84-F31C-CF4F-883C-FCB0553DFB59}" type="pres">
      <dgm:prSet presAssocID="{5FF0C234-3369-4EC1-8E29-FB7769E1F892}" presName="thickLine" presStyleLbl="alignNode1" presStyleIdx="3" presStyleCnt="8"/>
      <dgm:spPr/>
    </dgm:pt>
    <dgm:pt modelId="{721040AF-21BD-AF4E-8FBF-48DF9248B759}" type="pres">
      <dgm:prSet presAssocID="{5FF0C234-3369-4EC1-8E29-FB7769E1F892}" presName="horz1" presStyleCnt="0"/>
      <dgm:spPr/>
    </dgm:pt>
    <dgm:pt modelId="{050E0EAA-1C3D-3E4E-AE01-A1814795E453}" type="pres">
      <dgm:prSet presAssocID="{5FF0C234-3369-4EC1-8E29-FB7769E1F892}" presName="tx1" presStyleLbl="revTx" presStyleIdx="3" presStyleCnt="8"/>
      <dgm:spPr/>
    </dgm:pt>
    <dgm:pt modelId="{6104F2CE-E306-8940-A44F-62808D6C200C}" type="pres">
      <dgm:prSet presAssocID="{5FF0C234-3369-4EC1-8E29-FB7769E1F892}" presName="vert1" presStyleCnt="0"/>
      <dgm:spPr/>
    </dgm:pt>
    <dgm:pt modelId="{2DE65CC1-8E0E-B046-8402-C644E1970282}" type="pres">
      <dgm:prSet presAssocID="{15376F7B-B016-4E8C-8ED6-8C1FBE6B13A8}" presName="thickLine" presStyleLbl="alignNode1" presStyleIdx="4" presStyleCnt="8"/>
      <dgm:spPr/>
    </dgm:pt>
    <dgm:pt modelId="{6E13333C-6ED9-4546-B22C-8BE39803566D}" type="pres">
      <dgm:prSet presAssocID="{15376F7B-B016-4E8C-8ED6-8C1FBE6B13A8}" presName="horz1" presStyleCnt="0"/>
      <dgm:spPr/>
    </dgm:pt>
    <dgm:pt modelId="{00D96D1A-BA15-B74E-A728-4BE48B6E8FD4}" type="pres">
      <dgm:prSet presAssocID="{15376F7B-B016-4E8C-8ED6-8C1FBE6B13A8}" presName="tx1" presStyleLbl="revTx" presStyleIdx="4" presStyleCnt="8"/>
      <dgm:spPr/>
    </dgm:pt>
    <dgm:pt modelId="{6044DAE7-12F7-3641-B79F-2D68F5BCB55D}" type="pres">
      <dgm:prSet presAssocID="{15376F7B-B016-4E8C-8ED6-8C1FBE6B13A8}" presName="vert1" presStyleCnt="0"/>
      <dgm:spPr/>
    </dgm:pt>
    <dgm:pt modelId="{30F2A66D-89CD-6A47-971B-089B60F543F3}" type="pres">
      <dgm:prSet presAssocID="{9134191B-D5DE-4B37-BB54-8FEC80678F4E}" presName="thickLine" presStyleLbl="alignNode1" presStyleIdx="5" presStyleCnt="8"/>
      <dgm:spPr/>
    </dgm:pt>
    <dgm:pt modelId="{A878AB34-7C3A-1540-96A2-4E5D5C4CF0C5}" type="pres">
      <dgm:prSet presAssocID="{9134191B-D5DE-4B37-BB54-8FEC80678F4E}" presName="horz1" presStyleCnt="0"/>
      <dgm:spPr/>
    </dgm:pt>
    <dgm:pt modelId="{E91B8B92-4C8E-6A42-B147-0693002E5730}" type="pres">
      <dgm:prSet presAssocID="{9134191B-D5DE-4B37-BB54-8FEC80678F4E}" presName="tx1" presStyleLbl="revTx" presStyleIdx="5" presStyleCnt="8"/>
      <dgm:spPr/>
    </dgm:pt>
    <dgm:pt modelId="{0AD4D06B-0A36-364D-B3A3-E7C0F9772434}" type="pres">
      <dgm:prSet presAssocID="{9134191B-D5DE-4B37-BB54-8FEC80678F4E}" presName="vert1" presStyleCnt="0"/>
      <dgm:spPr/>
    </dgm:pt>
    <dgm:pt modelId="{A590A6ED-9CAD-5B4D-AAA9-79AC01029B90}" type="pres">
      <dgm:prSet presAssocID="{38E38DEE-4613-4726-9A0D-D08383977A04}" presName="thickLine" presStyleLbl="alignNode1" presStyleIdx="6" presStyleCnt="8"/>
      <dgm:spPr/>
    </dgm:pt>
    <dgm:pt modelId="{77434192-0DD6-1540-B021-06226E87D1C2}" type="pres">
      <dgm:prSet presAssocID="{38E38DEE-4613-4726-9A0D-D08383977A04}" presName="horz1" presStyleCnt="0"/>
      <dgm:spPr/>
    </dgm:pt>
    <dgm:pt modelId="{416B7CDE-B8AE-6446-857A-2CD0C69B8A4B}" type="pres">
      <dgm:prSet presAssocID="{38E38DEE-4613-4726-9A0D-D08383977A04}" presName="tx1" presStyleLbl="revTx" presStyleIdx="6" presStyleCnt="8"/>
      <dgm:spPr/>
    </dgm:pt>
    <dgm:pt modelId="{95BDA7CD-2CF6-0C42-BDA2-6ED615C86BC7}" type="pres">
      <dgm:prSet presAssocID="{38E38DEE-4613-4726-9A0D-D08383977A04}" presName="vert1" presStyleCnt="0"/>
      <dgm:spPr/>
    </dgm:pt>
    <dgm:pt modelId="{2D5B3AB7-5E04-4942-9161-103C6F74EBC8}" type="pres">
      <dgm:prSet presAssocID="{97833A48-8DFC-4611-9189-F176FC680050}" presName="thickLine" presStyleLbl="alignNode1" presStyleIdx="7" presStyleCnt="8"/>
      <dgm:spPr/>
    </dgm:pt>
    <dgm:pt modelId="{D5DD1F11-C47B-0341-BBC7-A6C65DFF83F1}" type="pres">
      <dgm:prSet presAssocID="{97833A48-8DFC-4611-9189-F176FC680050}" presName="horz1" presStyleCnt="0"/>
      <dgm:spPr/>
    </dgm:pt>
    <dgm:pt modelId="{99DD9BD0-BF48-B940-B2F1-0C71622870C0}" type="pres">
      <dgm:prSet presAssocID="{97833A48-8DFC-4611-9189-F176FC680050}" presName="tx1" presStyleLbl="revTx" presStyleIdx="7" presStyleCnt="8"/>
      <dgm:spPr/>
    </dgm:pt>
    <dgm:pt modelId="{0215DFDE-5C84-BD41-8FA2-0FAF23EDE54D}" type="pres">
      <dgm:prSet presAssocID="{97833A48-8DFC-4611-9189-F176FC680050}" presName="vert1" presStyleCnt="0"/>
      <dgm:spPr/>
    </dgm:pt>
  </dgm:ptLst>
  <dgm:cxnLst>
    <dgm:cxn modelId="{CC751902-D7BF-45F6-BBFC-FD728AF1E9ED}" srcId="{7CAD4A03-B807-4E0A-97BD-4F7C3ED9B552}" destId="{38E38DEE-4613-4726-9A0D-D08383977A04}" srcOrd="6" destOrd="0" parTransId="{6DF8AD2D-6D1A-4A67-A556-ADF3C7BC191F}" sibTransId="{FF0E248C-69F1-4E1C-9CEB-5870BFF632E0}"/>
    <dgm:cxn modelId="{9A9F9E11-5E87-2040-B26F-894D4A03726C}" type="presOf" srcId="{79EE4A08-E3EB-441F-9621-A54A25D808E5}" destId="{79CEADEF-D9C4-E74F-8933-2342EA3DFAC1}" srcOrd="0" destOrd="0" presId="urn:microsoft.com/office/officeart/2008/layout/LinedList"/>
    <dgm:cxn modelId="{E6B1DD16-90D6-4763-BB3C-86CEA6FB9104}" srcId="{7CAD4A03-B807-4E0A-97BD-4F7C3ED9B552}" destId="{97833A48-8DFC-4611-9189-F176FC680050}" srcOrd="7" destOrd="0" parTransId="{3BFF6644-BF78-4DA4-9B6C-3071390F123B}" sibTransId="{254924EC-AB9E-4A05-9C2D-23AC99845283}"/>
    <dgm:cxn modelId="{ED1B9A1A-4123-5042-BEFE-9E329CA7B50D}" type="presOf" srcId="{97833A48-8DFC-4611-9189-F176FC680050}" destId="{99DD9BD0-BF48-B940-B2F1-0C71622870C0}" srcOrd="0" destOrd="0" presId="urn:microsoft.com/office/officeart/2008/layout/LinedList"/>
    <dgm:cxn modelId="{4BF0CD42-83FD-094F-B439-A9804FD80FAF}" type="presOf" srcId="{9134191B-D5DE-4B37-BB54-8FEC80678F4E}" destId="{E91B8B92-4C8E-6A42-B147-0693002E5730}" srcOrd="0" destOrd="0" presId="urn:microsoft.com/office/officeart/2008/layout/LinedList"/>
    <dgm:cxn modelId="{0D918746-88E4-8141-B31A-2AA631C24518}" type="presOf" srcId="{827845CF-0425-4647-9A48-7929B14FAE81}" destId="{E79D6B57-5783-7942-AEF4-8D9ACEC5C95F}" srcOrd="0" destOrd="0" presId="urn:microsoft.com/office/officeart/2008/layout/LinedList"/>
    <dgm:cxn modelId="{E8E37057-B55F-2543-ACB5-7DEDB73456CF}" type="presOf" srcId="{5FF0C234-3369-4EC1-8E29-FB7769E1F892}" destId="{050E0EAA-1C3D-3E4E-AE01-A1814795E453}" srcOrd="0" destOrd="0" presId="urn:microsoft.com/office/officeart/2008/layout/LinedList"/>
    <dgm:cxn modelId="{EA8DDC5A-DCA0-EE4E-BA7C-7C13A633D4D8}" type="presOf" srcId="{15376F7B-B016-4E8C-8ED6-8C1FBE6B13A8}" destId="{00D96D1A-BA15-B74E-A728-4BE48B6E8FD4}" srcOrd="0" destOrd="0" presId="urn:microsoft.com/office/officeart/2008/layout/LinedList"/>
    <dgm:cxn modelId="{E4101468-3721-4C24-9B97-50EA3C451EE8}" srcId="{7CAD4A03-B807-4E0A-97BD-4F7C3ED9B552}" destId="{79EE4A08-E3EB-441F-9621-A54A25D808E5}" srcOrd="0" destOrd="0" parTransId="{BFEDB96A-AF1F-4359-8055-E8867AB65EFD}" sibTransId="{F2FA7D2E-5D8A-499F-95DE-03ADF9704DF3}"/>
    <dgm:cxn modelId="{E8F0198E-4B35-4771-B68C-3FECD046DFE5}" srcId="{7CAD4A03-B807-4E0A-97BD-4F7C3ED9B552}" destId="{6168FD2D-AFF9-493A-BEB1-ABB0B22313C2}" srcOrd="2" destOrd="0" parTransId="{1071F29B-9028-459B-9860-382DF5692035}" sibTransId="{7CC44B29-1741-40F4-B2E2-8005D6C8D8D0}"/>
    <dgm:cxn modelId="{8A2578AC-BBDE-417B-AC56-F48D01D48682}" srcId="{7CAD4A03-B807-4E0A-97BD-4F7C3ED9B552}" destId="{15376F7B-B016-4E8C-8ED6-8C1FBE6B13A8}" srcOrd="4" destOrd="0" parTransId="{155D4586-4280-4991-80CE-818014B15237}" sibTransId="{9C7DFA27-0EA3-4D7A-9FD0-E26DA545FD40}"/>
    <dgm:cxn modelId="{6E3E11B8-25E3-0641-B178-10CBDE29F2AF}" type="presOf" srcId="{6168FD2D-AFF9-493A-BEB1-ABB0B22313C2}" destId="{2B2F24B6-16FC-3044-8365-55B0C9EEDBEC}" srcOrd="0" destOrd="0" presId="urn:microsoft.com/office/officeart/2008/layout/LinedList"/>
    <dgm:cxn modelId="{08520DBC-BBF5-8846-BDFC-3890BFE1E055}" type="presOf" srcId="{7CAD4A03-B807-4E0A-97BD-4F7C3ED9B552}" destId="{C46DD09D-F089-1149-BB1B-06395872CBAD}" srcOrd="0" destOrd="0" presId="urn:microsoft.com/office/officeart/2008/layout/LinedList"/>
    <dgm:cxn modelId="{23D47EC5-55FC-4C1E-BB94-A853B2BB586A}" srcId="{7CAD4A03-B807-4E0A-97BD-4F7C3ED9B552}" destId="{827845CF-0425-4647-9A48-7929B14FAE81}" srcOrd="1" destOrd="0" parTransId="{70E85137-281F-4A04-B604-19E6ECDA0D6F}" sibTransId="{A7CC2B11-2BAC-441B-9FEF-D24231305BF3}"/>
    <dgm:cxn modelId="{C59EE8CB-0441-5141-9F3F-9F58B19BBEBE}" type="presOf" srcId="{38E38DEE-4613-4726-9A0D-D08383977A04}" destId="{416B7CDE-B8AE-6446-857A-2CD0C69B8A4B}" srcOrd="0" destOrd="0" presId="urn:microsoft.com/office/officeart/2008/layout/LinedList"/>
    <dgm:cxn modelId="{4F7535E2-B7D3-401E-8A6B-5E4894F2F9D6}" srcId="{7CAD4A03-B807-4E0A-97BD-4F7C3ED9B552}" destId="{9134191B-D5DE-4B37-BB54-8FEC80678F4E}" srcOrd="5" destOrd="0" parTransId="{3B195522-ED8B-4EBE-BB74-98BF1F506487}" sibTransId="{9688731E-10C0-46B3-A7C7-AEF836BC9FBB}"/>
    <dgm:cxn modelId="{2E751CFD-FD6A-4AD8-90D3-BC923A2D1F03}" srcId="{7CAD4A03-B807-4E0A-97BD-4F7C3ED9B552}" destId="{5FF0C234-3369-4EC1-8E29-FB7769E1F892}" srcOrd="3" destOrd="0" parTransId="{1A158A08-9E58-47AE-AEFD-EE70F28EBDF1}" sibTransId="{249C1195-5CA9-43FE-9FDF-AE933A6DF67E}"/>
    <dgm:cxn modelId="{8FA3A784-E3A7-D342-BD27-1F4CC1548C08}" type="presParOf" srcId="{C46DD09D-F089-1149-BB1B-06395872CBAD}" destId="{6072508E-3762-F549-AE00-4696AA42118E}" srcOrd="0" destOrd="0" presId="urn:microsoft.com/office/officeart/2008/layout/LinedList"/>
    <dgm:cxn modelId="{03722328-D830-EE4C-9427-68563BE2AB72}" type="presParOf" srcId="{C46DD09D-F089-1149-BB1B-06395872CBAD}" destId="{FA7E2153-8762-A146-8169-6D95D680A1D5}" srcOrd="1" destOrd="0" presId="urn:microsoft.com/office/officeart/2008/layout/LinedList"/>
    <dgm:cxn modelId="{70CE3B10-AE59-E04B-BC30-AB311881756A}" type="presParOf" srcId="{FA7E2153-8762-A146-8169-6D95D680A1D5}" destId="{79CEADEF-D9C4-E74F-8933-2342EA3DFAC1}" srcOrd="0" destOrd="0" presId="urn:microsoft.com/office/officeart/2008/layout/LinedList"/>
    <dgm:cxn modelId="{0B66FCCE-0E85-B74B-970E-9CC7C1E6B263}" type="presParOf" srcId="{FA7E2153-8762-A146-8169-6D95D680A1D5}" destId="{8072F64C-F966-E04B-9B35-1C5F67239719}" srcOrd="1" destOrd="0" presId="urn:microsoft.com/office/officeart/2008/layout/LinedList"/>
    <dgm:cxn modelId="{DED3FED6-9616-034B-B9BF-C603BB812783}" type="presParOf" srcId="{C46DD09D-F089-1149-BB1B-06395872CBAD}" destId="{0E7A5CA9-D375-4649-81A4-87B357D4C7A6}" srcOrd="2" destOrd="0" presId="urn:microsoft.com/office/officeart/2008/layout/LinedList"/>
    <dgm:cxn modelId="{354C2E2A-2FD3-5648-83E2-85B594F29E85}" type="presParOf" srcId="{C46DD09D-F089-1149-BB1B-06395872CBAD}" destId="{AACD28AF-CFE2-B748-A3C1-15D48DC9BE21}" srcOrd="3" destOrd="0" presId="urn:microsoft.com/office/officeart/2008/layout/LinedList"/>
    <dgm:cxn modelId="{4BAB3941-8A10-774C-81E3-EB1129D5E64B}" type="presParOf" srcId="{AACD28AF-CFE2-B748-A3C1-15D48DC9BE21}" destId="{E79D6B57-5783-7942-AEF4-8D9ACEC5C95F}" srcOrd="0" destOrd="0" presId="urn:microsoft.com/office/officeart/2008/layout/LinedList"/>
    <dgm:cxn modelId="{28E9B328-DD64-4948-B21B-2EBBE326CC0F}" type="presParOf" srcId="{AACD28AF-CFE2-B748-A3C1-15D48DC9BE21}" destId="{035984D3-830E-FA44-845E-8D1E9CAED8AE}" srcOrd="1" destOrd="0" presId="urn:microsoft.com/office/officeart/2008/layout/LinedList"/>
    <dgm:cxn modelId="{59F19C1D-546A-B645-B15A-3701EB84CD7E}" type="presParOf" srcId="{C46DD09D-F089-1149-BB1B-06395872CBAD}" destId="{38326074-109C-B64C-B468-11B96894B014}" srcOrd="4" destOrd="0" presId="urn:microsoft.com/office/officeart/2008/layout/LinedList"/>
    <dgm:cxn modelId="{767A3B6C-A0D4-0D45-B118-78C4AC9813A4}" type="presParOf" srcId="{C46DD09D-F089-1149-BB1B-06395872CBAD}" destId="{114484BA-89E8-534C-9559-1C5D1FF7DEC1}" srcOrd="5" destOrd="0" presId="urn:microsoft.com/office/officeart/2008/layout/LinedList"/>
    <dgm:cxn modelId="{FDADACD1-B52E-5E4D-9533-6F21679FD6DA}" type="presParOf" srcId="{114484BA-89E8-534C-9559-1C5D1FF7DEC1}" destId="{2B2F24B6-16FC-3044-8365-55B0C9EEDBEC}" srcOrd="0" destOrd="0" presId="urn:microsoft.com/office/officeart/2008/layout/LinedList"/>
    <dgm:cxn modelId="{CA8C199B-5689-4B4B-85E9-DFEA9E068C30}" type="presParOf" srcId="{114484BA-89E8-534C-9559-1C5D1FF7DEC1}" destId="{0FC60176-CF55-394B-8783-A52688F322A3}" srcOrd="1" destOrd="0" presId="urn:microsoft.com/office/officeart/2008/layout/LinedList"/>
    <dgm:cxn modelId="{113A1C45-8D55-2A49-B5C9-E306E1A641CC}" type="presParOf" srcId="{C46DD09D-F089-1149-BB1B-06395872CBAD}" destId="{44837B84-F31C-CF4F-883C-FCB0553DFB59}" srcOrd="6" destOrd="0" presId="urn:microsoft.com/office/officeart/2008/layout/LinedList"/>
    <dgm:cxn modelId="{476A5F2F-940C-FB45-A555-437EEA5C8E88}" type="presParOf" srcId="{C46DD09D-F089-1149-BB1B-06395872CBAD}" destId="{721040AF-21BD-AF4E-8FBF-48DF9248B759}" srcOrd="7" destOrd="0" presId="urn:microsoft.com/office/officeart/2008/layout/LinedList"/>
    <dgm:cxn modelId="{59AEF942-50C1-7945-9A53-7E5780511B19}" type="presParOf" srcId="{721040AF-21BD-AF4E-8FBF-48DF9248B759}" destId="{050E0EAA-1C3D-3E4E-AE01-A1814795E453}" srcOrd="0" destOrd="0" presId="urn:microsoft.com/office/officeart/2008/layout/LinedList"/>
    <dgm:cxn modelId="{D9E7DA79-46AD-944A-9F06-6D21EB4078A9}" type="presParOf" srcId="{721040AF-21BD-AF4E-8FBF-48DF9248B759}" destId="{6104F2CE-E306-8940-A44F-62808D6C200C}" srcOrd="1" destOrd="0" presId="urn:microsoft.com/office/officeart/2008/layout/LinedList"/>
    <dgm:cxn modelId="{F1E13104-A04A-1840-8A60-3FF5A1A7C70F}" type="presParOf" srcId="{C46DD09D-F089-1149-BB1B-06395872CBAD}" destId="{2DE65CC1-8E0E-B046-8402-C644E1970282}" srcOrd="8" destOrd="0" presId="urn:microsoft.com/office/officeart/2008/layout/LinedList"/>
    <dgm:cxn modelId="{D8D95131-4C0E-474A-96F2-005E951ADB3C}" type="presParOf" srcId="{C46DD09D-F089-1149-BB1B-06395872CBAD}" destId="{6E13333C-6ED9-4546-B22C-8BE39803566D}" srcOrd="9" destOrd="0" presId="urn:microsoft.com/office/officeart/2008/layout/LinedList"/>
    <dgm:cxn modelId="{B98F0DCE-EE53-5D46-BA5E-316C695060DF}" type="presParOf" srcId="{6E13333C-6ED9-4546-B22C-8BE39803566D}" destId="{00D96D1A-BA15-B74E-A728-4BE48B6E8FD4}" srcOrd="0" destOrd="0" presId="urn:microsoft.com/office/officeart/2008/layout/LinedList"/>
    <dgm:cxn modelId="{0A457E5B-1E7D-674C-BA44-657602436197}" type="presParOf" srcId="{6E13333C-6ED9-4546-B22C-8BE39803566D}" destId="{6044DAE7-12F7-3641-B79F-2D68F5BCB55D}" srcOrd="1" destOrd="0" presId="urn:microsoft.com/office/officeart/2008/layout/LinedList"/>
    <dgm:cxn modelId="{BE44BC75-9614-F147-9F4E-01012B264649}" type="presParOf" srcId="{C46DD09D-F089-1149-BB1B-06395872CBAD}" destId="{30F2A66D-89CD-6A47-971B-089B60F543F3}" srcOrd="10" destOrd="0" presId="urn:microsoft.com/office/officeart/2008/layout/LinedList"/>
    <dgm:cxn modelId="{B1497826-5D49-5E43-A6F9-898B357FC14F}" type="presParOf" srcId="{C46DD09D-F089-1149-BB1B-06395872CBAD}" destId="{A878AB34-7C3A-1540-96A2-4E5D5C4CF0C5}" srcOrd="11" destOrd="0" presId="urn:microsoft.com/office/officeart/2008/layout/LinedList"/>
    <dgm:cxn modelId="{778EDECD-85C4-CA4D-A46C-DCDDADF0BF70}" type="presParOf" srcId="{A878AB34-7C3A-1540-96A2-4E5D5C4CF0C5}" destId="{E91B8B92-4C8E-6A42-B147-0693002E5730}" srcOrd="0" destOrd="0" presId="urn:microsoft.com/office/officeart/2008/layout/LinedList"/>
    <dgm:cxn modelId="{B55004FD-3179-054B-AA5C-92CBD2AA34CC}" type="presParOf" srcId="{A878AB34-7C3A-1540-96A2-4E5D5C4CF0C5}" destId="{0AD4D06B-0A36-364D-B3A3-E7C0F9772434}" srcOrd="1" destOrd="0" presId="urn:microsoft.com/office/officeart/2008/layout/LinedList"/>
    <dgm:cxn modelId="{BD186786-5AC5-5443-BCF9-4825245BB3CF}" type="presParOf" srcId="{C46DD09D-F089-1149-BB1B-06395872CBAD}" destId="{A590A6ED-9CAD-5B4D-AAA9-79AC01029B90}" srcOrd="12" destOrd="0" presId="urn:microsoft.com/office/officeart/2008/layout/LinedList"/>
    <dgm:cxn modelId="{AD2A7D2E-6531-E147-B4F2-83D5C28D215F}" type="presParOf" srcId="{C46DD09D-F089-1149-BB1B-06395872CBAD}" destId="{77434192-0DD6-1540-B021-06226E87D1C2}" srcOrd="13" destOrd="0" presId="urn:microsoft.com/office/officeart/2008/layout/LinedList"/>
    <dgm:cxn modelId="{937E80E7-ADB4-3347-930F-73679B1D7D26}" type="presParOf" srcId="{77434192-0DD6-1540-B021-06226E87D1C2}" destId="{416B7CDE-B8AE-6446-857A-2CD0C69B8A4B}" srcOrd="0" destOrd="0" presId="urn:microsoft.com/office/officeart/2008/layout/LinedList"/>
    <dgm:cxn modelId="{27CF350B-355B-F147-A91B-BAC48CF5AC21}" type="presParOf" srcId="{77434192-0DD6-1540-B021-06226E87D1C2}" destId="{95BDA7CD-2CF6-0C42-BDA2-6ED615C86BC7}" srcOrd="1" destOrd="0" presId="urn:microsoft.com/office/officeart/2008/layout/LinedList"/>
    <dgm:cxn modelId="{57B33F9F-FFDF-6848-8411-F54E649ED386}" type="presParOf" srcId="{C46DD09D-F089-1149-BB1B-06395872CBAD}" destId="{2D5B3AB7-5E04-4942-9161-103C6F74EBC8}" srcOrd="14" destOrd="0" presId="urn:microsoft.com/office/officeart/2008/layout/LinedList"/>
    <dgm:cxn modelId="{50FC5FB0-EED5-3E40-A681-B7D7B89FC25C}" type="presParOf" srcId="{C46DD09D-F089-1149-BB1B-06395872CBAD}" destId="{D5DD1F11-C47B-0341-BBC7-A6C65DFF83F1}" srcOrd="15" destOrd="0" presId="urn:microsoft.com/office/officeart/2008/layout/LinedList"/>
    <dgm:cxn modelId="{AAD1AB7D-824D-3349-892C-5E2A509C6052}" type="presParOf" srcId="{D5DD1F11-C47B-0341-BBC7-A6C65DFF83F1}" destId="{99DD9BD0-BF48-B940-B2F1-0C71622870C0}" srcOrd="0" destOrd="0" presId="urn:microsoft.com/office/officeart/2008/layout/LinedList"/>
    <dgm:cxn modelId="{04D838E0-A1D8-3D46-9C57-BAF60F34FA40}" type="presParOf" srcId="{D5DD1F11-C47B-0341-BBC7-A6C65DFF83F1}" destId="{0215DFDE-5C84-BD41-8FA2-0FAF23EDE54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61F38-7AB2-405B-8B61-49A2EA954C9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2928339-101D-484E-B687-1137CCA0B0C4}">
      <dgm:prSet custT="1"/>
      <dgm:spPr/>
      <dgm:t>
        <a:bodyPr/>
        <a:lstStyle/>
        <a:p>
          <a:r>
            <a:rPr lang="en-US" sz="2800" dirty="0"/>
            <a:t>7% of those eligible to be included in this cohort with NO vaccines at all</a:t>
          </a:r>
        </a:p>
      </dgm:t>
    </dgm:pt>
    <dgm:pt modelId="{242AFB96-0748-40F2-8686-A7E06CC78EF3}" type="parTrans" cxnId="{44929C64-9A86-49F8-B0EE-CB4969D97B4C}">
      <dgm:prSet/>
      <dgm:spPr/>
      <dgm:t>
        <a:bodyPr/>
        <a:lstStyle/>
        <a:p>
          <a:endParaRPr lang="en-US"/>
        </a:p>
      </dgm:t>
    </dgm:pt>
    <dgm:pt modelId="{A1361096-8413-4306-82C1-BF088DC38DEA}" type="sibTrans" cxnId="{44929C64-9A86-49F8-B0EE-CB4969D97B4C}">
      <dgm:prSet/>
      <dgm:spPr/>
      <dgm:t>
        <a:bodyPr/>
        <a:lstStyle/>
        <a:p>
          <a:endParaRPr lang="en-US"/>
        </a:p>
      </dgm:t>
    </dgm:pt>
    <dgm:pt modelId="{D7DFC8F7-DDC4-4ED3-9D82-C12A522A1262}">
      <dgm:prSet custT="1"/>
      <dgm:spPr/>
      <dgm:t>
        <a:bodyPr/>
        <a:lstStyle/>
        <a:p>
          <a:r>
            <a:rPr lang="en-US" sz="2800" dirty="0"/>
            <a:t>Room for improvement in particular regions (</a:t>
          </a:r>
          <a:r>
            <a:rPr lang="en-US" sz="2800" dirty="0" err="1"/>
            <a:t>eg</a:t>
          </a:r>
          <a:r>
            <a:rPr lang="en-US" sz="2800" dirty="0"/>
            <a:t>: Orleans Parish)</a:t>
          </a:r>
        </a:p>
      </dgm:t>
    </dgm:pt>
    <dgm:pt modelId="{A25F285D-07C5-4D2B-BC70-679D1037A507}" type="parTrans" cxnId="{F14928DE-3DBB-419C-995B-CF352035BFF2}">
      <dgm:prSet/>
      <dgm:spPr/>
      <dgm:t>
        <a:bodyPr/>
        <a:lstStyle/>
        <a:p>
          <a:endParaRPr lang="en-US"/>
        </a:p>
      </dgm:t>
    </dgm:pt>
    <dgm:pt modelId="{FB0135E7-4286-40B0-8584-B9A659D2221F}" type="sibTrans" cxnId="{F14928DE-3DBB-419C-995B-CF352035BFF2}">
      <dgm:prSet/>
      <dgm:spPr/>
      <dgm:t>
        <a:bodyPr/>
        <a:lstStyle/>
        <a:p>
          <a:endParaRPr lang="en-US"/>
        </a:p>
      </dgm:t>
    </dgm:pt>
    <dgm:pt modelId="{18231386-6E90-4746-9651-F2C3DA8BDB5D}">
      <dgm:prSet custT="1"/>
      <dgm:spPr/>
      <dgm:t>
        <a:bodyPr/>
        <a:lstStyle/>
        <a:p>
          <a:r>
            <a:rPr lang="en-US" sz="2800" dirty="0"/>
            <a:t>No strong correlation between members who visit the ED and did </a:t>
          </a:r>
          <a:r>
            <a:rPr lang="en-US" sz="2800" i="1" dirty="0"/>
            <a:t>not</a:t>
          </a:r>
          <a:r>
            <a:rPr lang="en-US" sz="2800" dirty="0"/>
            <a:t> have WCV and low immunization rates</a:t>
          </a:r>
        </a:p>
        <a:p>
          <a:r>
            <a:rPr lang="en-US" sz="2800" dirty="0"/>
            <a:t>WCV associated with increased immunization rates</a:t>
          </a:r>
        </a:p>
      </dgm:t>
    </dgm:pt>
    <dgm:pt modelId="{A2511281-8942-4DE7-AEFA-BF196260E794}" type="parTrans" cxnId="{27465AC6-52B0-4488-BB5F-E6EEFA8526FF}">
      <dgm:prSet/>
      <dgm:spPr/>
      <dgm:t>
        <a:bodyPr/>
        <a:lstStyle/>
        <a:p>
          <a:endParaRPr lang="en-US"/>
        </a:p>
      </dgm:t>
    </dgm:pt>
    <dgm:pt modelId="{954EFDAB-79CF-4DC4-A743-B74020873CEE}" type="sibTrans" cxnId="{27465AC6-52B0-4488-BB5F-E6EEFA8526FF}">
      <dgm:prSet/>
      <dgm:spPr/>
      <dgm:t>
        <a:bodyPr/>
        <a:lstStyle/>
        <a:p>
          <a:endParaRPr lang="en-US"/>
        </a:p>
      </dgm:t>
    </dgm:pt>
    <dgm:pt modelId="{57D1CB39-45A2-624F-819E-D97A99BE17D4}">
      <dgm:prSet custT="1"/>
      <dgm:spPr/>
      <dgm:t>
        <a:bodyPr/>
        <a:lstStyle/>
        <a:p>
          <a:r>
            <a:rPr lang="en-US" sz="2800" dirty="0"/>
            <a:t>14 total cohort members completed full COVID vaccine series; 14 members overdue for 2</a:t>
          </a:r>
          <a:r>
            <a:rPr lang="en-US" sz="2800" baseline="30000" dirty="0"/>
            <a:t>nd</a:t>
          </a:r>
          <a:r>
            <a:rPr lang="en-US" sz="2800" dirty="0"/>
            <a:t> dose</a:t>
          </a:r>
        </a:p>
        <a:p>
          <a:r>
            <a:rPr lang="en-US" sz="2800" dirty="0"/>
            <a:t>49% of members with no COVID vaccine have completed CIS Combo 3 series</a:t>
          </a:r>
        </a:p>
        <a:p>
          <a:endParaRPr lang="en-US" sz="2800" dirty="0"/>
        </a:p>
        <a:p>
          <a:endParaRPr lang="en-US" sz="2800" dirty="0"/>
        </a:p>
      </dgm:t>
    </dgm:pt>
    <dgm:pt modelId="{C5BEA42F-AB21-5A4C-B671-2ADD6B530258}" type="parTrans" cxnId="{AFE109EA-7BD3-CE43-9368-0476B14D9026}">
      <dgm:prSet/>
      <dgm:spPr/>
      <dgm:t>
        <a:bodyPr/>
        <a:lstStyle/>
        <a:p>
          <a:endParaRPr lang="en-US"/>
        </a:p>
      </dgm:t>
    </dgm:pt>
    <dgm:pt modelId="{12658819-8578-DE41-A2C8-F613BF91413F}" type="sibTrans" cxnId="{AFE109EA-7BD3-CE43-9368-0476B14D9026}">
      <dgm:prSet/>
      <dgm:spPr/>
      <dgm:t>
        <a:bodyPr/>
        <a:lstStyle/>
        <a:p>
          <a:endParaRPr lang="en-US"/>
        </a:p>
      </dgm:t>
    </dgm:pt>
    <dgm:pt modelId="{F1C4156B-31FD-464E-90AA-6F545F51C653}" type="pres">
      <dgm:prSet presAssocID="{6A661F38-7AB2-405B-8B61-49A2EA954C90}" presName="vert0" presStyleCnt="0">
        <dgm:presLayoutVars>
          <dgm:dir/>
          <dgm:animOne val="branch"/>
          <dgm:animLvl val="lvl"/>
        </dgm:presLayoutVars>
      </dgm:prSet>
      <dgm:spPr/>
    </dgm:pt>
    <dgm:pt modelId="{F8CB4B94-7E84-0441-9429-AEAE5FBF3590}" type="pres">
      <dgm:prSet presAssocID="{D2928339-101D-484E-B687-1137CCA0B0C4}" presName="thickLine" presStyleLbl="alignNode1" presStyleIdx="0" presStyleCnt="4"/>
      <dgm:spPr/>
    </dgm:pt>
    <dgm:pt modelId="{B1ABF8EC-7222-AC4E-85C0-ED68AE7713F1}" type="pres">
      <dgm:prSet presAssocID="{D2928339-101D-484E-B687-1137CCA0B0C4}" presName="horz1" presStyleCnt="0"/>
      <dgm:spPr/>
    </dgm:pt>
    <dgm:pt modelId="{11D8C39D-FE09-A146-80DD-EFAA0AB8D5A0}" type="pres">
      <dgm:prSet presAssocID="{D2928339-101D-484E-B687-1137CCA0B0C4}" presName="tx1" presStyleLbl="revTx" presStyleIdx="0" presStyleCnt="4" custScaleY="151881"/>
      <dgm:spPr/>
    </dgm:pt>
    <dgm:pt modelId="{D84FF102-E63E-D24C-85A9-E6B8DA73992C}" type="pres">
      <dgm:prSet presAssocID="{D2928339-101D-484E-B687-1137CCA0B0C4}" presName="vert1" presStyleCnt="0"/>
      <dgm:spPr/>
    </dgm:pt>
    <dgm:pt modelId="{8442CC40-08B5-A44E-9D1D-2D776310EA1C}" type="pres">
      <dgm:prSet presAssocID="{57D1CB39-45A2-624F-819E-D97A99BE17D4}" presName="thickLine" presStyleLbl="alignNode1" presStyleIdx="1" presStyleCnt="4"/>
      <dgm:spPr/>
    </dgm:pt>
    <dgm:pt modelId="{08FB6D8E-BBC9-FB43-8DA5-4F0498D5F5D5}" type="pres">
      <dgm:prSet presAssocID="{57D1CB39-45A2-624F-819E-D97A99BE17D4}" presName="horz1" presStyleCnt="0"/>
      <dgm:spPr/>
    </dgm:pt>
    <dgm:pt modelId="{2571D75A-3C8B-0E49-AB80-D69223AA4D9F}" type="pres">
      <dgm:prSet presAssocID="{57D1CB39-45A2-624F-819E-D97A99BE17D4}" presName="tx1" presStyleLbl="revTx" presStyleIdx="1" presStyleCnt="4" custScaleY="328746"/>
      <dgm:spPr/>
    </dgm:pt>
    <dgm:pt modelId="{51C5575D-8521-D44D-8EE1-82EF16499FD0}" type="pres">
      <dgm:prSet presAssocID="{57D1CB39-45A2-624F-819E-D97A99BE17D4}" presName="vert1" presStyleCnt="0"/>
      <dgm:spPr/>
    </dgm:pt>
    <dgm:pt modelId="{247F23A1-C416-D343-92B9-DE4CE66B15A8}" type="pres">
      <dgm:prSet presAssocID="{D7DFC8F7-DDC4-4ED3-9D82-C12A522A1262}" presName="thickLine" presStyleLbl="alignNode1" presStyleIdx="2" presStyleCnt="4"/>
      <dgm:spPr/>
    </dgm:pt>
    <dgm:pt modelId="{CF47EC7C-96F1-EF44-8EE3-0DE922152926}" type="pres">
      <dgm:prSet presAssocID="{D7DFC8F7-DDC4-4ED3-9D82-C12A522A1262}" presName="horz1" presStyleCnt="0"/>
      <dgm:spPr/>
    </dgm:pt>
    <dgm:pt modelId="{A2D0AEF3-8678-0F42-83E8-44FCCF211734}" type="pres">
      <dgm:prSet presAssocID="{D7DFC8F7-DDC4-4ED3-9D82-C12A522A1262}" presName="tx1" presStyleLbl="revTx" presStyleIdx="2" presStyleCnt="4" custScaleY="151881"/>
      <dgm:spPr/>
    </dgm:pt>
    <dgm:pt modelId="{0D5AFD9E-1BD8-0945-BEC4-471494E73557}" type="pres">
      <dgm:prSet presAssocID="{D7DFC8F7-DDC4-4ED3-9D82-C12A522A1262}" presName="vert1" presStyleCnt="0"/>
      <dgm:spPr/>
    </dgm:pt>
    <dgm:pt modelId="{0D1FC478-933C-C640-8896-7971EE10A271}" type="pres">
      <dgm:prSet presAssocID="{18231386-6E90-4746-9651-F2C3DA8BDB5D}" presName="thickLine" presStyleLbl="alignNode1" presStyleIdx="3" presStyleCnt="4"/>
      <dgm:spPr/>
    </dgm:pt>
    <dgm:pt modelId="{B40E4625-7183-CF49-80FE-FBF9D954F213}" type="pres">
      <dgm:prSet presAssocID="{18231386-6E90-4746-9651-F2C3DA8BDB5D}" presName="horz1" presStyleCnt="0"/>
      <dgm:spPr/>
    </dgm:pt>
    <dgm:pt modelId="{FD6E1A31-BD00-F542-A3AC-2A30889466C0}" type="pres">
      <dgm:prSet presAssocID="{18231386-6E90-4746-9651-F2C3DA8BDB5D}" presName="tx1" presStyleLbl="revTx" presStyleIdx="3" presStyleCnt="4" custScaleX="100098" custScaleY="326821"/>
      <dgm:spPr/>
    </dgm:pt>
    <dgm:pt modelId="{10E5439E-E5D6-A748-A8BA-15FDBB0B68D1}" type="pres">
      <dgm:prSet presAssocID="{18231386-6E90-4746-9651-F2C3DA8BDB5D}" presName="vert1" presStyleCnt="0"/>
      <dgm:spPr/>
    </dgm:pt>
  </dgm:ptLst>
  <dgm:cxnLst>
    <dgm:cxn modelId="{86972902-30EB-9E4B-88E8-7B087003880A}" type="presOf" srcId="{6A661F38-7AB2-405B-8B61-49A2EA954C90}" destId="{F1C4156B-31FD-464E-90AA-6F545F51C653}" srcOrd="0" destOrd="0" presId="urn:microsoft.com/office/officeart/2008/layout/LinedList"/>
    <dgm:cxn modelId="{8140E513-4204-F846-9E6D-4FBE50A394B0}" type="presOf" srcId="{D7DFC8F7-DDC4-4ED3-9D82-C12A522A1262}" destId="{A2D0AEF3-8678-0F42-83E8-44FCCF211734}" srcOrd="0" destOrd="0" presId="urn:microsoft.com/office/officeart/2008/layout/LinedList"/>
    <dgm:cxn modelId="{3FB16D36-95DC-4445-B067-7040DBA028CB}" type="presOf" srcId="{D2928339-101D-484E-B687-1137CCA0B0C4}" destId="{11D8C39D-FE09-A146-80DD-EFAA0AB8D5A0}" srcOrd="0" destOrd="0" presId="urn:microsoft.com/office/officeart/2008/layout/LinedList"/>
    <dgm:cxn modelId="{44929C64-9A86-49F8-B0EE-CB4969D97B4C}" srcId="{6A661F38-7AB2-405B-8B61-49A2EA954C90}" destId="{D2928339-101D-484E-B687-1137CCA0B0C4}" srcOrd="0" destOrd="0" parTransId="{242AFB96-0748-40F2-8686-A7E06CC78EF3}" sibTransId="{A1361096-8413-4306-82C1-BF088DC38DEA}"/>
    <dgm:cxn modelId="{CDC5E26F-44FB-954D-ADAD-1206BEBF180B}" type="presOf" srcId="{57D1CB39-45A2-624F-819E-D97A99BE17D4}" destId="{2571D75A-3C8B-0E49-AB80-D69223AA4D9F}" srcOrd="0" destOrd="0" presId="urn:microsoft.com/office/officeart/2008/layout/LinedList"/>
    <dgm:cxn modelId="{B8E9DE97-8C06-EC44-826C-14FCCBE29637}" type="presOf" srcId="{18231386-6E90-4746-9651-F2C3DA8BDB5D}" destId="{FD6E1A31-BD00-F542-A3AC-2A30889466C0}" srcOrd="0" destOrd="0" presId="urn:microsoft.com/office/officeart/2008/layout/LinedList"/>
    <dgm:cxn modelId="{27465AC6-52B0-4488-BB5F-E6EEFA8526FF}" srcId="{6A661F38-7AB2-405B-8B61-49A2EA954C90}" destId="{18231386-6E90-4746-9651-F2C3DA8BDB5D}" srcOrd="3" destOrd="0" parTransId="{A2511281-8942-4DE7-AEFA-BF196260E794}" sibTransId="{954EFDAB-79CF-4DC4-A743-B74020873CEE}"/>
    <dgm:cxn modelId="{F14928DE-3DBB-419C-995B-CF352035BFF2}" srcId="{6A661F38-7AB2-405B-8B61-49A2EA954C90}" destId="{D7DFC8F7-DDC4-4ED3-9D82-C12A522A1262}" srcOrd="2" destOrd="0" parTransId="{A25F285D-07C5-4D2B-BC70-679D1037A507}" sibTransId="{FB0135E7-4286-40B0-8584-B9A659D2221F}"/>
    <dgm:cxn modelId="{AFE109EA-7BD3-CE43-9368-0476B14D9026}" srcId="{6A661F38-7AB2-405B-8B61-49A2EA954C90}" destId="{57D1CB39-45A2-624F-819E-D97A99BE17D4}" srcOrd="1" destOrd="0" parTransId="{C5BEA42F-AB21-5A4C-B671-2ADD6B530258}" sibTransId="{12658819-8578-DE41-A2C8-F613BF91413F}"/>
    <dgm:cxn modelId="{9B4D21B1-1314-1A42-A0EE-B320E4071D93}" type="presParOf" srcId="{F1C4156B-31FD-464E-90AA-6F545F51C653}" destId="{F8CB4B94-7E84-0441-9429-AEAE5FBF3590}" srcOrd="0" destOrd="0" presId="urn:microsoft.com/office/officeart/2008/layout/LinedList"/>
    <dgm:cxn modelId="{D0E181B2-DB7D-5048-BE80-D1C9E3668825}" type="presParOf" srcId="{F1C4156B-31FD-464E-90AA-6F545F51C653}" destId="{B1ABF8EC-7222-AC4E-85C0-ED68AE7713F1}" srcOrd="1" destOrd="0" presId="urn:microsoft.com/office/officeart/2008/layout/LinedList"/>
    <dgm:cxn modelId="{5E679C93-4934-7642-A0F6-1482F66FF875}" type="presParOf" srcId="{B1ABF8EC-7222-AC4E-85C0-ED68AE7713F1}" destId="{11D8C39D-FE09-A146-80DD-EFAA0AB8D5A0}" srcOrd="0" destOrd="0" presId="urn:microsoft.com/office/officeart/2008/layout/LinedList"/>
    <dgm:cxn modelId="{E86490C3-18A6-964C-914D-329884AC5927}" type="presParOf" srcId="{B1ABF8EC-7222-AC4E-85C0-ED68AE7713F1}" destId="{D84FF102-E63E-D24C-85A9-E6B8DA73992C}" srcOrd="1" destOrd="0" presId="urn:microsoft.com/office/officeart/2008/layout/LinedList"/>
    <dgm:cxn modelId="{F5A7D79E-EE4D-3744-BD14-D8A7E7A1F983}" type="presParOf" srcId="{F1C4156B-31FD-464E-90AA-6F545F51C653}" destId="{8442CC40-08B5-A44E-9D1D-2D776310EA1C}" srcOrd="2" destOrd="0" presId="urn:microsoft.com/office/officeart/2008/layout/LinedList"/>
    <dgm:cxn modelId="{A61DFB69-794F-9949-A68C-4CEFA022B7A4}" type="presParOf" srcId="{F1C4156B-31FD-464E-90AA-6F545F51C653}" destId="{08FB6D8E-BBC9-FB43-8DA5-4F0498D5F5D5}" srcOrd="3" destOrd="0" presId="urn:microsoft.com/office/officeart/2008/layout/LinedList"/>
    <dgm:cxn modelId="{7E3E53D3-6909-CE4A-B421-44A9EA68FDBD}" type="presParOf" srcId="{08FB6D8E-BBC9-FB43-8DA5-4F0498D5F5D5}" destId="{2571D75A-3C8B-0E49-AB80-D69223AA4D9F}" srcOrd="0" destOrd="0" presId="urn:microsoft.com/office/officeart/2008/layout/LinedList"/>
    <dgm:cxn modelId="{225557B9-F56D-5046-8E31-828BF2ED03CA}" type="presParOf" srcId="{08FB6D8E-BBC9-FB43-8DA5-4F0498D5F5D5}" destId="{51C5575D-8521-D44D-8EE1-82EF16499FD0}" srcOrd="1" destOrd="0" presId="urn:microsoft.com/office/officeart/2008/layout/LinedList"/>
    <dgm:cxn modelId="{2B6EC80F-F2C5-424F-ABA8-50AA7E7D00AB}" type="presParOf" srcId="{F1C4156B-31FD-464E-90AA-6F545F51C653}" destId="{247F23A1-C416-D343-92B9-DE4CE66B15A8}" srcOrd="4" destOrd="0" presId="urn:microsoft.com/office/officeart/2008/layout/LinedList"/>
    <dgm:cxn modelId="{FF0256BE-B3E3-944D-BDBA-29E1C07F246A}" type="presParOf" srcId="{F1C4156B-31FD-464E-90AA-6F545F51C653}" destId="{CF47EC7C-96F1-EF44-8EE3-0DE922152926}" srcOrd="5" destOrd="0" presId="urn:microsoft.com/office/officeart/2008/layout/LinedList"/>
    <dgm:cxn modelId="{948935A2-8B79-D54F-8D4C-73285C6FF09D}" type="presParOf" srcId="{CF47EC7C-96F1-EF44-8EE3-0DE922152926}" destId="{A2D0AEF3-8678-0F42-83E8-44FCCF211734}" srcOrd="0" destOrd="0" presId="urn:microsoft.com/office/officeart/2008/layout/LinedList"/>
    <dgm:cxn modelId="{A47F755D-26F3-794F-A121-7CD9C6B5FE9B}" type="presParOf" srcId="{CF47EC7C-96F1-EF44-8EE3-0DE922152926}" destId="{0D5AFD9E-1BD8-0945-BEC4-471494E73557}" srcOrd="1" destOrd="0" presId="urn:microsoft.com/office/officeart/2008/layout/LinedList"/>
    <dgm:cxn modelId="{2C59D3A0-1B70-3A4A-B6FF-0677E9469B42}" type="presParOf" srcId="{F1C4156B-31FD-464E-90AA-6F545F51C653}" destId="{0D1FC478-933C-C640-8896-7971EE10A271}" srcOrd="6" destOrd="0" presId="urn:microsoft.com/office/officeart/2008/layout/LinedList"/>
    <dgm:cxn modelId="{8348435B-431E-0B43-A4EE-0FBE32B83BA4}" type="presParOf" srcId="{F1C4156B-31FD-464E-90AA-6F545F51C653}" destId="{B40E4625-7183-CF49-80FE-FBF9D954F213}" srcOrd="7" destOrd="0" presId="urn:microsoft.com/office/officeart/2008/layout/LinedList"/>
    <dgm:cxn modelId="{A0CF55BD-3C3C-884F-B311-BE0FD1C04192}" type="presParOf" srcId="{B40E4625-7183-CF49-80FE-FBF9D954F213}" destId="{FD6E1A31-BD00-F542-A3AC-2A30889466C0}" srcOrd="0" destOrd="0" presId="urn:microsoft.com/office/officeart/2008/layout/LinedList"/>
    <dgm:cxn modelId="{67BAC24D-5E51-A943-BEF9-92DE2F187B6A}" type="presParOf" srcId="{B40E4625-7183-CF49-80FE-FBF9D954F213}" destId="{10E5439E-E5D6-A748-A8BA-15FDBB0B68D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3662C1-C464-44EE-B7D0-CBEA2BD9235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8E63C1B-722C-407F-B342-4EE1516CE79A}">
      <dgm:prSet custT="1"/>
      <dgm:spPr/>
      <dgm:t>
        <a:bodyPr/>
        <a:lstStyle/>
        <a:p>
          <a:r>
            <a:rPr lang="en-US" sz="1600" b="1" dirty="0"/>
            <a:t>Flag members within ACLA system with multiple urgent care and/or ED visits within a 6 month period</a:t>
          </a:r>
          <a:endParaRPr lang="en-US" sz="1600" dirty="0"/>
        </a:p>
      </dgm:t>
    </dgm:pt>
    <dgm:pt modelId="{B86AD7DB-8DA4-4F5D-AD67-994C49901FD5}" type="parTrans" cxnId="{F63149A7-7CF7-4523-8491-5012C55164BB}">
      <dgm:prSet/>
      <dgm:spPr/>
      <dgm:t>
        <a:bodyPr/>
        <a:lstStyle/>
        <a:p>
          <a:endParaRPr lang="en-US"/>
        </a:p>
      </dgm:t>
    </dgm:pt>
    <dgm:pt modelId="{35FE25A8-17A4-46FA-A29B-70E48D17E3A9}" type="sibTrans" cxnId="{F63149A7-7CF7-4523-8491-5012C55164BB}">
      <dgm:prSet/>
      <dgm:spPr/>
      <dgm:t>
        <a:bodyPr/>
        <a:lstStyle/>
        <a:p>
          <a:endParaRPr lang="en-US"/>
        </a:p>
      </dgm:t>
    </dgm:pt>
    <dgm:pt modelId="{40C7A15D-6273-4747-ACA9-F9B9119BC69B}">
      <dgm:prSet custT="1"/>
      <dgm:spPr/>
      <dgm:t>
        <a:bodyPr/>
        <a:lstStyle/>
        <a:p>
          <a:r>
            <a:rPr lang="en-US" sz="1600" dirty="0"/>
            <a:t>Background check – are they up to date on their immunizations or set to complete them by end of target year?</a:t>
          </a:r>
        </a:p>
      </dgm:t>
    </dgm:pt>
    <dgm:pt modelId="{7C1BF5EE-C99A-43B8-A37B-FF2C66AD6614}" type="parTrans" cxnId="{DD3A12CF-1153-433B-8AA6-1D433CC701A7}">
      <dgm:prSet/>
      <dgm:spPr/>
      <dgm:t>
        <a:bodyPr/>
        <a:lstStyle/>
        <a:p>
          <a:endParaRPr lang="en-US"/>
        </a:p>
      </dgm:t>
    </dgm:pt>
    <dgm:pt modelId="{C6AA4570-3386-40DF-995A-DA6D11CF3791}" type="sibTrans" cxnId="{DD3A12CF-1153-433B-8AA6-1D433CC701A7}">
      <dgm:prSet/>
      <dgm:spPr/>
      <dgm:t>
        <a:bodyPr/>
        <a:lstStyle/>
        <a:p>
          <a:endParaRPr lang="en-US"/>
        </a:p>
      </dgm:t>
    </dgm:pt>
    <dgm:pt modelId="{DB382B0E-4EBD-4E7C-BD8D-7569BB5C79D7}">
      <dgm:prSet custT="1"/>
      <dgm:spPr/>
      <dgm:t>
        <a:bodyPr/>
        <a:lstStyle/>
        <a:p>
          <a:r>
            <a:rPr lang="en-US" sz="1600"/>
            <a:t>Outreach to those members who require catch up </a:t>
          </a:r>
        </a:p>
      </dgm:t>
    </dgm:pt>
    <dgm:pt modelId="{3EB11382-846D-4474-91BA-A2FA7EAE445E}" type="parTrans" cxnId="{5ED8A8F4-DE09-49D7-A6F4-50B02729728A}">
      <dgm:prSet/>
      <dgm:spPr/>
      <dgm:t>
        <a:bodyPr/>
        <a:lstStyle/>
        <a:p>
          <a:endParaRPr lang="en-US"/>
        </a:p>
      </dgm:t>
    </dgm:pt>
    <dgm:pt modelId="{DFB1C849-2D49-4989-8DE2-BC4813F6F00D}" type="sibTrans" cxnId="{5ED8A8F4-DE09-49D7-A6F4-50B02729728A}">
      <dgm:prSet/>
      <dgm:spPr/>
      <dgm:t>
        <a:bodyPr/>
        <a:lstStyle/>
        <a:p>
          <a:endParaRPr lang="en-US"/>
        </a:p>
      </dgm:t>
    </dgm:pt>
    <dgm:pt modelId="{6AC4CAF6-73D5-4D12-A525-3C3F3A3F341A}">
      <dgm:prSet custT="1"/>
      <dgm:spPr/>
      <dgm:t>
        <a:bodyPr/>
        <a:lstStyle/>
        <a:p>
          <a:r>
            <a:rPr lang="en-US" sz="1600" dirty="0"/>
            <a:t>Would require obtaining further data on urgent care visits</a:t>
          </a:r>
        </a:p>
      </dgm:t>
    </dgm:pt>
    <dgm:pt modelId="{8CC3DC99-6581-4084-AA27-F5EB2A120D99}" type="parTrans" cxnId="{89005CCC-E5C9-428A-B506-3571921BB9A2}">
      <dgm:prSet/>
      <dgm:spPr/>
      <dgm:t>
        <a:bodyPr/>
        <a:lstStyle/>
        <a:p>
          <a:endParaRPr lang="en-US"/>
        </a:p>
      </dgm:t>
    </dgm:pt>
    <dgm:pt modelId="{5EB651B9-ABE5-4902-98DB-C8BEE9EB6A62}" type="sibTrans" cxnId="{89005CCC-E5C9-428A-B506-3571921BB9A2}">
      <dgm:prSet/>
      <dgm:spPr/>
      <dgm:t>
        <a:bodyPr/>
        <a:lstStyle/>
        <a:p>
          <a:endParaRPr lang="en-US"/>
        </a:p>
      </dgm:t>
    </dgm:pt>
    <dgm:pt modelId="{6DC90E4A-8907-4100-9BFF-3C887E23D9D3}">
      <dgm:prSet custT="1"/>
      <dgm:spPr/>
      <dgm:t>
        <a:bodyPr/>
        <a:lstStyle/>
        <a:p>
          <a:r>
            <a:rPr lang="en-US" sz="1600" b="1"/>
            <a:t>Continue current active interventions</a:t>
          </a:r>
          <a:endParaRPr lang="en-US" sz="1600"/>
        </a:p>
      </dgm:t>
    </dgm:pt>
    <dgm:pt modelId="{898E4DF8-58FC-4A97-9D72-945C76AC7D73}" type="parTrans" cxnId="{F9E37A3D-A318-4EC8-8479-765EEAFF5DCA}">
      <dgm:prSet/>
      <dgm:spPr/>
      <dgm:t>
        <a:bodyPr/>
        <a:lstStyle/>
        <a:p>
          <a:endParaRPr lang="en-US"/>
        </a:p>
      </dgm:t>
    </dgm:pt>
    <dgm:pt modelId="{E61C3B3D-D4FB-4748-A6A0-CD5D1D8E592E}" type="sibTrans" cxnId="{F9E37A3D-A318-4EC8-8479-765EEAFF5DCA}">
      <dgm:prSet/>
      <dgm:spPr/>
      <dgm:t>
        <a:bodyPr/>
        <a:lstStyle/>
        <a:p>
          <a:endParaRPr lang="en-US"/>
        </a:p>
      </dgm:t>
    </dgm:pt>
    <dgm:pt modelId="{3F61A4AD-52A4-408E-84B6-38ED4975D639}">
      <dgm:prSet custT="1"/>
      <dgm:spPr/>
      <dgm:t>
        <a:bodyPr/>
        <a:lstStyle/>
        <a:p>
          <a:r>
            <a:rPr lang="en-US" sz="1600"/>
            <a:t>Patient reminders/recall nationally proven to be most effective</a:t>
          </a:r>
        </a:p>
      </dgm:t>
    </dgm:pt>
    <dgm:pt modelId="{D62B5BA1-FBCA-4EFD-B7AA-852AEAE24D97}" type="parTrans" cxnId="{C456BC8F-C4BC-43F4-BC72-53D050172858}">
      <dgm:prSet/>
      <dgm:spPr/>
      <dgm:t>
        <a:bodyPr/>
        <a:lstStyle/>
        <a:p>
          <a:endParaRPr lang="en-US"/>
        </a:p>
      </dgm:t>
    </dgm:pt>
    <dgm:pt modelId="{581E3136-BBCD-45B7-98A6-84AEC7C6F809}" type="sibTrans" cxnId="{C456BC8F-C4BC-43F4-BC72-53D050172858}">
      <dgm:prSet/>
      <dgm:spPr/>
      <dgm:t>
        <a:bodyPr/>
        <a:lstStyle/>
        <a:p>
          <a:endParaRPr lang="en-US"/>
        </a:p>
      </dgm:t>
    </dgm:pt>
    <dgm:pt modelId="{0CDBB0A4-6EEF-47E6-BA7C-420C49EF4A3E}">
      <dgm:prSet custT="1"/>
      <dgm:spPr/>
      <dgm:t>
        <a:bodyPr/>
        <a:lstStyle/>
        <a:p>
          <a:r>
            <a:rPr lang="en-US" sz="1600"/>
            <a:t>Utilizing a single phone number for outreach that members/parents can save and recognize</a:t>
          </a:r>
        </a:p>
      </dgm:t>
    </dgm:pt>
    <dgm:pt modelId="{61D5682E-8E35-41E7-91D7-9C4F3A85FC46}" type="parTrans" cxnId="{A1060B16-90D4-487D-BCF4-4982F261B1BB}">
      <dgm:prSet/>
      <dgm:spPr/>
      <dgm:t>
        <a:bodyPr/>
        <a:lstStyle/>
        <a:p>
          <a:endParaRPr lang="en-US"/>
        </a:p>
      </dgm:t>
    </dgm:pt>
    <dgm:pt modelId="{4C4C1540-F5B3-42D2-9E90-1A4673BD4FF8}" type="sibTrans" cxnId="{A1060B16-90D4-487D-BCF4-4982F261B1BB}">
      <dgm:prSet/>
      <dgm:spPr/>
      <dgm:t>
        <a:bodyPr/>
        <a:lstStyle/>
        <a:p>
          <a:endParaRPr lang="en-US"/>
        </a:p>
      </dgm:t>
    </dgm:pt>
    <dgm:pt modelId="{6DA918DA-9EE1-4BD8-97BF-7A3A32F17710}">
      <dgm:prSet custT="1"/>
      <dgm:spPr/>
      <dgm:t>
        <a:bodyPr/>
        <a:lstStyle/>
        <a:p>
          <a:r>
            <a:rPr lang="en-US" sz="1600"/>
            <a:t>Outreach to patients via providers; requires initial outreach to providers</a:t>
          </a:r>
        </a:p>
      </dgm:t>
    </dgm:pt>
    <dgm:pt modelId="{1D88789F-A80E-4D14-B0DE-E72C51BFC2D9}" type="parTrans" cxnId="{C62AAD44-3FD4-4D96-BB45-931D29EDD825}">
      <dgm:prSet/>
      <dgm:spPr/>
      <dgm:t>
        <a:bodyPr/>
        <a:lstStyle/>
        <a:p>
          <a:endParaRPr lang="en-US"/>
        </a:p>
      </dgm:t>
    </dgm:pt>
    <dgm:pt modelId="{7815DD82-59C0-4A4C-911E-4D387F2993DB}" type="sibTrans" cxnId="{C62AAD44-3FD4-4D96-BB45-931D29EDD825}">
      <dgm:prSet/>
      <dgm:spPr/>
      <dgm:t>
        <a:bodyPr/>
        <a:lstStyle/>
        <a:p>
          <a:endParaRPr lang="en-US"/>
        </a:p>
      </dgm:t>
    </dgm:pt>
    <dgm:pt modelId="{BE533042-3BFC-49AF-A8AB-4F232B405139}">
      <dgm:prSet custT="1"/>
      <dgm:spPr/>
      <dgm:t>
        <a:bodyPr/>
        <a:lstStyle/>
        <a:p>
          <a:r>
            <a:rPr lang="en-US" sz="1600" b="1"/>
            <a:t>Pediatric resident outreach within Orleans Parish</a:t>
          </a:r>
          <a:endParaRPr lang="en-US" sz="1600"/>
        </a:p>
      </dgm:t>
    </dgm:pt>
    <dgm:pt modelId="{12A5F5C8-1827-4C8E-9D3C-11413869598D}" type="parTrans" cxnId="{2AB5B65D-7C26-455D-8429-E1D742794B0D}">
      <dgm:prSet/>
      <dgm:spPr/>
      <dgm:t>
        <a:bodyPr/>
        <a:lstStyle/>
        <a:p>
          <a:endParaRPr lang="en-US"/>
        </a:p>
      </dgm:t>
    </dgm:pt>
    <dgm:pt modelId="{EE6C3E71-60A5-432B-8618-379AB59F274D}" type="sibTrans" cxnId="{2AB5B65D-7C26-455D-8429-E1D742794B0D}">
      <dgm:prSet/>
      <dgm:spPr/>
      <dgm:t>
        <a:bodyPr/>
        <a:lstStyle/>
        <a:p>
          <a:endParaRPr lang="en-US"/>
        </a:p>
      </dgm:t>
    </dgm:pt>
    <dgm:pt modelId="{E0B2F771-E63D-4DB9-8654-068FDAD36D95}">
      <dgm:prSet custT="1"/>
      <dgm:spPr/>
      <dgm:t>
        <a:bodyPr/>
        <a:lstStyle/>
        <a:p>
          <a:r>
            <a:rPr lang="en-US" sz="1600"/>
            <a:t>Obtain further information on why these clinics are showing lower rates</a:t>
          </a:r>
        </a:p>
      </dgm:t>
    </dgm:pt>
    <dgm:pt modelId="{3A4E331E-CA80-4D07-B3DC-3BC298E051BB}" type="parTrans" cxnId="{BC7C86B7-B3CD-46B3-9BBD-162F2F54C489}">
      <dgm:prSet/>
      <dgm:spPr/>
      <dgm:t>
        <a:bodyPr/>
        <a:lstStyle/>
        <a:p>
          <a:endParaRPr lang="en-US"/>
        </a:p>
      </dgm:t>
    </dgm:pt>
    <dgm:pt modelId="{DDF1BE6D-05CB-4C2C-B384-3465FA7E04CB}" type="sibTrans" cxnId="{BC7C86B7-B3CD-46B3-9BBD-162F2F54C489}">
      <dgm:prSet/>
      <dgm:spPr/>
      <dgm:t>
        <a:bodyPr/>
        <a:lstStyle/>
        <a:p>
          <a:endParaRPr lang="en-US"/>
        </a:p>
      </dgm:t>
    </dgm:pt>
    <dgm:pt modelId="{80BD482D-B4AC-4848-859A-E3AF21E57391}">
      <dgm:prSet custT="1"/>
      <dgm:spPr/>
      <dgm:t>
        <a:bodyPr/>
        <a:lstStyle/>
        <a:p>
          <a:r>
            <a:rPr lang="en-US" sz="1600" dirty="0"/>
            <a:t>Audit and feedback programs</a:t>
          </a:r>
        </a:p>
      </dgm:t>
    </dgm:pt>
    <dgm:pt modelId="{11E6E40D-AC81-49FB-933C-B1E083F32442}" type="parTrans" cxnId="{9AA264ED-EE85-40B8-B851-FBB635880349}">
      <dgm:prSet/>
      <dgm:spPr/>
      <dgm:t>
        <a:bodyPr/>
        <a:lstStyle/>
        <a:p>
          <a:endParaRPr lang="en-US"/>
        </a:p>
      </dgm:t>
    </dgm:pt>
    <dgm:pt modelId="{DEB9FA43-03A0-4475-8648-06FB541F21DB}" type="sibTrans" cxnId="{9AA264ED-EE85-40B8-B851-FBB635880349}">
      <dgm:prSet/>
      <dgm:spPr/>
      <dgm:t>
        <a:bodyPr/>
        <a:lstStyle/>
        <a:p>
          <a:endParaRPr lang="en-US"/>
        </a:p>
      </dgm:t>
    </dgm:pt>
    <dgm:pt modelId="{2770BF3C-B30D-4B58-8183-916DFC44FEBB}">
      <dgm:prSet custT="1"/>
      <dgm:spPr/>
      <dgm:t>
        <a:bodyPr/>
        <a:lstStyle/>
        <a:p>
          <a:r>
            <a:rPr lang="en-US" sz="1600"/>
            <a:t>Potential for teaching opportunity with residents</a:t>
          </a:r>
        </a:p>
      </dgm:t>
    </dgm:pt>
    <dgm:pt modelId="{AA36AF8D-424C-4AC5-89DF-8896DA500323}" type="parTrans" cxnId="{71E5BE10-EF5F-4E00-A2DE-4BD4158926F0}">
      <dgm:prSet/>
      <dgm:spPr/>
      <dgm:t>
        <a:bodyPr/>
        <a:lstStyle/>
        <a:p>
          <a:endParaRPr lang="en-US"/>
        </a:p>
      </dgm:t>
    </dgm:pt>
    <dgm:pt modelId="{FD7E5316-2DA5-49DA-83EB-5E9E1E9A7FCE}" type="sibTrans" cxnId="{71E5BE10-EF5F-4E00-A2DE-4BD4158926F0}">
      <dgm:prSet/>
      <dgm:spPr/>
      <dgm:t>
        <a:bodyPr/>
        <a:lstStyle/>
        <a:p>
          <a:endParaRPr lang="en-US"/>
        </a:p>
      </dgm:t>
    </dgm:pt>
    <dgm:pt modelId="{E7F1A75D-33E4-4FAB-8042-BFFEC183E597}">
      <dgm:prSet custT="1"/>
      <dgm:spPr/>
      <dgm:t>
        <a:bodyPr/>
        <a:lstStyle/>
        <a:p>
          <a:r>
            <a:rPr lang="en-US" sz="1600" b="1"/>
            <a:t>Research pre-pandemic data</a:t>
          </a:r>
          <a:endParaRPr lang="en-US" sz="1600"/>
        </a:p>
      </dgm:t>
    </dgm:pt>
    <dgm:pt modelId="{4EF6F63B-D3C4-48F4-AC3C-0CE3742D7802}" type="parTrans" cxnId="{33C31C3F-FDFC-408D-80BC-F33FEFDEB268}">
      <dgm:prSet/>
      <dgm:spPr/>
      <dgm:t>
        <a:bodyPr/>
        <a:lstStyle/>
        <a:p>
          <a:endParaRPr lang="en-US"/>
        </a:p>
      </dgm:t>
    </dgm:pt>
    <dgm:pt modelId="{27489A86-72B4-45A8-AA4E-4439CBAE19BF}" type="sibTrans" cxnId="{33C31C3F-FDFC-408D-80BC-F33FEFDEB268}">
      <dgm:prSet/>
      <dgm:spPr/>
      <dgm:t>
        <a:bodyPr/>
        <a:lstStyle/>
        <a:p>
          <a:endParaRPr lang="en-US"/>
        </a:p>
      </dgm:t>
    </dgm:pt>
    <dgm:pt modelId="{1BF9ECF9-529C-4A05-9B5A-445041A1A942}">
      <dgm:prSet custT="1"/>
      <dgm:spPr/>
      <dgm:t>
        <a:bodyPr/>
        <a:lstStyle/>
        <a:p>
          <a:r>
            <a:rPr lang="en-US" sz="1600"/>
            <a:t>How much did COVID-19 pandemic affect WCV?</a:t>
          </a:r>
        </a:p>
      </dgm:t>
    </dgm:pt>
    <dgm:pt modelId="{B5677A1B-1161-44EF-8F7E-20AB9F73CFE9}" type="parTrans" cxnId="{066D6F2F-52D7-474F-9F75-7806C430BA23}">
      <dgm:prSet/>
      <dgm:spPr/>
      <dgm:t>
        <a:bodyPr/>
        <a:lstStyle/>
        <a:p>
          <a:endParaRPr lang="en-US"/>
        </a:p>
      </dgm:t>
    </dgm:pt>
    <dgm:pt modelId="{9A6868F0-0017-4E1F-A0A7-C2ABAD7E2440}" type="sibTrans" cxnId="{066D6F2F-52D7-474F-9F75-7806C430BA23}">
      <dgm:prSet/>
      <dgm:spPr/>
      <dgm:t>
        <a:bodyPr/>
        <a:lstStyle/>
        <a:p>
          <a:endParaRPr lang="en-US"/>
        </a:p>
      </dgm:t>
    </dgm:pt>
    <dgm:pt modelId="{2AFC339C-899E-4387-ACA7-7E0DA4162AF6}">
      <dgm:prSet custT="1"/>
      <dgm:spPr/>
      <dgm:t>
        <a:bodyPr/>
        <a:lstStyle/>
        <a:p>
          <a:r>
            <a:rPr lang="en-US" sz="1600"/>
            <a:t>Opportunity for parent focus groups to discuss thoughts on vaccines</a:t>
          </a:r>
        </a:p>
      </dgm:t>
    </dgm:pt>
    <dgm:pt modelId="{EE9E30A7-86BD-4DDF-875E-D353FCF060F2}" type="parTrans" cxnId="{7E69190C-92F0-42E5-BEC9-FB32DF53627F}">
      <dgm:prSet/>
      <dgm:spPr/>
      <dgm:t>
        <a:bodyPr/>
        <a:lstStyle/>
        <a:p>
          <a:endParaRPr lang="en-US"/>
        </a:p>
      </dgm:t>
    </dgm:pt>
    <dgm:pt modelId="{B842B038-30B4-4170-9E68-ADA10061A674}" type="sibTrans" cxnId="{7E69190C-92F0-42E5-BEC9-FB32DF53627F}">
      <dgm:prSet/>
      <dgm:spPr/>
      <dgm:t>
        <a:bodyPr/>
        <a:lstStyle/>
        <a:p>
          <a:endParaRPr lang="en-US"/>
        </a:p>
      </dgm:t>
    </dgm:pt>
    <dgm:pt modelId="{82F49627-6F5F-7F4B-B6C2-0CB3F008CF23}" type="pres">
      <dgm:prSet presAssocID="{8C3662C1-C464-44EE-B7D0-CBEA2BD9235A}" presName="Name0" presStyleCnt="0">
        <dgm:presLayoutVars>
          <dgm:dir/>
          <dgm:animLvl val="lvl"/>
          <dgm:resizeHandles val="exact"/>
        </dgm:presLayoutVars>
      </dgm:prSet>
      <dgm:spPr/>
    </dgm:pt>
    <dgm:pt modelId="{E5FA6F74-3ADD-B84F-B1BA-70455209A159}" type="pres">
      <dgm:prSet presAssocID="{B8E63C1B-722C-407F-B342-4EE1516CE79A}" presName="composite" presStyleCnt="0"/>
      <dgm:spPr/>
    </dgm:pt>
    <dgm:pt modelId="{374FD828-937E-0B47-B0CD-7A9AC983CC76}" type="pres">
      <dgm:prSet presAssocID="{B8E63C1B-722C-407F-B342-4EE1516CE79A}" presName="parTx" presStyleLbl="alignNode1" presStyleIdx="0" presStyleCnt="4">
        <dgm:presLayoutVars>
          <dgm:chMax val="0"/>
          <dgm:chPref val="0"/>
          <dgm:bulletEnabled val="1"/>
        </dgm:presLayoutVars>
      </dgm:prSet>
      <dgm:spPr/>
    </dgm:pt>
    <dgm:pt modelId="{7DB137DD-0E6E-E042-9EAC-658C3B8D22E0}" type="pres">
      <dgm:prSet presAssocID="{B8E63C1B-722C-407F-B342-4EE1516CE79A}" presName="desTx" presStyleLbl="alignAccFollowNode1" presStyleIdx="0" presStyleCnt="4">
        <dgm:presLayoutVars>
          <dgm:bulletEnabled val="1"/>
        </dgm:presLayoutVars>
      </dgm:prSet>
      <dgm:spPr/>
    </dgm:pt>
    <dgm:pt modelId="{9CBCD2DD-F84A-E540-933E-81D32A9750F6}" type="pres">
      <dgm:prSet presAssocID="{35FE25A8-17A4-46FA-A29B-70E48D17E3A9}" presName="space" presStyleCnt="0"/>
      <dgm:spPr/>
    </dgm:pt>
    <dgm:pt modelId="{B46681B1-5C63-A845-B18D-CC52948F0873}" type="pres">
      <dgm:prSet presAssocID="{6DC90E4A-8907-4100-9BFF-3C887E23D9D3}" presName="composite" presStyleCnt="0"/>
      <dgm:spPr/>
    </dgm:pt>
    <dgm:pt modelId="{0D88F667-C0A2-8F45-8BE9-C007208C4B6E}" type="pres">
      <dgm:prSet presAssocID="{6DC90E4A-8907-4100-9BFF-3C887E23D9D3}" presName="parTx" presStyleLbl="alignNode1" presStyleIdx="1" presStyleCnt="4">
        <dgm:presLayoutVars>
          <dgm:chMax val="0"/>
          <dgm:chPref val="0"/>
          <dgm:bulletEnabled val="1"/>
        </dgm:presLayoutVars>
      </dgm:prSet>
      <dgm:spPr/>
    </dgm:pt>
    <dgm:pt modelId="{F0C4F389-A92F-FA49-A075-63593BA2C837}" type="pres">
      <dgm:prSet presAssocID="{6DC90E4A-8907-4100-9BFF-3C887E23D9D3}" presName="desTx" presStyleLbl="alignAccFollowNode1" presStyleIdx="1" presStyleCnt="4">
        <dgm:presLayoutVars>
          <dgm:bulletEnabled val="1"/>
        </dgm:presLayoutVars>
      </dgm:prSet>
      <dgm:spPr/>
    </dgm:pt>
    <dgm:pt modelId="{8F034173-5123-EF44-B12D-F70EE87DB033}" type="pres">
      <dgm:prSet presAssocID="{E61C3B3D-D4FB-4748-A6A0-CD5D1D8E592E}" presName="space" presStyleCnt="0"/>
      <dgm:spPr/>
    </dgm:pt>
    <dgm:pt modelId="{B29BAE69-54FD-C34D-9166-68ACD11ED705}" type="pres">
      <dgm:prSet presAssocID="{BE533042-3BFC-49AF-A8AB-4F232B405139}" presName="composite" presStyleCnt="0"/>
      <dgm:spPr/>
    </dgm:pt>
    <dgm:pt modelId="{63F8D072-D856-F948-97D7-5B410EA86D8E}" type="pres">
      <dgm:prSet presAssocID="{BE533042-3BFC-49AF-A8AB-4F232B405139}" presName="parTx" presStyleLbl="alignNode1" presStyleIdx="2" presStyleCnt="4">
        <dgm:presLayoutVars>
          <dgm:chMax val="0"/>
          <dgm:chPref val="0"/>
          <dgm:bulletEnabled val="1"/>
        </dgm:presLayoutVars>
      </dgm:prSet>
      <dgm:spPr/>
    </dgm:pt>
    <dgm:pt modelId="{10A2AA3E-4CD6-694C-AAA7-9E89AC9DCCC7}" type="pres">
      <dgm:prSet presAssocID="{BE533042-3BFC-49AF-A8AB-4F232B405139}" presName="desTx" presStyleLbl="alignAccFollowNode1" presStyleIdx="2" presStyleCnt="4">
        <dgm:presLayoutVars>
          <dgm:bulletEnabled val="1"/>
        </dgm:presLayoutVars>
      </dgm:prSet>
      <dgm:spPr/>
    </dgm:pt>
    <dgm:pt modelId="{AC9065CD-6AE4-8040-B505-00E0FA81BDC3}" type="pres">
      <dgm:prSet presAssocID="{EE6C3E71-60A5-432B-8618-379AB59F274D}" presName="space" presStyleCnt="0"/>
      <dgm:spPr/>
    </dgm:pt>
    <dgm:pt modelId="{17378015-6703-B344-9CF2-6B08CA8A67B6}" type="pres">
      <dgm:prSet presAssocID="{E7F1A75D-33E4-4FAB-8042-BFFEC183E597}" presName="composite" presStyleCnt="0"/>
      <dgm:spPr/>
    </dgm:pt>
    <dgm:pt modelId="{7E279694-CCFF-C949-8A1E-E4A10DA4F4A3}" type="pres">
      <dgm:prSet presAssocID="{E7F1A75D-33E4-4FAB-8042-BFFEC183E597}" presName="parTx" presStyleLbl="alignNode1" presStyleIdx="3" presStyleCnt="4">
        <dgm:presLayoutVars>
          <dgm:chMax val="0"/>
          <dgm:chPref val="0"/>
          <dgm:bulletEnabled val="1"/>
        </dgm:presLayoutVars>
      </dgm:prSet>
      <dgm:spPr/>
    </dgm:pt>
    <dgm:pt modelId="{418AACC7-96EC-304D-AEE1-5DC8027DFA28}" type="pres">
      <dgm:prSet presAssocID="{E7F1A75D-33E4-4FAB-8042-BFFEC183E597}" presName="desTx" presStyleLbl="alignAccFollowNode1" presStyleIdx="3" presStyleCnt="4">
        <dgm:presLayoutVars>
          <dgm:bulletEnabled val="1"/>
        </dgm:presLayoutVars>
      </dgm:prSet>
      <dgm:spPr/>
    </dgm:pt>
  </dgm:ptLst>
  <dgm:cxnLst>
    <dgm:cxn modelId="{90E19B06-D0CB-D345-BAB3-6D0528230982}" type="presOf" srcId="{2AFC339C-899E-4387-ACA7-7E0DA4162AF6}" destId="{418AACC7-96EC-304D-AEE1-5DC8027DFA28}" srcOrd="0" destOrd="1" presId="urn:microsoft.com/office/officeart/2005/8/layout/hList1"/>
    <dgm:cxn modelId="{7E69190C-92F0-42E5-BEC9-FB32DF53627F}" srcId="{E7F1A75D-33E4-4FAB-8042-BFFEC183E597}" destId="{2AFC339C-899E-4387-ACA7-7E0DA4162AF6}" srcOrd="1" destOrd="0" parTransId="{EE9E30A7-86BD-4DDF-875E-D353FCF060F2}" sibTransId="{B842B038-30B4-4170-9E68-ADA10061A674}"/>
    <dgm:cxn modelId="{71E5BE10-EF5F-4E00-A2DE-4BD4158926F0}" srcId="{BE533042-3BFC-49AF-A8AB-4F232B405139}" destId="{2770BF3C-B30D-4B58-8183-916DFC44FEBB}" srcOrd="2" destOrd="0" parTransId="{AA36AF8D-424C-4AC5-89DF-8896DA500323}" sibTransId="{FD7E5316-2DA5-49DA-83EB-5E9E1E9A7FCE}"/>
    <dgm:cxn modelId="{0C123514-77F6-0549-BD19-55C48D4DB57A}" type="presOf" srcId="{40C7A15D-6273-4747-ACA9-F9B9119BC69B}" destId="{7DB137DD-0E6E-E042-9EAC-658C3B8D22E0}" srcOrd="0" destOrd="0" presId="urn:microsoft.com/office/officeart/2005/8/layout/hList1"/>
    <dgm:cxn modelId="{A1060B16-90D4-487D-BCF4-4982F261B1BB}" srcId="{3F61A4AD-52A4-408E-84B6-38ED4975D639}" destId="{0CDBB0A4-6EEF-47E6-BA7C-420C49EF4A3E}" srcOrd="0" destOrd="0" parTransId="{61D5682E-8E35-41E7-91D7-9C4F3A85FC46}" sibTransId="{4C4C1540-F5B3-42D2-9E90-1A4673BD4FF8}"/>
    <dgm:cxn modelId="{066D6F2F-52D7-474F-9F75-7806C430BA23}" srcId="{E7F1A75D-33E4-4FAB-8042-BFFEC183E597}" destId="{1BF9ECF9-529C-4A05-9B5A-445041A1A942}" srcOrd="0" destOrd="0" parTransId="{B5677A1B-1161-44EF-8F7E-20AB9F73CFE9}" sibTransId="{9A6868F0-0017-4E1F-A0A7-C2ABAD7E2440}"/>
    <dgm:cxn modelId="{9D23DF35-9633-3942-9D24-8AAF23AB57BC}" type="presOf" srcId="{6DC90E4A-8907-4100-9BFF-3C887E23D9D3}" destId="{0D88F667-C0A2-8F45-8BE9-C007208C4B6E}" srcOrd="0" destOrd="0" presId="urn:microsoft.com/office/officeart/2005/8/layout/hList1"/>
    <dgm:cxn modelId="{F9E37A3D-A318-4EC8-8479-765EEAFF5DCA}" srcId="{8C3662C1-C464-44EE-B7D0-CBEA2BD9235A}" destId="{6DC90E4A-8907-4100-9BFF-3C887E23D9D3}" srcOrd="1" destOrd="0" parTransId="{898E4DF8-58FC-4A97-9D72-945C76AC7D73}" sibTransId="{E61C3B3D-D4FB-4748-A6A0-CD5D1D8E592E}"/>
    <dgm:cxn modelId="{33C31C3F-FDFC-408D-80BC-F33FEFDEB268}" srcId="{8C3662C1-C464-44EE-B7D0-CBEA2BD9235A}" destId="{E7F1A75D-33E4-4FAB-8042-BFFEC183E597}" srcOrd="3" destOrd="0" parTransId="{4EF6F63B-D3C4-48F4-AC3C-0CE3742D7802}" sibTransId="{27489A86-72B4-45A8-AA4E-4439CBAE19BF}"/>
    <dgm:cxn modelId="{027B4640-7CA3-CB45-A72D-036A5725F08B}" type="presOf" srcId="{1BF9ECF9-529C-4A05-9B5A-445041A1A942}" destId="{418AACC7-96EC-304D-AEE1-5DC8027DFA28}" srcOrd="0" destOrd="0" presId="urn:microsoft.com/office/officeart/2005/8/layout/hList1"/>
    <dgm:cxn modelId="{C62AAD44-3FD4-4D96-BB45-931D29EDD825}" srcId="{3F61A4AD-52A4-408E-84B6-38ED4975D639}" destId="{6DA918DA-9EE1-4BD8-97BF-7A3A32F17710}" srcOrd="1" destOrd="0" parTransId="{1D88789F-A80E-4D14-B0DE-E72C51BFC2D9}" sibTransId="{7815DD82-59C0-4A4C-911E-4D387F2993DB}"/>
    <dgm:cxn modelId="{F056954B-B2C0-CF49-8E0F-925AAC5027CF}" type="presOf" srcId="{E7F1A75D-33E4-4FAB-8042-BFFEC183E597}" destId="{7E279694-CCFF-C949-8A1E-E4A10DA4F4A3}" srcOrd="0" destOrd="0" presId="urn:microsoft.com/office/officeart/2005/8/layout/hList1"/>
    <dgm:cxn modelId="{4636A54E-44E1-7347-9FB7-98879958DA4A}" type="presOf" srcId="{0CDBB0A4-6EEF-47E6-BA7C-420C49EF4A3E}" destId="{F0C4F389-A92F-FA49-A075-63593BA2C837}" srcOrd="0" destOrd="1" presId="urn:microsoft.com/office/officeart/2005/8/layout/hList1"/>
    <dgm:cxn modelId="{716C9452-62D7-804F-AC6D-0E153364A063}" type="presOf" srcId="{3F61A4AD-52A4-408E-84B6-38ED4975D639}" destId="{F0C4F389-A92F-FA49-A075-63593BA2C837}" srcOrd="0" destOrd="0" presId="urn:microsoft.com/office/officeart/2005/8/layout/hList1"/>
    <dgm:cxn modelId="{5FFE7C57-3DA8-F54C-B457-A4122FEF15B9}" type="presOf" srcId="{B8E63C1B-722C-407F-B342-4EE1516CE79A}" destId="{374FD828-937E-0B47-B0CD-7A9AC983CC76}" srcOrd="0" destOrd="0" presId="urn:microsoft.com/office/officeart/2005/8/layout/hList1"/>
    <dgm:cxn modelId="{2AB5B65D-7C26-455D-8429-E1D742794B0D}" srcId="{8C3662C1-C464-44EE-B7D0-CBEA2BD9235A}" destId="{BE533042-3BFC-49AF-A8AB-4F232B405139}" srcOrd="2" destOrd="0" parTransId="{12A5F5C8-1827-4C8E-9D3C-11413869598D}" sibTransId="{EE6C3E71-60A5-432B-8618-379AB59F274D}"/>
    <dgm:cxn modelId="{783E5678-85B1-7A4C-8BF8-C13527E75402}" type="presOf" srcId="{6AC4CAF6-73D5-4D12-A525-3C3F3A3F341A}" destId="{7DB137DD-0E6E-E042-9EAC-658C3B8D22E0}" srcOrd="0" destOrd="2" presId="urn:microsoft.com/office/officeart/2005/8/layout/hList1"/>
    <dgm:cxn modelId="{84A26580-1239-0B46-BFA6-0D6E82BF8952}" type="presOf" srcId="{BE533042-3BFC-49AF-A8AB-4F232B405139}" destId="{63F8D072-D856-F948-97D7-5B410EA86D8E}" srcOrd="0" destOrd="0" presId="urn:microsoft.com/office/officeart/2005/8/layout/hList1"/>
    <dgm:cxn modelId="{22108885-00B6-9E40-BADD-0CCCC4BA33AD}" type="presOf" srcId="{8C3662C1-C464-44EE-B7D0-CBEA2BD9235A}" destId="{82F49627-6F5F-7F4B-B6C2-0CB3F008CF23}" srcOrd="0" destOrd="0" presId="urn:microsoft.com/office/officeart/2005/8/layout/hList1"/>
    <dgm:cxn modelId="{C456BC8F-C4BC-43F4-BC72-53D050172858}" srcId="{6DC90E4A-8907-4100-9BFF-3C887E23D9D3}" destId="{3F61A4AD-52A4-408E-84B6-38ED4975D639}" srcOrd="0" destOrd="0" parTransId="{D62B5BA1-FBCA-4EFD-B7AA-852AEAE24D97}" sibTransId="{581E3136-BBCD-45B7-98A6-84AEC7C6F809}"/>
    <dgm:cxn modelId="{1EC30197-45B6-124C-8E18-8270B9C78225}" type="presOf" srcId="{2770BF3C-B30D-4B58-8183-916DFC44FEBB}" destId="{10A2AA3E-4CD6-694C-AAA7-9E89AC9DCCC7}" srcOrd="0" destOrd="2" presId="urn:microsoft.com/office/officeart/2005/8/layout/hList1"/>
    <dgm:cxn modelId="{688510A6-9465-7947-BB36-300BC5C9E7DD}" type="presOf" srcId="{6DA918DA-9EE1-4BD8-97BF-7A3A32F17710}" destId="{F0C4F389-A92F-FA49-A075-63593BA2C837}" srcOrd="0" destOrd="2" presId="urn:microsoft.com/office/officeart/2005/8/layout/hList1"/>
    <dgm:cxn modelId="{F63149A7-7CF7-4523-8491-5012C55164BB}" srcId="{8C3662C1-C464-44EE-B7D0-CBEA2BD9235A}" destId="{B8E63C1B-722C-407F-B342-4EE1516CE79A}" srcOrd="0" destOrd="0" parTransId="{B86AD7DB-8DA4-4F5D-AD67-994C49901FD5}" sibTransId="{35FE25A8-17A4-46FA-A29B-70E48D17E3A9}"/>
    <dgm:cxn modelId="{4C6A54A9-EF92-FF4D-A779-B306228BE0AD}" type="presOf" srcId="{80BD482D-B4AC-4848-859A-E3AF21E57391}" destId="{10A2AA3E-4CD6-694C-AAA7-9E89AC9DCCC7}" srcOrd="0" destOrd="1" presId="urn:microsoft.com/office/officeart/2005/8/layout/hList1"/>
    <dgm:cxn modelId="{BC7C86B7-B3CD-46B3-9BBD-162F2F54C489}" srcId="{BE533042-3BFC-49AF-A8AB-4F232B405139}" destId="{E0B2F771-E63D-4DB9-8654-068FDAD36D95}" srcOrd="0" destOrd="0" parTransId="{3A4E331E-CA80-4D07-B3DC-3BC298E051BB}" sibTransId="{DDF1BE6D-05CB-4C2C-B384-3465FA7E04CB}"/>
    <dgm:cxn modelId="{89005CCC-E5C9-428A-B506-3571921BB9A2}" srcId="{B8E63C1B-722C-407F-B342-4EE1516CE79A}" destId="{6AC4CAF6-73D5-4D12-A525-3C3F3A3F341A}" srcOrd="2" destOrd="0" parTransId="{8CC3DC99-6581-4084-AA27-F5EB2A120D99}" sibTransId="{5EB651B9-ABE5-4902-98DB-C8BEE9EB6A62}"/>
    <dgm:cxn modelId="{DD3A12CF-1153-433B-8AA6-1D433CC701A7}" srcId="{B8E63C1B-722C-407F-B342-4EE1516CE79A}" destId="{40C7A15D-6273-4747-ACA9-F9B9119BC69B}" srcOrd="0" destOrd="0" parTransId="{7C1BF5EE-C99A-43B8-A37B-FF2C66AD6614}" sibTransId="{C6AA4570-3386-40DF-995A-DA6D11CF3791}"/>
    <dgm:cxn modelId="{CEE1ECE7-A56B-B14F-8C08-9364D9D14734}" type="presOf" srcId="{E0B2F771-E63D-4DB9-8654-068FDAD36D95}" destId="{10A2AA3E-4CD6-694C-AAA7-9E89AC9DCCC7}" srcOrd="0" destOrd="0" presId="urn:microsoft.com/office/officeart/2005/8/layout/hList1"/>
    <dgm:cxn modelId="{9AA264ED-EE85-40B8-B851-FBB635880349}" srcId="{BE533042-3BFC-49AF-A8AB-4F232B405139}" destId="{80BD482D-B4AC-4848-859A-E3AF21E57391}" srcOrd="1" destOrd="0" parTransId="{11E6E40D-AC81-49FB-933C-B1E083F32442}" sibTransId="{DEB9FA43-03A0-4475-8648-06FB541F21DB}"/>
    <dgm:cxn modelId="{EFBCBFED-7A12-7843-A74B-7AC489C65718}" type="presOf" srcId="{DB382B0E-4EBD-4E7C-BD8D-7569BB5C79D7}" destId="{7DB137DD-0E6E-E042-9EAC-658C3B8D22E0}" srcOrd="0" destOrd="1" presId="urn:microsoft.com/office/officeart/2005/8/layout/hList1"/>
    <dgm:cxn modelId="{5ED8A8F4-DE09-49D7-A6F4-50B02729728A}" srcId="{B8E63C1B-722C-407F-B342-4EE1516CE79A}" destId="{DB382B0E-4EBD-4E7C-BD8D-7569BB5C79D7}" srcOrd="1" destOrd="0" parTransId="{3EB11382-846D-4474-91BA-A2FA7EAE445E}" sibTransId="{DFB1C849-2D49-4989-8DE2-BC4813F6F00D}"/>
    <dgm:cxn modelId="{AB1FB7A0-CFD5-D443-9151-F3275EBCAC63}" type="presParOf" srcId="{82F49627-6F5F-7F4B-B6C2-0CB3F008CF23}" destId="{E5FA6F74-3ADD-B84F-B1BA-70455209A159}" srcOrd="0" destOrd="0" presId="urn:microsoft.com/office/officeart/2005/8/layout/hList1"/>
    <dgm:cxn modelId="{9CFDE2A1-9838-D744-AAAD-164ADE2B8B43}" type="presParOf" srcId="{E5FA6F74-3ADD-B84F-B1BA-70455209A159}" destId="{374FD828-937E-0B47-B0CD-7A9AC983CC76}" srcOrd="0" destOrd="0" presId="urn:microsoft.com/office/officeart/2005/8/layout/hList1"/>
    <dgm:cxn modelId="{63839495-D770-DD41-90D2-60ABCEB5E746}" type="presParOf" srcId="{E5FA6F74-3ADD-B84F-B1BA-70455209A159}" destId="{7DB137DD-0E6E-E042-9EAC-658C3B8D22E0}" srcOrd="1" destOrd="0" presId="urn:microsoft.com/office/officeart/2005/8/layout/hList1"/>
    <dgm:cxn modelId="{C1A36D60-BF5E-1E4D-B7ED-C2B82AFD2C98}" type="presParOf" srcId="{82F49627-6F5F-7F4B-B6C2-0CB3F008CF23}" destId="{9CBCD2DD-F84A-E540-933E-81D32A9750F6}" srcOrd="1" destOrd="0" presId="urn:microsoft.com/office/officeart/2005/8/layout/hList1"/>
    <dgm:cxn modelId="{260ECD6C-310E-A74B-AD0C-8CB32E37A3B7}" type="presParOf" srcId="{82F49627-6F5F-7F4B-B6C2-0CB3F008CF23}" destId="{B46681B1-5C63-A845-B18D-CC52948F0873}" srcOrd="2" destOrd="0" presId="urn:microsoft.com/office/officeart/2005/8/layout/hList1"/>
    <dgm:cxn modelId="{58C08EF0-2218-0A49-80C8-4D6D6C3A87AB}" type="presParOf" srcId="{B46681B1-5C63-A845-B18D-CC52948F0873}" destId="{0D88F667-C0A2-8F45-8BE9-C007208C4B6E}" srcOrd="0" destOrd="0" presId="urn:microsoft.com/office/officeart/2005/8/layout/hList1"/>
    <dgm:cxn modelId="{8115274E-10E3-6744-AB3E-24686C3FF48C}" type="presParOf" srcId="{B46681B1-5C63-A845-B18D-CC52948F0873}" destId="{F0C4F389-A92F-FA49-A075-63593BA2C837}" srcOrd="1" destOrd="0" presId="urn:microsoft.com/office/officeart/2005/8/layout/hList1"/>
    <dgm:cxn modelId="{EA17934C-8274-6246-B9E2-F6F84A90B964}" type="presParOf" srcId="{82F49627-6F5F-7F4B-B6C2-0CB3F008CF23}" destId="{8F034173-5123-EF44-B12D-F70EE87DB033}" srcOrd="3" destOrd="0" presId="urn:microsoft.com/office/officeart/2005/8/layout/hList1"/>
    <dgm:cxn modelId="{778422F6-900A-5B49-A72F-98C5B1C3BCFF}" type="presParOf" srcId="{82F49627-6F5F-7F4B-B6C2-0CB3F008CF23}" destId="{B29BAE69-54FD-C34D-9166-68ACD11ED705}" srcOrd="4" destOrd="0" presId="urn:microsoft.com/office/officeart/2005/8/layout/hList1"/>
    <dgm:cxn modelId="{992D5D3E-133A-DE40-8BFE-C03FE1C2949E}" type="presParOf" srcId="{B29BAE69-54FD-C34D-9166-68ACD11ED705}" destId="{63F8D072-D856-F948-97D7-5B410EA86D8E}" srcOrd="0" destOrd="0" presId="urn:microsoft.com/office/officeart/2005/8/layout/hList1"/>
    <dgm:cxn modelId="{F91BACD4-C6C7-9348-A627-C3D90656909E}" type="presParOf" srcId="{B29BAE69-54FD-C34D-9166-68ACD11ED705}" destId="{10A2AA3E-4CD6-694C-AAA7-9E89AC9DCCC7}" srcOrd="1" destOrd="0" presId="urn:microsoft.com/office/officeart/2005/8/layout/hList1"/>
    <dgm:cxn modelId="{6DCBB094-947E-5E4A-B662-9A59C105E965}" type="presParOf" srcId="{82F49627-6F5F-7F4B-B6C2-0CB3F008CF23}" destId="{AC9065CD-6AE4-8040-B505-00E0FA81BDC3}" srcOrd="5" destOrd="0" presId="urn:microsoft.com/office/officeart/2005/8/layout/hList1"/>
    <dgm:cxn modelId="{799C3A3F-98AE-FB4F-9E17-A111E550A37E}" type="presParOf" srcId="{82F49627-6F5F-7F4B-B6C2-0CB3F008CF23}" destId="{17378015-6703-B344-9CF2-6B08CA8A67B6}" srcOrd="6" destOrd="0" presId="urn:microsoft.com/office/officeart/2005/8/layout/hList1"/>
    <dgm:cxn modelId="{DEC93903-288E-1348-AA88-391E140ACA6E}" type="presParOf" srcId="{17378015-6703-B344-9CF2-6B08CA8A67B6}" destId="{7E279694-CCFF-C949-8A1E-E4A10DA4F4A3}" srcOrd="0" destOrd="0" presId="urn:microsoft.com/office/officeart/2005/8/layout/hList1"/>
    <dgm:cxn modelId="{D8AF93B2-9DA2-D24A-BBB4-C804400472D4}" type="presParOf" srcId="{17378015-6703-B344-9CF2-6B08CA8A67B6}" destId="{418AACC7-96EC-304D-AEE1-5DC8027DFA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362D9A-4AEF-4721-A6B9-2B967A2DA246}" type="doc">
      <dgm:prSet loTypeId="urn:microsoft.com/office/officeart/2005/8/layout/cycle3" loCatId="cycle" qsTypeId="urn:microsoft.com/office/officeart/2005/8/quickstyle/simple4" qsCatId="simple" csTypeId="urn:microsoft.com/office/officeart/2005/8/colors/accent6_2" csCatId="accent6"/>
      <dgm:spPr/>
      <dgm:t>
        <a:bodyPr/>
        <a:lstStyle/>
        <a:p>
          <a:endParaRPr lang="en-US"/>
        </a:p>
      </dgm:t>
    </dgm:pt>
    <dgm:pt modelId="{068E5C00-B65E-4353-8AC7-9741DF3A0DEA}">
      <dgm:prSet/>
      <dgm:spPr/>
      <dgm:t>
        <a:bodyPr/>
        <a:lstStyle/>
        <a:p>
          <a:r>
            <a:rPr lang="en-US" dirty="0" err="1"/>
            <a:t>LaKaley</a:t>
          </a:r>
          <a:r>
            <a:rPr lang="en-US" dirty="0"/>
            <a:t> Tillery </a:t>
          </a:r>
        </a:p>
      </dgm:t>
    </dgm:pt>
    <dgm:pt modelId="{76AABDD8-D9DD-4CCE-AE47-9415115C71E8}" type="parTrans" cxnId="{865E6371-AA37-4C53-9A02-48356D7A63BA}">
      <dgm:prSet/>
      <dgm:spPr/>
      <dgm:t>
        <a:bodyPr/>
        <a:lstStyle/>
        <a:p>
          <a:endParaRPr lang="en-US"/>
        </a:p>
      </dgm:t>
    </dgm:pt>
    <dgm:pt modelId="{892D2016-638C-43AA-BC95-D9E8D5F27F0E}" type="sibTrans" cxnId="{865E6371-AA37-4C53-9A02-48356D7A63BA}">
      <dgm:prSet/>
      <dgm:spPr/>
      <dgm:t>
        <a:bodyPr/>
        <a:lstStyle/>
        <a:p>
          <a:endParaRPr lang="en-US"/>
        </a:p>
      </dgm:t>
    </dgm:pt>
    <dgm:pt modelId="{91DE1F34-8FCC-47FC-8CA4-A73BEFB350AE}">
      <dgm:prSet/>
      <dgm:spPr/>
      <dgm:t>
        <a:bodyPr/>
        <a:lstStyle/>
        <a:p>
          <a:r>
            <a:rPr lang="en-US"/>
            <a:t>Rhonda Baird</a:t>
          </a:r>
        </a:p>
      </dgm:t>
    </dgm:pt>
    <dgm:pt modelId="{2349881D-27EE-47FF-A0AC-431462ADF11F}" type="parTrans" cxnId="{9D123C52-7A54-48A6-B7E3-78D2D4359730}">
      <dgm:prSet/>
      <dgm:spPr/>
      <dgm:t>
        <a:bodyPr/>
        <a:lstStyle/>
        <a:p>
          <a:endParaRPr lang="en-US"/>
        </a:p>
      </dgm:t>
    </dgm:pt>
    <dgm:pt modelId="{6A0B63AD-F0A6-4263-86A2-9D7BD824A8F2}" type="sibTrans" cxnId="{9D123C52-7A54-48A6-B7E3-78D2D4359730}">
      <dgm:prSet/>
      <dgm:spPr/>
      <dgm:t>
        <a:bodyPr/>
        <a:lstStyle/>
        <a:p>
          <a:endParaRPr lang="en-US"/>
        </a:p>
      </dgm:t>
    </dgm:pt>
    <dgm:pt modelId="{4C47391E-C3B1-4D8C-BE1C-97651468EE4A}">
      <dgm:prSet/>
      <dgm:spPr/>
      <dgm:t>
        <a:bodyPr/>
        <a:lstStyle/>
        <a:p>
          <a:r>
            <a:rPr lang="en-US"/>
            <a:t>Dr. Rodney Wise</a:t>
          </a:r>
        </a:p>
      </dgm:t>
    </dgm:pt>
    <dgm:pt modelId="{716A853F-D509-4DD2-B001-95D632B4D086}" type="parTrans" cxnId="{8BE03147-77CB-4301-A2E3-A8829AEE1EC0}">
      <dgm:prSet/>
      <dgm:spPr/>
      <dgm:t>
        <a:bodyPr/>
        <a:lstStyle/>
        <a:p>
          <a:endParaRPr lang="en-US"/>
        </a:p>
      </dgm:t>
    </dgm:pt>
    <dgm:pt modelId="{E9C64C5F-8E84-471D-A22F-504843473D54}" type="sibTrans" cxnId="{8BE03147-77CB-4301-A2E3-A8829AEE1EC0}">
      <dgm:prSet/>
      <dgm:spPr/>
      <dgm:t>
        <a:bodyPr/>
        <a:lstStyle/>
        <a:p>
          <a:endParaRPr lang="en-US"/>
        </a:p>
      </dgm:t>
    </dgm:pt>
    <dgm:pt modelId="{29B34645-7BA0-41BE-997F-2202E9EEFC06}">
      <dgm:prSet/>
      <dgm:spPr/>
      <dgm:t>
        <a:bodyPr/>
        <a:lstStyle/>
        <a:p>
          <a:r>
            <a:rPr lang="en-US"/>
            <a:t>ACLA Quality Improvement Team</a:t>
          </a:r>
        </a:p>
      </dgm:t>
    </dgm:pt>
    <dgm:pt modelId="{E9E53800-39B5-4BCA-954F-66107D64853C}" type="parTrans" cxnId="{38619B75-BDA2-4066-9084-0622B1F108E1}">
      <dgm:prSet/>
      <dgm:spPr/>
      <dgm:t>
        <a:bodyPr/>
        <a:lstStyle/>
        <a:p>
          <a:endParaRPr lang="en-US"/>
        </a:p>
      </dgm:t>
    </dgm:pt>
    <dgm:pt modelId="{1BD725C6-4421-4248-BA3A-4815047947E3}" type="sibTrans" cxnId="{38619B75-BDA2-4066-9084-0622B1F108E1}">
      <dgm:prSet/>
      <dgm:spPr/>
      <dgm:t>
        <a:bodyPr/>
        <a:lstStyle/>
        <a:p>
          <a:endParaRPr lang="en-US"/>
        </a:p>
      </dgm:t>
    </dgm:pt>
    <dgm:pt modelId="{26802E05-79E1-4495-B4B6-D6C8E3B09E7C}">
      <dgm:prSet/>
      <dgm:spPr/>
      <dgm:t>
        <a:bodyPr/>
        <a:lstStyle/>
        <a:p>
          <a:r>
            <a:rPr lang="en-US"/>
            <a:t>Dr. Greg Randolph</a:t>
          </a:r>
        </a:p>
      </dgm:t>
    </dgm:pt>
    <dgm:pt modelId="{E52E4E8C-F063-46CB-937B-D0A0534D4758}" type="parTrans" cxnId="{B8B19330-F266-41AA-A9AB-06E893168FC5}">
      <dgm:prSet/>
      <dgm:spPr/>
      <dgm:t>
        <a:bodyPr/>
        <a:lstStyle/>
        <a:p>
          <a:endParaRPr lang="en-US"/>
        </a:p>
      </dgm:t>
    </dgm:pt>
    <dgm:pt modelId="{73093314-5B17-4ECD-AA94-F5CAA7D99DE0}" type="sibTrans" cxnId="{B8B19330-F266-41AA-A9AB-06E893168FC5}">
      <dgm:prSet/>
      <dgm:spPr/>
      <dgm:t>
        <a:bodyPr/>
        <a:lstStyle/>
        <a:p>
          <a:endParaRPr lang="en-US"/>
        </a:p>
      </dgm:t>
    </dgm:pt>
    <dgm:pt modelId="{897DE9C9-42CA-4DB6-9C53-0F682418EA74}">
      <dgm:prSet/>
      <dgm:spPr/>
      <dgm:t>
        <a:bodyPr/>
        <a:lstStyle/>
        <a:p>
          <a:r>
            <a:rPr lang="en-US"/>
            <a:t>Dana Smith</a:t>
          </a:r>
        </a:p>
      </dgm:t>
    </dgm:pt>
    <dgm:pt modelId="{D42C1371-2566-4C7E-B4A1-CF2AFCCFA9C6}" type="parTrans" cxnId="{824B284B-434E-4ED9-AA30-6DAE397C31F2}">
      <dgm:prSet/>
      <dgm:spPr/>
      <dgm:t>
        <a:bodyPr/>
        <a:lstStyle/>
        <a:p>
          <a:endParaRPr lang="en-US"/>
        </a:p>
      </dgm:t>
    </dgm:pt>
    <dgm:pt modelId="{9C7B6BC3-379F-4A19-8624-F7C8F1A82C7F}" type="sibTrans" cxnId="{824B284B-434E-4ED9-AA30-6DAE397C31F2}">
      <dgm:prSet/>
      <dgm:spPr/>
      <dgm:t>
        <a:bodyPr/>
        <a:lstStyle/>
        <a:p>
          <a:endParaRPr lang="en-US"/>
        </a:p>
      </dgm:t>
    </dgm:pt>
    <dgm:pt modelId="{6558D7BA-429F-49A8-9B4C-D1DECA612243}">
      <dgm:prSet/>
      <dgm:spPr/>
      <dgm:t>
        <a:bodyPr/>
        <a:lstStyle/>
        <a:p>
          <a:r>
            <a:rPr lang="en-US"/>
            <a:t>LSU School of Medicine</a:t>
          </a:r>
        </a:p>
      </dgm:t>
    </dgm:pt>
    <dgm:pt modelId="{0D5C1DA5-BEEB-4140-A22B-CD3CE408C4B4}" type="parTrans" cxnId="{E0A66FB9-2FC0-4C40-B54D-CC6D973AB069}">
      <dgm:prSet/>
      <dgm:spPr/>
      <dgm:t>
        <a:bodyPr/>
        <a:lstStyle/>
        <a:p>
          <a:endParaRPr lang="en-US"/>
        </a:p>
      </dgm:t>
    </dgm:pt>
    <dgm:pt modelId="{E90308B3-8832-49B6-A08E-3CA16CA74E00}" type="sibTrans" cxnId="{E0A66FB9-2FC0-4C40-B54D-CC6D973AB069}">
      <dgm:prSet/>
      <dgm:spPr/>
      <dgm:t>
        <a:bodyPr/>
        <a:lstStyle/>
        <a:p>
          <a:endParaRPr lang="en-US"/>
        </a:p>
      </dgm:t>
    </dgm:pt>
    <dgm:pt modelId="{EC2F8F71-3B0B-6D43-9571-7A9E49A540EF}" type="pres">
      <dgm:prSet presAssocID="{B0362D9A-4AEF-4721-A6B9-2B967A2DA246}" presName="Name0" presStyleCnt="0">
        <dgm:presLayoutVars>
          <dgm:dir/>
          <dgm:resizeHandles val="exact"/>
        </dgm:presLayoutVars>
      </dgm:prSet>
      <dgm:spPr/>
    </dgm:pt>
    <dgm:pt modelId="{D3B2CF0C-3094-F646-A1D3-4C9F9A703FDF}" type="pres">
      <dgm:prSet presAssocID="{B0362D9A-4AEF-4721-A6B9-2B967A2DA246}" presName="cycle" presStyleCnt="0"/>
      <dgm:spPr/>
    </dgm:pt>
    <dgm:pt modelId="{27A041A5-9BC9-9647-8849-62D5424D97DE}" type="pres">
      <dgm:prSet presAssocID="{068E5C00-B65E-4353-8AC7-9741DF3A0DEA}" presName="nodeFirstNode" presStyleLbl="node1" presStyleIdx="0" presStyleCnt="7">
        <dgm:presLayoutVars>
          <dgm:bulletEnabled val="1"/>
        </dgm:presLayoutVars>
      </dgm:prSet>
      <dgm:spPr/>
    </dgm:pt>
    <dgm:pt modelId="{B8237EFD-9825-8541-B165-FA4C359B55CD}" type="pres">
      <dgm:prSet presAssocID="{892D2016-638C-43AA-BC95-D9E8D5F27F0E}" presName="sibTransFirstNode" presStyleLbl="bgShp" presStyleIdx="0" presStyleCnt="1"/>
      <dgm:spPr/>
    </dgm:pt>
    <dgm:pt modelId="{5B295247-D422-964D-BFD7-E0AB49271149}" type="pres">
      <dgm:prSet presAssocID="{91DE1F34-8FCC-47FC-8CA4-A73BEFB350AE}" presName="nodeFollowingNodes" presStyleLbl="node1" presStyleIdx="1" presStyleCnt="7">
        <dgm:presLayoutVars>
          <dgm:bulletEnabled val="1"/>
        </dgm:presLayoutVars>
      </dgm:prSet>
      <dgm:spPr/>
    </dgm:pt>
    <dgm:pt modelId="{AA7045A2-5406-5E41-9F3F-16083C77DC73}" type="pres">
      <dgm:prSet presAssocID="{4C47391E-C3B1-4D8C-BE1C-97651468EE4A}" presName="nodeFollowingNodes" presStyleLbl="node1" presStyleIdx="2" presStyleCnt="7">
        <dgm:presLayoutVars>
          <dgm:bulletEnabled val="1"/>
        </dgm:presLayoutVars>
      </dgm:prSet>
      <dgm:spPr/>
    </dgm:pt>
    <dgm:pt modelId="{3B1AF924-5752-1C4F-A781-CBC00D7E563F}" type="pres">
      <dgm:prSet presAssocID="{29B34645-7BA0-41BE-997F-2202E9EEFC06}" presName="nodeFollowingNodes" presStyleLbl="node1" presStyleIdx="3" presStyleCnt="7">
        <dgm:presLayoutVars>
          <dgm:bulletEnabled val="1"/>
        </dgm:presLayoutVars>
      </dgm:prSet>
      <dgm:spPr/>
    </dgm:pt>
    <dgm:pt modelId="{C94BA63A-D964-A44E-9EAB-D2572CE24C0A}" type="pres">
      <dgm:prSet presAssocID="{26802E05-79E1-4495-B4B6-D6C8E3B09E7C}" presName="nodeFollowingNodes" presStyleLbl="node1" presStyleIdx="4" presStyleCnt="7">
        <dgm:presLayoutVars>
          <dgm:bulletEnabled val="1"/>
        </dgm:presLayoutVars>
      </dgm:prSet>
      <dgm:spPr/>
    </dgm:pt>
    <dgm:pt modelId="{9BEFA9E1-2788-B84F-9371-CC32DEC5B4D3}" type="pres">
      <dgm:prSet presAssocID="{897DE9C9-42CA-4DB6-9C53-0F682418EA74}" presName="nodeFollowingNodes" presStyleLbl="node1" presStyleIdx="5" presStyleCnt="7">
        <dgm:presLayoutVars>
          <dgm:bulletEnabled val="1"/>
        </dgm:presLayoutVars>
      </dgm:prSet>
      <dgm:spPr/>
    </dgm:pt>
    <dgm:pt modelId="{6D62E99F-D55E-D343-AF89-E438B6526FF5}" type="pres">
      <dgm:prSet presAssocID="{6558D7BA-429F-49A8-9B4C-D1DECA612243}" presName="nodeFollowingNodes" presStyleLbl="node1" presStyleIdx="6" presStyleCnt="7">
        <dgm:presLayoutVars>
          <dgm:bulletEnabled val="1"/>
        </dgm:presLayoutVars>
      </dgm:prSet>
      <dgm:spPr/>
    </dgm:pt>
  </dgm:ptLst>
  <dgm:cxnLst>
    <dgm:cxn modelId="{C2B6EE2B-1BB1-7848-8BDC-C8ABDD302D8A}" type="presOf" srcId="{068E5C00-B65E-4353-8AC7-9741DF3A0DEA}" destId="{27A041A5-9BC9-9647-8849-62D5424D97DE}" srcOrd="0" destOrd="0" presId="urn:microsoft.com/office/officeart/2005/8/layout/cycle3"/>
    <dgm:cxn modelId="{B8B19330-F266-41AA-A9AB-06E893168FC5}" srcId="{B0362D9A-4AEF-4721-A6B9-2B967A2DA246}" destId="{26802E05-79E1-4495-B4B6-D6C8E3B09E7C}" srcOrd="4" destOrd="0" parTransId="{E52E4E8C-F063-46CB-937B-D0A0534D4758}" sibTransId="{73093314-5B17-4ECD-AA94-F5CAA7D99DE0}"/>
    <dgm:cxn modelId="{8BE03147-77CB-4301-A2E3-A8829AEE1EC0}" srcId="{B0362D9A-4AEF-4721-A6B9-2B967A2DA246}" destId="{4C47391E-C3B1-4D8C-BE1C-97651468EE4A}" srcOrd="2" destOrd="0" parTransId="{716A853F-D509-4DD2-B001-95D632B4D086}" sibTransId="{E9C64C5F-8E84-471D-A22F-504843473D54}"/>
    <dgm:cxn modelId="{2A933347-054E-5F45-B741-CD8770932063}" type="presOf" srcId="{897DE9C9-42CA-4DB6-9C53-0F682418EA74}" destId="{9BEFA9E1-2788-B84F-9371-CC32DEC5B4D3}" srcOrd="0" destOrd="0" presId="urn:microsoft.com/office/officeart/2005/8/layout/cycle3"/>
    <dgm:cxn modelId="{824B284B-434E-4ED9-AA30-6DAE397C31F2}" srcId="{B0362D9A-4AEF-4721-A6B9-2B967A2DA246}" destId="{897DE9C9-42CA-4DB6-9C53-0F682418EA74}" srcOrd="5" destOrd="0" parTransId="{D42C1371-2566-4C7E-B4A1-CF2AFCCFA9C6}" sibTransId="{9C7B6BC3-379F-4A19-8624-F7C8F1A82C7F}"/>
    <dgm:cxn modelId="{9D123C52-7A54-48A6-B7E3-78D2D4359730}" srcId="{B0362D9A-4AEF-4721-A6B9-2B967A2DA246}" destId="{91DE1F34-8FCC-47FC-8CA4-A73BEFB350AE}" srcOrd="1" destOrd="0" parTransId="{2349881D-27EE-47FF-A0AC-431462ADF11F}" sibTransId="{6A0B63AD-F0A6-4263-86A2-9D7BD824A8F2}"/>
    <dgm:cxn modelId="{A121DB56-DBA3-8440-9586-4BFB27992325}" type="presOf" srcId="{4C47391E-C3B1-4D8C-BE1C-97651468EE4A}" destId="{AA7045A2-5406-5E41-9F3F-16083C77DC73}" srcOrd="0" destOrd="0" presId="urn:microsoft.com/office/officeart/2005/8/layout/cycle3"/>
    <dgm:cxn modelId="{CAC4BE6E-D51C-DB49-B2A2-0A7EDED62AA4}" type="presOf" srcId="{892D2016-638C-43AA-BC95-D9E8D5F27F0E}" destId="{B8237EFD-9825-8541-B165-FA4C359B55CD}" srcOrd="0" destOrd="0" presId="urn:microsoft.com/office/officeart/2005/8/layout/cycle3"/>
    <dgm:cxn modelId="{865E6371-AA37-4C53-9A02-48356D7A63BA}" srcId="{B0362D9A-4AEF-4721-A6B9-2B967A2DA246}" destId="{068E5C00-B65E-4353-8AC7-9741DF3A0DEA}" srcOrd="0" destOrd="0" parTransId="{76AABDD8-D9DD-4CCE-AE47-9415115C71E8}" sibTransId="{892D2016-638C-43AA-BC95-D9E8D5F27F0E}"/>
    <dgm:cxn modelId="{38619B75-BDA2-4066-9084-0622B1F108E1}" srcId="{B0362D9A-4AEF-4721-A6B9-2B967A2DA246}" destId="{29B34645-7BA0-41BE-997F-2202E9EEFC06}" srcOrd="3" destOrd="0" parTransId="{E9E53800-39B5-4BCA-954F-66107D64853C}" sibTransId="{1BD725C6-4421-4248-BA3A-4815047947E3}"/>
    <dgm:cxn modelId="{2BD45DA0-146B-9940-BECA-6222A073CC92}" type="presOf" srcId="{91DE1F34-8FCC-47FC-8CA4-A73BEFB350AE}" destId="{5B295247-D422-964D-BFD7-E0AB49271149}" srcOrd="0" destOrd="0" presId="urn:microsoft.com/office/officeart/2005/8/layout/cycle3"/>
    <dgm:cxn modelId="{7477B0AF-A67F-194B-AA26-981C5259C948}" type="presOf" srcId="{B0362D9A-4AEF-4721-A6B9-2B967A2DA246}" destId="{EC2F8F71-3B0B-6D43-9571-7A9E49A540EF}" srcOrd="0" destOrd="0" presId="urn:microsoft.com/office/officeart/2005/8/layout/cycle3"/>
    <dgm:cxn modelId="{DBFDBEAF-9989-CB4F-B31B-9D0FC18AD43E}" type="presOf" srcId="{26802E05-79E1-4495-B4B6-D6C8E3B09E7C}" destId="{C94BA63A-D964-A44E-9EAB-D2572CE24C0A}" srcOrd="0" destOrd="0" presId="urn:microsoft.com/office/officeart/2005/8/layout/cycle3"/>
    <dgm:cxn modelId="{E0A66FB9-2FC0-4C40-B54D-CC6D973AB069}" srcId="{B0362D9A-4AEF-4721-A6B9-2B967A2DA246}" destId="{6558D7BA-429F-49A8-9B4C-D1DECA612243}" srcOrd="6" destOrd="0" parTransId="{0D5C1DA5-BEEB-4140-A22B-CD3CE408C4B4}" sibTransId="{E90308B3-8832-49B6-A08E-3CA16CA74E00}"/>
    <dgm:cxn modelId="{FF76E6F2-6C71-AB4B-937B-356B611157E6}" type="presOf" srcId="{6558D7BA-429F-49A8-9B4C-D1DECA612243}" destId="{6D62E99F-D55E-D343-AF89-E438B6526FF5}" srcOrd="0" destOrd="0" presId="urn:microsoft.com/office/officeart/2005/8/layout/cycle3"/>
    <dgm:cxn modelId="{744EBDF6-04DC-CD4E-AF62-6CC1138FFFFD}" type="presOf" srcId="{29B34645-7BA0-41BE-997F-2202E9EEFC06}" destId="{3B1AF924-5752-1C4F-A781-CBC00D7E563F}" srcOrd="0" destOrd="0" presId="urn:microsoft.com/office/officeart/2005/8/layout/cycle3"/>
    <dgm:cxn modelId="{588A7BD4-F8FC-2B49-8DC0-5114C0363EB7}" type="presParOf" srcId="{EC2F8F71-3B0B-6D43-9571-7A9E49A540EF}" destId="{D3B2CF0C-3094-F646-A1D3-4C9F9A703FDF}" srcOrd="0" destOrd="0" presId="urn:microsoft.com/office/officeart/2005/8/layout/cycle3"/>
    <dgm:cxn modelId="{528E4E2C-F480-D34E-8E58-663F55269CFA}" type="presParOf" srcId="{D3B2CF0C-3094-F646-A1D3-4C9F9A703FDF}" destId="{27A041A5-9BC9-9647-8849-62D5424D97DE}" srcOrd="0" destOrd="0" presId="urn:microsoft.com/office/officeart/2005/8/layout/cycle3"/>
    <dgm:cxn modelId="{E310E7D7-6229-F548-8904-7EA694D93FF6}" type="presParOf" srcId="{D3B2CF0C-3094-F646-A1D3-4C9F9A703FDF}" destId="{B8237EFD-9825-8541-B165-FA4C359B55CD}" srcOrd="1" destOrd="0" presId="urn:microsoft.com/office/officeart/2005/8/layout/cycle3"/>
    <dgm:cxn modelId="{9A4EEFCA-5CAD-B144-99AB-FF8BABFCC3BA}" type="presParOf" srcId="{D3B2CF0C-3094-F646-A1D3-4C9F9A703FDF}" destId="{5B295247-D422-964D-BFD7-E0AB49271149}" srcOrd="2" destOrd="0" presId="urn:microsoft.com/office/officeart/2005/8/layout/cycle3"/>
    <dgm:cxn modelId="{00B1650F-E814-2343-A6A7-ED64630FC786}" type="presParOf" srcId="{D3B2CF0C-3094-F646-A1D3-4C9F9A703FDF}" destId="{AA7045A2-5406-5E41-9F3F-16083C77DC73}" srcOrd="3" destOrd="0" presId="urn:microsoft.com/office/officeart/2005/8/layout/cycle3"/>
    <dgm:cxn modelId="{BB945DE4-056C-B749-A110-CE3D432E5012}" type="presParOf" srcId="{D3B2CF0C-3094-F646-A1D3-4C9F9A703FDF}" destId="{3B1AF924-5752-1C4F-A781-CBC00D7E563F}" srcOrd="4" destOrd="0" presId="urn:microsoft.com/office/officeart/2005/8/layout/cycle3"/>
    <dgm:cxn modelId="{86ED9A78-52D3-1642-A919-A0D83545A222}" type="presParOf" srcId="{D3B2CF0C-3094-F646-A1D3-4C9F9A703FDF}" destId="{C94BA63A-D964-A44E-9EAB-D2572CE24C0A}" srcOrd="5" destOrd="0" presId="urn:microsoft.com/office/officeart/2005/8/layout/cycle3"/>
    <dgm:cxn modelId="{8BDAE381-7AC3-184F-8B0B-25B00E4D5ECE}" type="presParOf" srcId="{D3B2CF0C-3094-F646-A1D3-4C9F9A703FDF}" destId="{9BEFA9E1-2788-B84F-9371-CC32DEC5B4D3}" srcOrd="6" destOrd="0" presId="urn:microsoft.com/office/officeart/2005/8/layout/cycle3"/>
    <dgm:cxn modelId="{DEB272A0-5A93-0C41-879B-06C079D11EB4}" type="presParOf" srcId="{D3B2CF0C-3094-F646-A1D3-4C9F9A703FDF}" destId="{6D62E99F-D55E-D343-AF89-E438B6526FF5}"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2508E-3762-F549-AE00-4696AA42118E}">
      <dsp:nvSpPr>
        <dsp:cNvPr id="0" name=""/>
        <dsp:cNvSpPr/>
      </dsp:nvSpPr>
      <dsp:spPr>
        <a:xfrm>
          <a:off x="0" y="0"/>
          <a:ext cx="719243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EADEF-D9C4-E74F-8933-2342EA3DFAC1}">
      <dsp:nvSpPr>
        <dsp:cNvPr id="0" name=""/>
        <dsp:cNvSpPr/>
      </dsp:nvSpPr>
      <dsp:spPr>
        <a:xfrm>
          <a:off x="0" y="0"/>
          <a:ext cx="7192432" cy="75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DePaul Community Health Center: 24%</a:t>
          </a:r>
        </a:p>
      </dsp:txBody>
      <dsp:txXfrm>
        <a:off x="0" y="0"/>
        <a:ext cx="7192432" cy="759883"/>
      </dsp:txXfrm>
    </dsp:sp>
    <dsp:sp modelId="{0E7A5CA9-D375-4649-81A4-87B357D4C7A6}">
      <dsp:nvSpPr>
        <dsp:cNvPr id="0" name=""/>
        <dsp:cNvSpPr/>
      </dsp:nvSpPr>
      <dsp:spPr>
        <a:xfrm>
          <a:off x="0" y="759883"/>
          <a:ext cx="7192432" cy="0"/>
        </a:xfrm>
        <a:prstGeom prst="line">
          <a:avLst/>
        </a:prstGeom>
        <a:solidFill>
          <a:schemeClr val="accent5">
            <a:hueOff val="-210731"/>
            <a:satOff val="7"/>
            <a:lumOff val="-980"/>
            <a:alphaOff val="0"/>
          </a:schemeClr>
        </a:solidFill>
        <a:ln w="12700" cap="flat" cmpd="sng" algn="ctr">
          <a:solidFill>
            <a:schemeClr val="accent5">
              <a:hueOff val="-210731"/>
              <a:satOff val="7"/>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D6B57-5783-7942-AEF4-8D9ACEC5C95F}">
      <dsp:nvSpPr>
        <dsp:cNvPr id="0" name=""/>
        <dsp:cNvSpPr/>
      </dsp:nvSpPr>
      <dsp:spPr>
        <a:xfrm>
          <a:off x="0" y="759883"/>
          <a:ext cx="7192432" cy="75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Children’s Pediatrics Kids First Tiger Care: 37%</a:t>
          </a:r>
        </a:p>
      </dsp:txBody>
      <dsp:txXfrm>
        <a:off x="0" y="759883"/>
        <a:ext cx="7192432" cy="759883"/>
      </dsp:txXfrm>
    </dsp:sp>
    <dsp:sp modelId="{38326074-109C-B64C-B468-11B96894B014}">
      <dsp:nvSpPr>
        <dsp:cNvPr id="0" name=""/>
        <dsp:cNvSpPr/>
      </dsp:nvSpPr>
      <dsp:spPr>
        <a:xfrm>
          <a:off x="0" y="1519766"/>
          <a:ext cx="7192432" cy="0"/>
        </a:xfrm>
        <a:prstGeom prst="line">
          <a:avLst/>
        </a:prstGeom>
        <a:solidFill>
          <a:schemeClr val="accent5">
            <a:hueOff val="-421462"/>
            <a:satOff val="15"/>
            <a:lumOff val="-1961"/>
            <a:alphaOff val="0"/>
          </a:schemeClr>
        </a:solidFill>
        <a:ln w="12700" cap="flat" cmpd="sng" algn="ctr">
          <a:solidFill>
            <a:schemeClr val="accent5">
              <a:hueOff val="-421462"/>
              <a:satOff val="15"/>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F24B6-16FC-3044-8365-55B0C9EEDBEC}">
      <dsp:nvSpPr>
        <dsp:cNvPr id="0" name=""/>
        <dsp:cNvSpPr/>
      </dsp:nvSpPr>
      <dsp:spPr>
        <a:xfrm>
          <a:off x="0" y="1519766"/>
          <a:ext cx="7192432" cy="75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Sunnyside Pediatrics (Metairie, LA): 39%</a:t>
          </a:r>
        </a:p>
      </dsp:txBody>
      <dsp:txXfrm>
        <a:off x="0" y="1519766"/>
        <a:ext cx="7192432" cy="759883"/>
      </dsp:txXfrm>
    </dsp:sp>
    <dsp:sp modelId="{44837B84-F31C-CF4F-883C-FCB0553DFB59}">
      <dsp:nvSpPr>
        <dsp:cNvPr id="0" name=""/>
        <dsp:cNvSpPr/>
      </dsp:nvSpPr>
      <dsp:spPr>
        <a:xfrm>
          <a:off x="0" y="2279650"/>
          <a:ext cx="7192432" cy="0"/>
        </a:xfrm>
        <a:prstGeom prst="line">
          <a:avLst/>
        </a:prstGeom>
        <a:solidFill>
          <a:schemeClr val="accent5">
            <a:hueOff val="-632193"/>
            <a:satOff val="22"/>
            <a:lumOff val="-2941"/>
            <a:alphaOff val="0"/>
          </a:schemeClr>
        </a:solidFill>
        <a:ln w="12700" cap="flat" cmpd="sng" algn="ctr">
          <a:solidFill>
            <a:schemeClr val="accent5">
              <a:hueOff val="-632193"/>
              <a:satOff val="22"/>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E0EAA-1C3D-3E4E-AE01-A1814795E453}">
      <dsp:nvSpPr>
        <dsp:cNvPr id="0" name=""/>
        <dsp:cNvSpPr/>
      </dsp:nvSpPr>
      <dsp:spPr>
        <a:xfrm>
          <a:off x="0" y="2279650"/>
          <a:ext cx="7192432" cy="75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Children’s International LLC: 35%</a:t>
          </a:r>
        </a:p>
      </dsp:txBody>
      <dsp:txXfrm>
        <a:off x="0" y="2279650"/>
        <a:ext cx="7192432" cy="759883"/>
      </dsp:txXfrm>
    </dsp:sp>
    <dsp:sp modelId="{2DE65CC1-8E0E-B046-8402-C644E1970282}">
      <dsp:nvSpPr>
        <dsp:cNvPr id="0" name=""/>
        <dsp:cNvSpPr/>
      </dsp:nvSpPr>
      <dsp:spPr>
        <a:xfrm>
          <a:off x="0" y="3039533"/>
          <a:ext cx="7192432" cy="0"/>
        </a:xfrm>
        <a:prstGeom prst="line">
          <a:avLst/>
        </a:prstGeom>
        <a:solidFill>
          <a:schemeClr val="accent5">
            <a:hueOff val="-842923"/>
            <a:satOff val="29"/>
            <a:lumOff val="-3922"/>
            <a:alphaOff val="0"/>
          </a:schemeClr>
        </a:solidFill>
        <a:ln w="12700" cap="flat" cmpd="sng" algn="ctr">
          <a:solidFill>
            <a:schemeClr val="accent5">
              <a:hueOff val="-842923"/>
              <a:satOff val="2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96D1A-BA15-B74E-A728-4BE48B6E8FD4}">
      <dsp:nvSpPr>
        <dsp:cNvPr id="0" name=""/>
        <dsp:cNvSpPr/>
      </dsp:nvSpPr>
      <dsp:spPr>
        <a:xfrm>
          <a:off x="0" y="3039533"/>
          <a:ext cx="7192432" cy="75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Pediatric Clinic Westbank: 48%</a:t>
          </a:r>
        </a:p>
      </dsp:txBody>
      <dsp:txXfrm>
        <a:off x="0" y="3039533"/>
        <a:ext cx="7192432" cy="759883"/>
      </dsp:txXfrm>
    </dsp:sp>
    <dsp:sp modelId="{30F2A66D-89CD-6A47-971B-089B60F543F3}">
      <dsp:nvSpPr>
        <dsp:cNvPr id="0" name=""/>
        <dsp:cNvSpPr/>
      </dsp:nvSpPr>
      <dsp:spPr>
        <a:xfrm>
          <a:off x="0" y="3799416"/>
          <a:ext cx="7192432" cy="0"/>
        </a:xfrm>
        <a:prstGeom prst="line">
          <a:avLst/>
        </a:prstGeom>
        <a:solidFill>
          <a:schemeClr val="accent5">
            <a:hueOff val="-1053654"/>
            <a:satOff val="36"/>
            <a:lumOff val="-4902"/>
            <a:alphaOff val="0"/>
          </a:schemeClr>
        </a:solidFill>
        <a:ln w="12700" cap="flat" cmpd="sng" algn="ctr">
          <a:solidFill>
            <a:schemeClr val="accent5">
              <a:hueOff val="-1053654"/>
              <a:satOff val="36"/>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B8B92-4C8E-6A42-B147-0693002E5730}">
      <dsp:nvSpPr>
        <dsp:cNvPr id="0" name=""/>
        <dsp:cNvSpPr/>
      </dsp:nvSpPr>
      <dsp:spPr>
        <a:xfrm>
          <a:off x="0" y="3799416"/>
          <a:ext cx="7192432" cy="75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Pediatric Group of Acadiana: 44%</a:t>
          </a:r>
        </a:p>
      </dsp:txBody>
      <dsp:txXfrm>
        <a:off x="0" y="3799416"/>
        <a:ext cx="7192432" cy="759883"/>
      </dsp:txXfrm>
    </dsp:sp>
    <dsp:sp modelId="{A590A6ED-9CAD-5B4D-AAA9-79AC01029B90}">
      <dsp:nvSpPr>
        <dsp:cNvPr id="0" name=""/>
        <dsp:cNvSpPr/>
      </dsp:nvSpPr>
      <dsp:spPr>
        <a:xfrm>
          <a:off x="0" y="4559300"/>
          <a:ext cx="7192432" cy="0"/>
        </a:xfrm>
        <a:prstGeom prst="line">
          <a:avLst/>
        </a:prstGeom>
        <a:solidFill>
          <a:schemeClr val="accent5">
            <a:hueOff val="-1264385"/>
            <a:satOff val="44"/>
            <a:lumOff val="-5883"/>
            <a:alphaOff val="0"/>
          </a:schemeClr>
        </a:solidFill>
        <a:ln w="12700" cap="flat" cmpd="sng" algn="ctr">
          <a:solidFill>
            <a:schemeClr val="accent5">
              <a:hueOff val="-1264385"/>
              <a:satOff val="44"/>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B7CDE-B8AE-6446-857A-2CD0C69B8A4B}">
      <dsp:nvSpPr>
        <dsp:cNvPr id="0" name=""/>
        <dsp:cNvSpPr/>
      </dsp:nvSpPr>
      <dsp:spPr>
        <a:xfrm>
          <a:off x="0" y="4559300"/>
          <a:ext cx="7192432" cy="75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Our Lady of the Lake Physician Group: 38%</a:t>
          </a:r>
        </a:p>
      </dsp:txBody>
      <dsp:txXfrm>
        <a:off x="0" y="4559300"/>
        <a:ext cx="7192432" cy="759883"/>
      </dsp:txXfrm>
    </dsp:sp>
    <dsp:sp modelId="{2D5B3AB7-5E04-4942-9161-103C6F74EBC8}">
      <dsp:nvSpPr>
        <dsp:cNvPr id="0" name=""/>
        <dsp:cNvSpPr/>
      </dsp:nvSpPr>
      <dsp:spPr>
        <a:xfrm>
          <a:off x="0" y="5319183"/>
          <a:ext cx="7192432" cy="0"/>
        </a:xfrm>
        <a:prstGeom prst="line">
          <a:avLst/>
        </a:prstGeom>
        <a:solidFill>
          <a:schemeClr val="accent5">
            <a:hueOff val="-1475116"/>
            <a:satOff val="51"/>
            <a:lumOff val="-6863"/>
            <a:alphaOff val="0"/>
          </a:schemeClr>
        </a:solidFill>
        <a:ln w="12700" cap="flat" cmpd="sng" algn="ctr">
          <a:solidFill>
            <a:schemeClr val="accent5">
              <a:hueOff val="-1475116"/>
              <a:satOff val="51"/>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D9BD0-BF48-B940-B2F1-0C71622870C0}">
      <dsp:nvSpPr>
        <dsp:cNvPr id="0" name=""/>
        <dsp:cNvSpPr/>
      </dsp:nvSpPr>
      <dsp:spPr>
        <a:xfrm>
          <a:off x="0" y="5319183"/>
          <a:ext cx="7192432" cy="75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Ochsner LSU Physician Group: 45%</a:t>
          </a:r>
        </a:p>
      </dsp:txBody>
      <dsp:txXfrm>
        <a:off x="0" y="5319183"/>
        <a:ext cx="7192432" cy="759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4B94-7E84-0441-9429-AEAE5FBF3590}">
      <dsp:nvSpPr>
        <dsp:cNvPr id="0" name=""/>
        <dsp:cNvSpPr/>
      </dsp:nvSpPr>
      <dsp:spPr>
        <a:xfrm>
          <a:off x="0" y="3005"/>
          <a:ext cx="74255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8C39D-FE09-A146-80DD-EFAA0AB8D5A0}">
      <dsp:nvSpPr>
        <dsp:cNvPr id="0" name=""/>
        <dsp:cNvSpPr/>
      </dsp:nvSpPr>
      <dsp:spPr>
        <a:xfrm>
          <a:off x="0" y="3005"/>
          <a:ext cx="7418306" cy="87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7% of those eligible to be included in this cohort with NO vaccines at all</a:t>
          </a:r>
        </a:p>
      </dsp:txBody>
      <dsp:txXfrm>
        <a:off x="0" y="3005"/>
        <a:ext cx="7418306" cy="872737"/>
      </dsp:txXfrm>
    </dsp:sp>
    <dsp:sp modelId="{8442CC40-08B5-A44E-9D1D-2D776310EA1C}">
      <dsp:nvSpPr>
        <dsp:cNvPr id="0" name=""/>
        <dsp:cNvSpPr/>
      </dsp:nvSpPr>
      <dsp:spPr>
        <a:xfrm>
          <a:off x="0" y="875742"/>
          <a:ext cx="74255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1D75A-3C8B-0E49-AB80-D69223AA4D9F}">
      <dsp:nvSpPr>
        <dsp:cNvPr id="0" name=""/>
        <dsp:cNvSpPr/>
      </dsp:nvSpPr>
      <dsp:spPr>
        <a:xfrm>
          <a:off x="0" y="875742"/>
          <a:ext cx="7418306" cy="1889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14 total cohort members completed full COVID vaccine series; 14 members overdue for 2</a:t>
          </a:r>
          <a:r>
            <a:rPr lang="en-US" sz="2800" kern="1200" baseline="30000" dirty="0"/>
            <a:t>nd</a:t>
          </a:r>
          <a:r>
            <a:rPr lang="en-US" sz="2800" kern="1200" dirty="0"/>
            <a:t> dose</a:t>
          </a:r>
        </a:p>
        <a:p>
          <a:pPr marL="0" lvl="0" indent="0" algn="l" defTabSz="1244600">
            <a:lnSpc>
              <a:spcPct val="90000"/>
            </a:lnSpc>
            <a:spcBef>
              <a:spcPct val="0"/>
            </a:spcBef>
            <a:spcAft>
              <a:spcPct val="35000"/>
            </a:spcAft>
            <a:buNone/>
          </a:pPr>
          <a:r>
            <a:rPr lang="en-US" sz="2800" kern="1200" dirty="0"/>
            <a:t>49% of members with no COVID vaccine have completed CIS Combo 3 series</a:t>
          </a:r>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endParaRPr lang="en-US" sz="2800" kern="1200" dirty="0"/>
        </a:p>
      </dsp:txBody>
      <dsp:txXfrm>
        <a:off x="0" y="875742"/>
        <a:ext cx="7418306" cy="1889036"/>
      </dsp:txXfrm>
    </dsp:sp>
    <dsp:sp modelId="{247F23A1-C416-D343-92B9-DE4CE66B15A8}">
      <dsp:nvSpPr>
        <dsp:cNvPr id="0" name=""/>
        <dsp:cNvSpPr/>
      </dsp:nvSpPr>
      <dsp:spPr>
        <a:xfrm>
          <a:off x="0" y="2764779"/>
          <a:ext cx="74255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0AEF3-8678-0F42-83E8-44FCCF211734}">
      <dsp:nvSpPr>
        <dsp:cNvPr id="0" name=""/>
        <dsp:cNvSpPr/>
      </dsp:nvSpPr>
      <dsp:spPr>
        <a:xfrm>
          <a:off x="0" y="2764779"/>
          <a:ext cx="7418306" cy="87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Room for improvement in particular regions (</a:t>
          </a:r>
          <a:r>
            <a:rPr lang="en-US" sz="2800" kern="1200" dirty="0" err="1"/>
            <a:t>eg</a:t>
          </a:r>
          <a:r>
            <a:rPr lang="en-US" sz="2800" kern="1200" dirty="0"/>
            <a:t>: Orleans Parish)</a:t>
          </a:r>
        </a:p>
      </dsp:txBody>
      <dsp:txXfrm>
        <a:off x="0" y="2764779"/>
        <a:ext cx="7418306" cy="872737"/>
      </dsp:txXfrm>
    </dsp:sp>
    <dsp:sp modelId="{0D1FC478-933C-C640-8896-7971EE10A271}">
      <dsp:nvSpPr>
        <dsp:cNvPr id="0" name=""/>
        <dsp:cNvSpPr/>
      </dsp:nvSpPr>
      <dsp:spPr>
        <a:xfrm>
          <a:off x="0" y="3637516"/>
          <a:ext cx="74255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6E1A31-BD00-F542-A3AC-2A30889466C0}">
      <dsp:nvSpPr>
        <dsp:cNvPr id="0" name=""/>
        <dsp:cNvSpPr/>
      </dsp:nvSpPr>
      <dsp:spPr>
        <a:xfrm>
          <a:off x="0" y="3637516"/>
          <a:ext cx="7418317" cy="1877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No strong correlation between members who visit the ED and did </a:t>
          </a:r>
          <a:r>
            <a:rPr lang="en-US" sz="2800" i="1" kern="1200" dirty="0"/>
            <a:t>not</a:t>
          </a:r>
          <a:r>
            <a:rPr lang="en-US" sz="2800" kern="1200" dirty="0"/>
            <a:t> have WCV and low immunization rates</a:t>
          </a:r>
        </a:p>
        <a:p>
          <a:pPr marL="0" lvl="0" indent="0" algn="l" defTabSz="1244600">
            <a:lnSpc>
              <a:spcPct val="90000"/>
            </a:lnSpc>
            <a:spcBef>
              <a:spcPct val="0"/>
            </a:spcBef>
            <a:spcAft>
              <a:spcPct val="35000"/>
            </a:spcAft>
            <a:buNone/>
          </a:pPr>
          <a:r>
            <a:rPr lang="en-US" sz="2800" kern="1200" dirty="0"/>
            <a:t>WCV associated with increased immunization rates</a:t>
          </a:r>
        </a:p>
      </dsp:txBody>
      <dsp:txXfrm>
        <a:off x="0" y="3637516"/>
        <a:ext cx="7418317" cy="1877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FD828-937E-0B47-B0CD-7A9AC983CC76}">
      <dsp:nvSpPr>
        <dsp:cNvPr id="0" name=""/>
        <dsp:cNvSpPr/>
      </dsp:nvSpPr>
      <dsp:spPr>
        <a:xfrm>
          <a:off x="4250" y="470638"/>
          <a:ext cx="2555838" cy="10223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Flag members within ACLA system with multiple urgent care and/or ED visits within a 6 month period</a:t>
          </a:r>
          <a:endParaRPr lang="en-US" sz="1600" kern="1200" dirty="0"/>
        </a:p>
      </dsp:txBody>
      <dsp:txXfrm>
        <a:off x="4250" y="470638"/>
        <a:ext cx="2555838" cy="1022335"/>
      </dsp:txXfrm>
    </dsp:sp>
    <dsp:sp modelId="{7DB137DD-0E6E-E042-9EAC-658C3B8D22E0}">
      <dsp:nvSpPr>
        <dsp:cNvPr id="0" name=""/>
        <dsp:cNvSpPr/>
      </dsp:nvSpPr>
      <dsp:spPr>
        <a:xfrm>
          <a:off x="4250" y="1492973"/>
          <a:ext cx="2555838" cy="28108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Background check – are they up to date on their immunizations or set to complete them by end of target year?</a:t>
          </a:r>
        </a:p>
        <a:p>
          <a:pPr marL="171450" lvl="1" indent="-171450" algn="l" defTabSz="711200">
            <a:lnSpc>
              <a:spcPct val="90000"/>
            </a:lnSpc>
            <a:spcBef>
              <a:spcPct val="0"/>
            </a:spcBef>
            <a:spcAft>
              <a:spcPct val="15000"/>
            </a:spcAft>
            <a:buChar char="•"/>
          </a:pPr>
          <a:r>
            <a:rPr lang="en-US" sz="1600" kern="1200"/>
            <a:t>Outreach to those members who require catch up </a:t>
          </a:r>
        </a:p>
        <a:p>
          <a:pPr marL="171450" lvl="1" indent="-171450" algn="l" defTabSz="711200">
            <a:lnSpc>
              <a:spcPct val="90000"/>
            </a:lnSpc>
            <a:spcBef>
              <a:spcPct val="0"/>
            </a:spcBef>
            <a:spcAft>
              <a:spcPct val="15000"/>
            </a:spcAft>
            <a:buChar char="•"/>
          </a:pPr>
          <a:r>
            <a:rPr lang="en-US" sz="1600" kern="1200" dirty="0"/>
            <a:t>Would require obtaining further data on urgent care visits</a:t>
          </a:r>
        </a:p>
      </dsp:txBody>
      <dsp:txXfrm>
        <a:off x="4250" y="1492973"/>
        <a:ext cx="2555838" cy="2810880"/>
      </dsp:txXfrm>
    </dsp:sp>
    <dsp:sp modelId="{0D88F667-C0A2-8F45-8BE9-C007208C4B6E}">
      <dsp:nvSpPr>
        <dsp:cNvPr id="0" name=""/>
        <dsp:cNvSpPr/>
      </dsp:nvSpPr>
      <dsp:spPr>
        <a:xfrm>
          <a:off x="2917906" y="470638"/>
          <a:ext cx="2555838" cy="102233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Continue current active interventions</a:t>
          </a:r>
          <a:endParaRPr lang="en-US" sz="1600" kern="1200"/>
        </a:p>
      </dsp:txBody>
      <dsp:txXfrm>
        <a:off x="2917906" y="470638"/>
        <a:ext cx="2555838" cy="1022335"/>
      </dsp:txXfrm>
    </dsp:sp>
    <dsp:sp modelId="{F0C4F389-A92F-FA49-A075-63593BA2C837}">
      <dsp:nvSpPr>
        <dsp:cNvPr id="0" name=""/>
        <dsp:cNvSpPr/>
      </dsp:nvSpPr>
      <dsp:spPr>
        <a:xfrm>
          <a:off x="2917906" y="1492973"/>
          <a:ext cx="2555838" cy="28108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Patient reminders/recall nationally proven to be most effective</a:t>
          </a:r>
        </a:p>
        <a:p>
          <a:pPr marL="342900" lvl="2" indent="-171450" algn="l" defTabSz="711200">
            <a:lnSpc>
              <a:spcPct val="90000"/>
            </a:lnSpc>
            <a:spcBef>
              <a:spcPct val="0"/>
            </a:spcBef>
            <a:spcAft>
              <a:spcPct val="15000"/>
            </a:spcAft>
            <a:buChar char="•"/>
          </a:pPr>
          <a:r>
            <a:rPr lang="en-US" sz="1600" kern="1200"/>
            <a:t>Utilizing a single phone number for outreach that members/parents can save and recognize</a:t>
          </a:r>
        </a:p>
        <a:p>
          <a:pPr marL="342900" lvl="2" indent="-171450" algn="l" defTabSz="711200">
            <a:lnSpc>
              <a:spcPct val="90000"/>
            </a:lnSpc>
            <a:spcBef>
              <a:spcPct val="0"/>
            </a:spcBef>
            <a:spcAft>
              <a:spcPct val="15000"/>
            </a:spcAft>
            <a:buChar char="•"/>
          </a:pPr>
          <a:r>
            <a:rPr lang="en-US" sz="1600" kern="1200"/>
            <a:t>Outreach to patients via providers; requires initial outreach to providers</a:t>
          </a:r>
        </a:p>
      </dsp:txBody>
      <dsp:txXfrm>
        <a:off x="2917906" y="1492973"/>
        <a:ext cx="2555838" cy="2810880"/>
      </dsp:txXfrm>
    </dsp:sp>
    <dsp:sp modelId="{63F8D072-D856-F948-97D7-5B410EA86D8E}">
      <dsp:nvSpPr>
        <dsp:cNvPr id="0" name=""/>
        <dsp:cNvSpPr/>
      </dsp:nvSpPr>
      <dsp:spPr>
        <a:xfrm>
          <a:off x="5831563" y="470638"/>
          <a:ext cx="2555838" cy="102233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Pediatric resident outreach within Orleans Parish</a:t>
          </a:r>
          <a:endParaRPr lang="en-US" sz="1600" kern="1200"/>
        </a:p>
      </dsp:txBody>
      <dsp:txXfrm>
        <a:off x="5831563" y="470638"/>
        <a:ext cx="2555838" cy="1022335"/>
      </dsp:txXfrm>
    </dsp:sp>
    <dsp:sp modelId="{10A2AA3E-4CD6-694C-AAA7-9E89AC9DCCC7}">
      <dsp:nvSpPr>
        <dsp:cNvPr id="0" name=""/>
        <dsp:cNvSpPr/>
      </dsp:nvSpPr>
      <dsp:spPr>
        <a:xfrm>
          <a:off x="5831563" y="1492973"/>
          <a:ext cx="2555838" cy="28108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Obtain further information on why these clinics are showing lower rates</a:t>
          </a:r>
        </a:p>
        <a:p>
          <a:pPr marL="171450" lvl="1" indent="-171450" algn="l" defTabSz="711200">
            <a:lnSpc>
              <a:spcPct val="90000"/>
            </a:lnSpc>
            <a:spcBef>
              <a:spcPct val="0"/>
            </a:spcBef>
            <a:spcAft>
              <a:spcPct val="15000"/>
            </a:spcAft>
            <a:buChar char="•"/>
          </a:pPr>
          <a:r>
            <a:rPr lang="en-US" sz="1600" kern="1200" dirty="0"/>
            <a:t>Audit and feedback programs</a:t>
          </a:r>
        </a:p>
        <a:p>
          <a:pPr marL="171450" lvl="1" indent="-171450" algn="l" defTabSz="711200">
            <a:lnSpc>
              <a:spcPct val="90000"/>
            </a:lnSpc>
            <a:spcBef>
              <a:spcPct val="0"/>
            </a:spcBef>
            <a:spcAft>
              <a:spcPct val="15000"/>
            </a:spcAft>
            <a:buChar char="•"/>
          </a:pPr>
          <a:r>
            <a:rPr lang="en-US" sz="1600" kern="1200"/>
            <a:t>Potential for teaching opportunity with residents</a:t>
          </a:r>
        </a:p>
      </dsp:txBody>
      <dsp:txXfrm>
        <a:off x="5831563" y="1492973"/>
        <a:ext cx="2555838" cy="2810880"/>
      </dsp:txXfrm>
    </dsp:sp>
    <dsp:sp modelId="{7E279694-CCFF-C949-8A1E-E4A10DA4F4A3}">
      <dsp:nvSpPr>
        <dsp:cNvPr id="0" name=""/>
        <dsp:cNvSpPr/>
      </dsp:nvSpPr>
      <dsp:spPr>
        <a:xfrm>
          <a:off x="8745219" y="470638"/>
          <a:ext cx="2555838" cy="102233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Research pre-pandemic data</a:t>
          </a:r>
          <a:endParaRPr lang="en-US" sz="1600" kern="1200"/>
        </a:p>
      </dsp:txBody>
      <dsp:txXfrm>
        <a:off x="8745219" y="470638"/>
        <a:ext cx="2555838" cy="1022335"/>
      </dsp:txXfrm>
    </dsp:sp>
    <dsp:sp modelId="{418AACC7-96EC-304D-AEE1-5DC8027DFA28}">
      <dsp:nvSpPr>
        <dsp:cNvPr id="0" name=""/>
        <dsp:cNvSpPr/>
      </dsp:nvSpPr>
      <dsp:spPr>
        <a:xfrm>
          <a:off x="8745219" y="1492973"/>
          <a:ext cx="2555838" cy="28108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How much did COVID-19 pandemic affect WCV?</a:t>
          </a:r>
        </a:p>
        <a:p>
          <a:pPr marL="171450" lvl="1" indent="-171450" algn="l" defTabSz="711200">
            <a:lnSpc>
              <a:spcPct val="90000"/>
            </a:lnSpc>
            <a:spcBef>
              <a:spcPct val="0"/>
            </a:spcBef>
            <a:spcAft>
              <a:spcPct val="15000"/>
            </a:spcAft>
            <a:buChar char="•"/>
          </a:pPr>
          <a:r>
            <a:rPr lang="en-US" sz="1600" kern="1200"/>
            <a:t>Opportunity for parent focus groups to discuss thoughts on vaccines</a:t>
          </a:r>
        </a:p>
      </dsp:txBody>
      <dsp:txXfrm>
        <a:off x="8745219" y="1492973"/>
        <a:ext cx="2555838"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37EFD-9825-8541-B165-FA4C359B55CD}">
      <dsp:nvSpPr>
        <dsp:cNvPr id="0" name=""/>
        <dsp:cNvSpPr/>
      </dsp:nvSpPr>
      <dsp:spPr>
        <a:xfrm>
          <a:off x="987801" y="-35122"/>
          <a:ext cx="5491996" cy="5491996"/>
        </a:xfrm>
        <a:prstGeom prst="circularArrow">
          <a:avLst>
            <a:gd name="adj1" fmla="val 5544"/>
            <a:gd name="adj2" fmla="val 330680"/>
            <a:gd name="adj3" fmla="val 14509519"/>
            <a:gd name="adj4" fmla="val 16953812"/>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7A041A5-9BC9-9647-8849-62D5424D97DE}">
      <dsp:nvSpPr>
        <dsp:cNvPr id="0" name=""/>
        <dsp:cNvSpPr/>
      </dsp:nvSpPr>
      <dsp:spPr>
        <a:xfrm>
          <a:off x="2875098" y="2230"/>
          <a:ext cx="1717401" cy="8587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LaKaley</a:t>
          </a:r>
          <a:r>
            <a:rPr lang="en-US" sz="1600" kern="1200" dirty="0"/>
            <a:t> Tillery </a:t>
          </a:r>
        </a:p>
      </dsp:txBody>
      <dsp:txXfrm>
        <a:off x="2917016" y="44148"/>
        <a:ext cx="1633565" cy="774864"/>
      </dsp:txXfrm>
    </dsp:sp>
    <dsp:sp modelId="{5B295247-D422-964D-BFD7-E0AB49271149}">
      <dsp:nvSpPr>
        <dsp:cNvPr id="0" name=""/>
        <dsp:cNvSpPr/>
      </dsp:nvSpPr>
      <dsp:spPr>
        <a:xfrm>
          <a:off x="4706150" y="884018"/>
          <a:ext cx="1717401" cy="8587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Rhonda Baird</a:t>
          </a:r>
        </a:p>
      </dsp:txBody>
      <dsp:txXfrm>
        <a:off x="4748068" y="925936"/>
        <a:ext cx="1633565" cy="774864"/>
      </dsp:txXfrm>
    </dsp:sp>
    <dsp:sp modelId="{AA7045A2-5406-5E41-9F3F-16083C77DC73}">
      <dsp:nvSpPr>
        <dsp:cNvPr id="0" name=""/>
        <dsp:cNvSpPr/>
      </dsp:nvSpPr>
      <dsp:spPr>
        <a:xfrm>
          <a:off x="5158382" y="2865378"/>
          <a:ext cx="1717401" cy="8587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Dr. Rodney Wise</a:t>
          </a:r>
        </a:p>
      </dsp:txBody>
      <dsp:txXfrm>
        <a:off x="5200300" y="2907296"/>
        <a:ext cx="1633565" cy="774864"/>
      </dsp:txXfrm>
    </dsp:sp>
    <dsp:sp modelId="{3B1AF924-5752-1C4F-A781-CBC00D7E563F}">
      <dsp:nvSpPr>
        <dsp:cNvPr id="0" name=""/>
        <dsp:cNvSpPr/>
      </dsp:nvSpPr>
      <dsp:spPr>
        <a:xfrm>
          <a:off x="3891255" y="4454305"/>
          <a:ext cx="1717401" cy="8587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ACLA Quality Improvement Team</a:t>
          </a:r>
        </a:p>
      </dsp:txBody>
      <dsp:txXfrm>
        <a:off x="3933173" y="4496223"/>
        <a:ext cx="1633565" cy="774864"/>
      </dsp:txXfrm>
    </dsp:sp>
    <dsp:sp modelId="{C94BA63A-D964-A44E-9EAB-D2572CE24C0A}">
      <dsp:nvSpPr>
        <dsp:cNvPr id="0" name=""/>
        <dsp:cNvSpPr/>
      </dsp:nvSpPr>
      <dsp:spPr>
        <a:xfrm>
          <a:off x="1858941" y="4454305"/>
          <a:ext cx="1717401" cy="8587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Dr. Greg Randolph</a:t>
          </a:r>
        </a:p>
      </dsp:txBody>
      <dsp:txXfrm>
        <a:off x="1900859" y="4496223"/>
        <a:ext cx="1633565" cy="774864"/>
      </dsp:txXfrm>
    </dsp:sp>
    <dsp:sp modelId="{9BEFA9E1-2788-B84F-9371-CC32DEC5B4D3}">
      <dsp:nvSpPr>
        <dsp:cNvPr id="0" name=""/>
        <dsp:cNvSpPr/>
      </dsp:nvSpPr>
      <dsp:spPr>
        <a:xfrm>
          <a:off x="591814" y="2865378"/>
          <a:ext cx="1717401" cy="8587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Dana Smith</a:t>
          </a:r>
        </a:p>
      </dsp:txBody>
      <dsp:txXfrm>
        <a:off x="633732" y="2907296"/>
        <a:ext cx="1633565" cy="774864"/>
      </dsp:txXfrm>
    </dsp:sp>
    <dsp:sp modelId="{6D62E99F-D55E-D343-AF89-E438B6526FF5}">
      <dsp:nvSpPr>
        <dsp:cNvPr id="0" name=""/>
        <dsp:cNvSpPr/>
      </dsp:nvSpPr>
      <dsp:spPr>
        <a:xfrm>
          <a:off x="1044046" y="884018"/>
          <a:ext cx="1717401" cy="8587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LSU School of Medicine</a:t>
          </a:r>
        </a:p>
      </dsp:txBody>
      <dsp:txXfrm>
        <a:off x="1085964" y="925936"/>
        <a:ext cx="1633565" cy="7748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E5CEB-F362-EA4B-8591-8FACFBAF5457}" type="datetimeFigureOut">
              <a:rPr lang="en-US" smtClean="0"/>
              <a:t>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007E9-300F-D947-A302-2FBE66848295}" type="slidenum">
              <a:rPr lang="en-US" smtClean="0"/>
              <a:t>‹#›</a:t>
            </a:fld>
            <a:endParaRPr lang="en-US"/>
          </a:p>
        </p:txBody>
      </p:sp>
    </p:spTree>
    <p:extLst>
      <p:ext uri="{BB962C8B-B14F-4D97-AF65-F5344CB8AC3E}">
        <p14:creationId xmlns:p14="http://schemas.microsoft.com/office/powerpoint/2010/main" val="42809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8855492/#hsr2516-bib-002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cbi.nlm.nih.gov/pmc/articles/PMC8855492/#hsr2516-bib-005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and utility of vaccines</a:t>
            </a:r>
          </a:p>
          <a:p>
            <a:r>
              <a:rPr lang="en-US" dirty="0"/>
              <a:t>Major public health and preventative health care management implications</a:t>
            </a:r>
          </a:p>
          <a:p>
            <a:r>
              <a:rPr lang="en-US" dirty="0"/>
              <a:t>How it’s transformed the prevalence of major diseases in US</a:t>
            </a:r>
          </a:p>
        </p:txBody>
      </p:sp>
      <p:sp>
        <p:nvSpPr>
          <p:cNvPr id="4" name="Slide Number Placeholder 3"/>
          <p:cNvSpPr>
            <a:spLocks noGrp="1"/>
          </p:cNvSpPr>
          <p:nvPr>
            <p:ph type="sldNum" sz="quarter" idx="5"/>
          </p:nvPr>
        </p:nvSpPr>
        <p:spPr/>
        <p:txBody>
          <a:bodyPr/>
          <a:lstStyle/>
          <a:p>
            <a:fld id="{605007E9-300F-D947-A302-2FBE66848295}" type="slidenum">
              <a:rPr lang="en-US" smtClean="0"/>
              <a:t>2</a:t>
            </a:fld>
            <a:endParaRPr lang="en-US"/>
          </a:p>
        </p:txBody>
      </p:sp>
    </p:spTree>
    <p:extLst>
      <p:ext uri="{BB962C8B-B14F-4D97-AF65-F5344CB8AC3E}">
        <p14:creationId xmlns:p14="http://schemas.microsoft.com/office/powerpoint/2010/main" val="780435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ACLA already targeting black/AA and Hispanic population with outreach measures</a:t>
            </a:r>
          </a:p>
          <a:p>
            <a:endParaRPr lang="en-US" dirty="0"/>
          </a:p>
          <a:p>
            <a:r>
              <a:rPr lang="en-US" dirty="0"/>
              <a:t>***Orleans parish </a:t>
            </a:r>
          </a:p>
          <a:p>
            <a:endParaRPr lang="en-US" dirty="0"/>
          </a:p>
          <a:p>
            <a:r>
              <a:rPr lang="en-US" dirty="0"/>
              <a:t>Round up numbers </a:t>
            </a:r>
          </a:p>
          <a:p>
            <a:endParaRPr lang="en-US" dirty="0"/>
          </a:p>
          <a:p>
            <a:r>
              <a:rPr lang="en-US" dirty="0"/>
              <a:t>56, 69, 52, 44, 52, 49, 0</a:t>
            </a:r>
          </a:p>
        </p:txBody>
      </p:sp>
      <p:sp>
        <p:nvSpPr>
          <p:cNvPr id="4" name="Slide Number Placeholder 3"/>
          <p:cNvSpPr>
            <a:spLocks noGrp="1"/>
          </p:cNvSpPr>
          <p:nvPr>
            <p:ph type="sldNum" sz="quarter" idx="5"/>
          </p:nvPr>
        </p:nvSpPr>
        <p:spPr/>
        <p:txBody>
          <a:bodyPr/>
          <a:lstStyle/>
          <a:p>
            <a:fld id="{605007E9-300F-D947-A302-2FBE66848295}" type="slidenum">
              <a:rPr lang="en-US" smtClean="0"/>
              <a:t>12</a:t>
            </a:fld>
            <a:endParaRPr lang="en-US"/>
          </a:p>
        </p:txBody>
      </p:sp>
    </p:spTree>
    <p:extLst>
      <p:ext uri="{BB962C8B-B14F-4D97-AF65-F5344CB8AC3E}">
        <p14:creationId xmlns:p14="http://schemas.microsoft.com/office/powerpoint/2010/main" val="719057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Anecdote – I chose this project b/c I noticed in my personal experience that pts I saw in clinics were mostly up to date on vaccines.</a:t>
            </a:r>
          </a:p>
          <a:p>
            <a:r>
              <a:rPr lang="en-US" dirty="0"/>
              <a:t>Wanted to find out if we were missing those who are only going to urgent cares/ED visits?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46% of members WITHOUT a well child visit were vaccine compliant</a:t>
            </a:r>
          </a:p>
          <a:p>
            <a:endParaRPr lang="en-US" dirty="0"/>
          </a:p>
          <a:p>
            <a:r>
              <a:rPr lang="en-US" dirty="0"/>
              <a:t>**</a:t>
            </a:r>
            <a:r>
              <a:rPr lang="en-US" b="1" dirty="0"/>
              <a:t>significant diff b/n members who had a </a:t>
            </a:r>
            <a:r>
              <a:rPr lang="en-US" b="1" dirty="0" err="1"/>
              <a:t>wcv</a:t>
            </a:r>
            <a:r>
              <a:rPr lang="en-US" b="1" dirty="0"/>
              <a:t> and were vaccinated compared to those who were not seen at </a:t>
            </a:r>
            <a:r>
              <a:rPr lang="en-US" b="1" dirty="0" err="1"/>
              <a:t>wcv</a:t>
            </a:r>
            <a:r>
              <a:rPr lang="en-US" b="1" dirty="0"/>
              <a:t> and vaccinated however number of vaccinated kiddos with no </a:t>
            </a:r>
            <a:r>
              <a:rPr lang="en-US" b="1" dirty="0" err="1"/>
              <a:t>wcv</a:t>
            </a:r>
            <a:r>
              <a:rPr lang="en-US" b="1" dirty="0"/>
              <a:t> was higher than expected. Could have included members who completed series not in this 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some of these members may have not had a WCV THIS year 2022 but </a:t>
            </a:r>
            <a:r>
              <a:rPr lang="en-US" dirty="0" err="1"/>
              <a:t>coud</a:t>
            </a:r>
            <a:r>
              <a:rPr lang="en-US" dirty="0"/>
              <a:t> have still completed series 2021</a:t>
            </a:r>
          </a:p>
          <a:p>
            <a:endParaRPr lang="en-US" dirty="0"/>
          </a:p>
          <a:p>
            <a:endParaRPr lang="en-US" dirty="0"/>
          </a:p>
          <a:p>
            <a:r>
              <a:rPr lang="en-US" dirty="0"/>
              <a:t>43.73% of members in 2022 year visited the ED and also did NOT have a wellness visit </a:t>
            </a:r>
          </a:p>
          <a:p>
            <a:r>
              <a:rPr lang="en-US" dirty="0"/>
              <a:t>** only 3!! Members who went to ED also had their wellness checks (likely would have gone anyways)</a:t>
            </a:r>
          </a:p>
          <a:p>
            <a:endParaRPr lang="en-US" dirty="0"/>
          </a:p>
          <a:p>
            <a:r>
              <a:rPr lang="en-US" dirty="0"/>
              <a:t>46.96% of those without an ED visit in measure year (2022) also did not have a wellness check </a:t>
            </a:r>
          </a:p>
          <a:p>
            <a:endParaRPr lang="en-US" dirty="0"/>
          </a:p>
          <a:p>
            <a:endParaRPr lang="en-US" dirty="0"/>
          </a:p>
        </p:txBody>
      </p:sp>
      <p:sp>
        <p:nvSpPr>
          <p:cNvPr id="4" name="Slide Number Placeholder 3"/>
          <p:cNvSpPr>
            <a:spLocks noGrp="1"/>
          </p:cNvSpPr>
          <p:nvPr>
            <p:ph type="sldNum" sz="quarter" idx="5"/>
          </p:nvPr>
        </p:nvSpPr>
        <p:spPr/>
        <p:txBody>
          <a:bodyPr/>
          <a:lstStyle/>
          <a:p>
            <a:fld id="{605007E9-300F-D947-A302-2FBE66848295}" type="slidenum">
              <a:rPr lang="en-US" smtClean="0"/>
              <a:t>13</a:t>
            </a:fld>
            <a:endParaRPr lang="en-US"/>
          </a:p>
        </p:txBody>
      </p:sp>
    </p:spTree>
    <p:extLst>
      <p:ext uri="{BB962C8B-B14F-4D97-AF65-F5344CB8AC3E}">
        <p14:creationId xmlns:p14="http://schemas.microsoft.com/office/powerpoint/2010/main" val="191207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510 members in this cohort had an ED visit in MY 2022</a:t>
            </a:r>
          </a:p>
          <a:p>
            <a:r>
              <a:rPr lang="en-US" dirty="0"/>
              <a:t>Of those 510, 44% of members in 2022 measure year </a:t>
            </a:r>
            <a:r>
              <a:rPr lang="en-US" u="sng" dirty="0"/>
              <a:t>visited</a:t>
            </a:r>
            <a:r>
              <a:rPr lang="en-US" dirty="0"/>
              <a:t> the ED and also did NOT have a wellness visit and WERE vaccine compliant</a:t>
            </a:r>
          </a:p>
          <a:p>
            <a:r>
              <a:rPr lang="en-US" dirty="0"/>
              <a:t>** only 3!! Members who went to ED also had their wellness checks (likely would have gone anyways)</a:t>
            </a:r>
          </a:p>
          <a:p>
            <a:endParaRPr lang="en-US" dirty="0"/>
          </a:p>
          <a:p>
            <a:r>
              <a:rPr lang="en-US" dirty="0"/>
              <a:t>Bottom chart: 4089 members did NOT have an ED visit; 47% of those </a:t>
            </a:r>
            <a:r>
              <a:rPr lang="en-US" u="sng" dirty="0"/>
              <a:t>without</a:t>
            </a:r>
            <a:r>
              <a:rPr lang="en-US" dirty="0"/>
              <a:t> an ED visit in measure year (2022) who also did not have a wellness check were vaccinated</a:t>
            </a:r>
          </a:p>
          <a:p>
            <a:endParaRPr lang="en-US" dirty="0"/>
          </a:p>
          <a:p>
            <a:r>
              <a:rPr lang="en-US" b="1" dirty="0"/>
              <a:t>44% of kids who went to ED in MY 2022 did NOT have a WCV but DID have a complete vaccine series</a:t>
            </a:r>
          </a:p>
          <a:p>
            <a:r>
              <a:rPr lang="en-US" b="1" dirty="0"/>
              <a:t>55% of kids who did NOT go to the ED in 2022 and DID have a WCV were vaccinated</a:t>
            </a:r>
          </a:p>
          <a:p>
            <a:r>
              <a:rPr lang="en-US" b="1" dirty="0"/>
              <a:t>Point here is that we found that perhaps the ED may not have played a big role in vaccination status, although we can likely conclude that having a WCV is associated with a greater likelihood of being vaccinated (expected). </a:t>
            </a:r>
          </a:p>
          <a:p>
            <a:r>
              <a:rPr lang="en-US" b="1" dirty="0"/>
              <a:t>May prompt us to look further into WHY members are visiting ED (ed diagnoses). They are not following up with well visit s/p ED visit. </a:t>
            </a:r>
          </a:p>
          <a:p>
            <a:endParaRPr lang="en-US" dirty="0"/>
          </a:p>
        </p:txBody>
      </p:sp>
      <p:sp>
        <p:nvSpPr>
          <p:cNvPr id="4" name="Slide Number Placeholder 3"/>
          <p:cNvSpPr>
            <a:spLocks noGrp="1"/>
          </p:cNvSpPr>
          <p:nvPr>
            <p:ph type="sldNum" sz="quarter" idx="5"/>
          </p:nvPr>
        </p:nvSpPr>
        <p:spPr/>
        <p:txBody>
          <a:bodyPr/>
          <a:lstStyle/>
          <a:p>
            <a:fld id="{605007E9-300F-D947-A302-2FBE66848295}" type="slidenum">
              <a:rPr lang="en-US" smtClean="0"/>
              <a:t>14</a:t>
            </a:fld>
            <a:endParaRPr lang="en-US"/>
          </a:p>
        </p:txBody>
      </p:sp>
    </p:spTree>
    <p:extLst>
      <p:ext uri="{BB962C8B-B14F-4D97-AF65-F5344CB8AC3E}">
        <p14:creationId xmlns:p14="http://schemas.microsoft.com/office/powerpoint/2010/main" val="228319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91919"/>
                </a:solidFill>
                <a:effectLst/>
                <a:latin typeface="ArialMT"/>
              </a:rPr>
              <a:t>Roughly 1.3% had not received any vaccinations by 24 months, according to a report in a 2018 article on national immunization status (AAP report</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LAST BULLET: While there is always room for improvement to increase member attendance to WCV in hopes that this will help to meet immunization rate for target year</a:t>
            </a:r>
            <a:r>
              <a:rPr lang="en-US" dirty="0"/>
              <a:t>, data did not show a strong correlation with those members who visit ED/UC and did not go to WCV and having low vaccine rates</a:t>
            </a:r>
          </a:p>
          <a:p>
            <a:r>
              <a:rPr lang="en-US" dirty="0"/>
              <a:t>Maybe somewhat Association with ED visits and NO WCV</a:t>
            </a:r>
          </a:p>
          <a:p>
            <a:endParaRPr lang="en-US" dirty="0"/>
          </a:p>
          <a:p>
            <a:br>
              <a:rPr lang="en-US" dirty="0">
                <a:effectLst/>
                <a:latin typeface="Calibri" panose="020F0502020204030204" pitchFamily="34" charset="0"/>
              </a:rPr>
            </a:br>
            <a:endParaRPr lang="en-US"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05007E9-300F-D947-A302-2FBE66848295}" type="slidenum">
              <a:rPr lang="en-US" smtClean="0"/>
              <a:t>15</a:t>
            </a:fld>
            <a:endParaRPr lang="en-US"/>
          </a:p>
        </p:txBody>
      </p:sp>
    </p:spTree>
    <p:extLst>
      <p:ext uri="{BB962C8B-B14F-4D97-AF65-F5344CB8AC3E}">
        <p14:creationId xmlns:p14="http://schemas.microsoft.com/office/powerpoint/2010/main" val="335705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number of visits – how many kids had multiple visits to urgent care. Are they behind?? Data may show what the cut off number should be…</a:t>
            </a:r>
          </a:p>
          <a:p>
            <a:endParaRPr lang="en-US" dirty="0"/>
          </a:p>
          <a:p>
            <a:r>
              <a:rPr lang="en-US" dirty="0"/>
              <a:t>Resident teaching opportunity at CHNOLA with LSU – </a:t>
            </a:r>
            <a:r>
              <a:rPr lang="en-US" dirty="0" err="1"/>
              <a:t>depaul</a:t>
            </a:r>
            <a:r>
              <a:rPr lang="en-US" dirty="0"/>
              <a:t> and tiger care resident docs</a:t>
            </a:r>
          </a:p>
          <a:p>
            <a:pPr marL="171450" indent="-171450">
              <a:buFontTx/>
              <a:buChar char="-"/>
            </a:pPr>
            <a:r>
              <a:rPr lang="en-US" dirty="0"/>
              <a:t>Morning and noon report presentation?</a:t>
            </a:r>
          </a:p>
          <a:p>
            <a:pPr marL="171450" indent="-171450">
              <a:buFontTx/>
              <a:buChar char="-"/>
            </a:pPr>
            <a:r>
              <a:rPr lang="en-US" dirty="0"/>
              <a:t>Check with these clinics – what is missing, supplies? Patients not getting appointments? No vaccines at sick visits? Access to these appointments? </a:t>
            </a:r>
            <a:r>
              <a:rPr lang="en-US" dirty="0" err="1"/>
              <a:t>Etc</a:t>
            </a:r>
            <a:r>
              <a:rPr lang="en-US" dirty="0"/>
              <a:t>….</a:t>
            </a:r>
          </a:p>
          <a:p>
            <a:pPr marL="171450" indent="-171450">
              <a:buFontTx/>
              <a:buChar char="-"/>
            </a:pPr>
            <a:endParaRPr lang="en-US" dirty="0"/>
          </a:p>
          <a:p>
            <a:pPr marL="171450" indent="-171450">
              <a:buFontTx/>
              <a:buChar char="-"/>
            </a:pPr>
            <a:r>
              <a:rPr lang="en-US" dirty="0"/>
              <a:t>LSU  recommendation – is there an audit and feedback program? Further research on why certain kids are behind?</a:t>
            </a:r>
          </a:p>
          <a:p>
            <a:pPr marL="171450" indent="-171450">
              <a:buFontTx/>
              <a:buChar char="-"/>
            </a:pPr>
            <a:r>
              <a:rPr lang="en-US" dirty="0"/>
              <a:t>&gt;&gt;&gt; audit and feedback: assessment, feedback, incentives, and exchange method developed by Georgia state health dept and expanded by the </a:t>
            </a:r>
            <a:r>
              <a:rPr lang="en-US" dirty="0" err="1"/>
              <a:t>cdc</a:t>
            </a:r>
            <a:r>
              <a:rPr lang="en-US" dirty="0"/>
              <a:t>. Uses clinic level audit and feedback within an integrated quality improvement program. Used across USA and has proven effective at increasing early childhood immunization rates when implemented in public clinics/private practices. Study done that found conducting semi annual audits was associated with increased early childhood vaccination rates at the clinic level, even after controlling for other clinic characteristics. *best used in combo with other measures </a:t>
            </a:r>
          </a:p>
          <a:p>
            <a:pPr marL="171450" indent="-171450">
              <a:buFontTx/>
              <a:buChar char="-"/>
            </a:pPr>
            <a:r>
              <a:rPr lang="en-US" dirty="0"/>
              <a:t>MORE DATA --- need urgent care data</a:t>
            </a:r>
          </a:p>
          <a:p>
            <a:pPr marL="171450" indent="-171450">
              <a:buFontTx/>
              <a:buChar char="-"/>
            </a:pPr>
            <a:endParaRPr lang="en-US" dirty="0"/>
          </a:p>
          <a:p>
            <a:pPr marL="171450" indent="-171450">
              <a:buFontTx/>
              <a:buChar char="-"/>
            </a:pPr>
            <a:r>
              <a:rPr lang="en-US" dirty="0"/>
              <a:t>DID the pandemic really affect well child visits? How many kids had well child visits pre pandemic?</a:t>
            </a:r>
          </a:p>
          <a:p>
            <a:pPr marL="171450" indent="-171450">
              <a:buFontTx/>
              <a:buChar char="-"/>
            </a:pPr>
            <a:r>
              <a:rPr lang="en-US" dirty="0"/>
              <a:t>Parent focus group about attitudes about vaccinations? If this is plausible </a:t>
            </a:r>
          </a:p>
          <a:p>
            <a:pPr marL="171450" indent="-171450">
              <a:buFontTx/>
              <a:buChar char="-"/>
            </a:pPr>
            <a:r>
              <a:rPr lang="en-US" dirty="0"/>
              <a:t>Member wellness and outreach centers (NOLA and Shreveport) </a:t>
            </a:r>
          </a:p>
          <a:p>
            <a:pPr marL="171450" indent="-171450">
              <a:buFontTx/>
              <a:buChar char="-"/>
            </a:pPr>
            <a:endParaRPr lang="en-US" dirty="0"/>
          </a:p>
          <a:p>
            <a:pPr marL="171450" indent="-171450">
              <a:buFontTx/>
              <a:buChar char="-"/>
            </a:pPr>
            <a:endParaRPr lang="en-US" dirty="0"/>
          </a:p>
          <a:p>
            <a:pPr marL="171450" indent="-171450">
              <a:buFontTx/>
              <a:buChar char="-"/>
            </a:pPr>
            <a:r>
              <a:rPr lang="en-US" dirty="0"/>
              <a:t>***PEDIATRIC RESIDENT OUTREACH!</a:t>
            </a:r>
          </a:p>
          <a:p>
            <a:pPr marL="171450" indent="-171450">
              <a:buFontTx/>
              <a:buChar char="-"/>
            </a:pPr>
            <a:r>
              <a:rPr lang="en-US" dirty="0"/>
              <a:t>***LOOK FURTHER INTO SICK VISITS </a:t>
            </a:r>
          </a:p>
          <a:p>
            <a:endParaRPr lang="en-US" dirty="0"/>
          </a:p>
        </p:txBody>
      </p:sp>
      <p:sp>
        <p:nvSpPr>
          <p:cNvPr id="4" name="Slide Number Placeholder 3"/>
          <p:cNvSpPr>
            <a:spLocks noGrp="1"/>
          </p:cNvSpPr>
          <p:nvPr>
            <p:ph type="sldNum" sz="quarter" idx="5"/>
          </p:nvPr>
        </p:nvSpPr>
        <p:spPr/>
        <p:txBody>
          <a:bodyPr/>
          <a:lstStyle/>
          <a:p>
            <a:fld id="{605007E9-300F-D947-A302-2FBE66848295}" type="slidenum">
              <a:rPr lang="en-US" smtClean="0"/>
              <a:t>16</a:t>
            </a:fld>
            <a:endParaRPr lang="en-US"/>
          </a:p>
        </p:txBody>
      </p:sp>
    </p:spTree>
    <p:extLst>
      <p:ext uri="{BB962C8B-B14F-4D97-AF65-F5344CB8AC3E}">
        <p14:creationId xmlns:p14="http://schemas.microsoft.com/office/powerpoint/2010/main" val="381225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Managed care organization – want to decrease hospitalizations </a:t>
            </a:r>
          </a:p>
          <a:p>
            <a:endParaRPr lang="en-US" dirty="0"/>
          </a:p>
        </p:txBody>
      </p:sp>
      <p:sp>
        <p:nvSpPr>
          <p:cNvPr id="4" name="Slide Number Placeholder 3"/>
          <p:cNvSpPr>
            <a:spLocks noGrp="1"/>
          </p:cNvSpPr>
          <p:nvPr>
            <p:ph type="sldNum" sz="quarter" idx="5"/>
          </p:nvPr>
        </p:nvSpPr>
        <p:spPr/>
        <p:txBody>
          <a:bodyPr/>
          <a:lstStyle/>
          <a:p>
            <a:fld id="{605007E9-300F-D947-A302-2FBE66848295}" type="slidenum">
              <a:rPr lang="en-US" smtClean="0"/>
              <a:t>3</a:t>
            </a:fld>
            <a:endParaRPr lang="en-US"/>
          </a:p>
        </p:txBody>
      </p:sp>
    </p:spTree>
    <p:extLst>
      <p:ext uri="{BB962C8B-B14F-4D97-AF65-F5344CB8AC3E}">
        <p14:creationId xmlns:p14="http://schemas.microsoft.com/office/powerpoint/2010/main" val="31676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completion by 18 months; measure gives room for catch up </a:t>
            </a:r>
          </a:p>
        </p:txBody>
      </p:sp>
      <p:sp>
        <p:nvSpPr>
          <p:cNvPr id="4" name="Slide Number Placeholder 3"/>
          <p:cNvSpPr>
            <a:spLocks noGrp="1"/>
          </p:cNvSpPr>
          <p:nvPr>
            <p:ph type="sldNum" sz="quarter" idx="5"/>
          </p:nvPr>
        </p:nvSpPr>
        <p:spPr/>
        <p:txBody>
          <a:bodyPr/>
          <a:lstStyle/>
          <a:p>
            <a:fld id="{605007E9-300F-D947-A302-2FBE66848295}" type="slidenum">
              <a:rPr lang="en-US" smtClean="0"/>
              <a:t>4</a:t>
            </a:fld>
            <a:endParaRPr lang="en-US"/>
          </a:p>
        </p:txBody>
      </p:sp>
    </p:spTree>
    <p:extLst>
      <p:ext uri="{BB962C8B-B14F-4D97-AF65-F5344CB8AC3E}">
        <p14:creationId xmlns:p14="http://schemas.microsoft.com/office/powerpoint/2010/main" val="253660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as of 9/12/22</a:t>
            </a:r>
          </a:p>
          <a:p>
            <a:r>
              <a:rPr lang="en-US" dirty="0"/>
              <a:t>GOAL for 2% increase 63.07%</a:t>
            </a:r>
          </a:p>
          <a:p>
            <a:endParaRPr lang="en-US" dirty="0"/>
          </a:p>
          <a:p>
            <a:r>
              <a:rPr lang="en-US" dirty="0"/>
              <a:t>In order to meet or be eligible for the incentive </a:t>
            </a:r>
          </a:p>
          <a:p>
            <a:r>
              <a:rPr lang="en-US" dirty="0"/>
              <a:t>Pictorial of where we were in 2020 which was pandemic onset and the effects we’ve seen and experienced from that</a:t>
            </a:r>
          </a:p>
        </p:txBody>
      </p:sp>
      <p:sp>
        <p:nvSpPr>
          <p:cNvPr id="4" name="Slide Number Placeholder 3"/>
          <p:cNvSpPr>
            <a:spLocks noGrp="1"/>
          </p:cNvSpPr>
          <p:nvPr>
            <p:ph type="sldNum" sz="quarter" idx="5"/>
          </p:nvPr>
        </p:nvSpPr>
        <p:spPr/>
        <p:txBody>
          <a:bodyPr/>
          <a:lstStyle/>
          <a:p>
            <a:fld id="{605007E9-300F-D947-A302-2FBE66848295}" type="slidenum">
              <a:rPr lang="en-US" smtClean="0"/>
              <a:t>5</a:t>
            </a:fld>
            <a:endParaRPr lang="en-US"/>
          </a:p>
        </p:txBody>
      </p:sp>
    </p:spTree>
    <p:extLst>
      <p:ext uri="{BB962C8B-B14F-4D97-AF65-F5344CB8AC3E}">
        <p14:creationId xmlns:p14="http://schemas.microsoft.com/office/powerpoint/2010/main" val="181515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studied childhood immunization rates</a:t>
            </a:r>
          </a:p>
          <a:p>
            <a:r>
              <a:rPr lang="en-US" dirty="0" err="1"/>
              <a:t>Szilagyi</a:t>
            </a:r>
            <a:r>
              <a:rPr lang="en-US" dirty="0"/>
              <a:t> developed this model of the immunization barriers from each perspective of patient, provider, and system. Real issue at the provider and system level. </a:t>
            </a:r>
          </a:p>
          <a:p>
            <a:r>
              <a:rPr lang="en-US" dirty="0"/>
              <a:t>Strategy to raise vaccine rates is to first study these barriers </a:t>
            </a:r>
            <a:r>
              <a:rPr lang="en-US" dirty="0">
                <a:sym typeface="Wingdings" pitchFamily="2" charset="2"/>
              </a:rPr>
              <a:t> then study individual interventions  then bundles  then scale up. </a:t>
            </a:r>
          </a:p>
          <a:p>
            <a:r>
              <a:rPr lang="en-US" dirty="0">
                <a:sym typeface="Wingdings" pitchFamily="2" charset="2"/>
              </a:rPr>
              <a:t>3 largest barriers are those highlighted. Addressing an intervention towards these will have the largest impact. </a:t>
            </a:r>
          </a:p>
          <a:p>
            <a:endParaRPr lang="en-US" dirty="0"/>
          </a:p>
          <a:p>
            <a:r>
              <a:rPr lang="en-US" dirty="0"/>
              <a:t>Largest impact if baseline is rate – low, can increase by 2-10% points; low impact with low income population because they’re harder to reach</a:t>
            </a:r>
          </a:p>
          <a:p>
            <a:r>
              <a:rPr lang="en-US" dirty="0"/>
              <a:t>Combine this with outreach</a:t>
            </a:r>
          </a:p>
          <a:p>
            <a:endParaRPr lang="en-US" dirty="0"/>
          </a:p>
          <a:p>
            <a:r>
              <a:rPr lang="en-US" dirty="0"/>
              <a:t>Largest impact = PT REMINDER RECALL</a:t>
            </a:r>
          </a:p>
          <a:p>
            <a:pPr marL="171450" indent="-171450">
              <a:buFontTx/>
              <a:buChar char="-"/>
            </a:pPr>
            <a:r>
              <a:rPr lang="en-US" dirty="0"/>
              <a:t>modality: letters, postcards, calls/texts, emails; </a:t>
            </a:r>
          </a:p>
          <a:p>
            <a:pPr marL="171450" indent="-171450">
              <a:buFontTx/>
              <a:buChar char="-"/>
            </a:pPr>
            <a:r>
              <a:rPr lang="en-US" dirty="0"/>
              <a:t>intensity: frequency can vary, combine with outreach</a:t>
            </a:r>
          </a:p>
          <a:p>
            <a:pPr marL="171450" indent="-171450">
              <a:buFontTx/>
              <a:buChar char="-"/>
            </a:pPr>
            <a:r>
              <a:rPr lang="en-US" dirty="0"/>
              <a:t>Recipient: parents/adolescents (if applicable)</a:t>
            </a:r>
          </a:p>
          <a:p>
            <a:pPr marL="171450" indent="-171450">
              <a:buFontTx/>
              <a:buChar char="-"/>
            </a:pPr>
            <a:r>
              <a:rPr lang="en-US" dirty="0"/>
              <a:t>Source: PCP, HMP, registry</a:t>
            </a:r>
          </a:p>
          <a:p>
            <a:pPr marL="171450" indent="-171450">
              <a:buFontTx/>
              <a:buChar char="-"/>
            </a:pPr>
            <a:r>
              <a:rPr lang="en-US" dirty="0"/>
              <a:t>Requirements: registry, </a:t>
            </a:r>
            <a:r>
              <a:rPr lang="en-US" dirty="0" err="1"/>
              <a:t>pt</a:t>
            </a:r>
            <a:r>
              <a:rPr lang="en-US" dirty="0"/>
              <a:t> contact info that is active, algorithms of who needs the vaccines, resources (workers)</a:t>
            </a:r>
          </a:p>
          <a:p>
            <a:pPr marL="171450" indent="-171450">
              <a:buFontTx/>
              <a:buChar char="-"/>
            </a:pPr>
            <a:endParaRPr lang="en-US" dirty="0"/>
          </a:p>
          <a:p>
            <a:pPr marL="171450" indent="-171450">
              <a:buFontTx/>
              <a:buChar char="-"/>
            </a:pPr>
            <a:endParaRPr lang="en-US" dirty="0"/>
          </a:p>
          <a:p>
            <a:pPr marL="171450" indent="-171450">
              <a:buFontTx/>
              <a:buChar char="-"/>
            </a:pPr>
            <a:r>
              <a:rPr lang="en-US" dirty="0"/>
              <a:t>Provider education on WHEN to send out recall reminders </a:t>
            </a:r>
          </a:p>
          <a:p>
            <a:pPr marL="171450" indent="-171450">
              <a:buFontTx/>
              <a:buChar char="-"/>
            </a:pPr>
            <a:r>
              <a:rPr lang="en-US" dirty="0"/>
              <a:t>Provider recall &gt; insurance company</a:t>
            </a:r>
          </a:p>
          <a:p>
            <a:pPr marL="171450" indent="-171450">
              <a:buFontTx/>
              <a:buChar char="-"/>
            </a:pPr>
            <a:r>
              <a:rPr lang="en-US" dirty="0"/>
              <a:t>Providing members with 1 number so that they can recognize outreach texts/calls</a:t>
            </a:r>
          </a:p>
        </p:txBody>
      </p:sp>
      <p:sp>
        <p:nvSpPr>
          <p:cNvPr id="4" name="Slide Number Placeholder 3"/>
          <p:cNvSpPr>
            <a:spLocks noGrp="1"/>
          </p:cNvSpPr>
          <p:nvPr>
            <p:ph type="sldNum" sz="quarter" idx="5"/>
          </p:nvPr>
        </p:nvSpPr>
        <p:spPr/>
        <p:txBody>
          <a:bodyPr/>
          <a:lstStyle/>
          <a:p>
            <a:fld id="{605007E9-300F-D947-A302-2FBE66848295}" type="slidenum">
              <a:rPr lang="en-US" smtClean="0"/>
              <a:t>6</a:t>
            </a:fld>
            <a:endParaRPr lang="en-US"/>
          </a:p>
        </p:txBody>
      </p:sp>
    </p:spTree>
    <p:extLst>
      <p:ext uri="{BB962C8B-B14F-4D97-AF65-F5344CB8AC3E}">
        <p14:creationId xmlns:p14="http://schemas.microsoft.com/office/powerpoint/2010/main" val="96280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Cambria" panose="02040503050406030204" pitchFamily="18" charset="0"/>
              </a:rPr>
              <a:t>It appeared that the infants were less likely to miss their vaccination than older toddlers during the COVID pandemic.</a:t>
            </a:r>
            <a:r>
              <a:rPr lang="en-US" b="0" i="0" u="sng" strike="noStrike" baseline="30000" dirty="0">
                <a:solidFill>
                  <a:srgbClr val="4C2C92"/>
                </a:solidFill>
                <a:effectLst/>
                <a:latin typeface="Cambria" panose="02040503050406030204" pitchFamily="18" charset="0"/>
                <a:hlinkClick r:id="rId3"/>
              </a:rPr>
              <a:t> 26 </a:t>
            </a:r>
            <a:r>
              <a:rPr lang="en-US" b="0" i="0" u="none" strike="noStrike" baseline="30000" dirty="0">
                <a:solidFill>
                  <a:srgbClr val="212121"/>
                </a:solidFill>
                <a:effectLst/>
                <a:latin typeface="Cambria" panose="02040503050406030204" pitchFamily="18" charset="0"/>
              </a:rPr>
              <a:t>, </a:t>
            </a:r>
            <a:r>
              <a:rPr lang="en-US" b="0" i="0" u="sng" strike="noStrike" baseline="30000" dirty="0">
                <a:solidFill>
                  <a:srgbClr val="4C2C92"/>
                </a:solidFill>
                <a:effectLst/>
                <a:latin typeface="Cambria" panose="02040503050406030204" pitchFamily="18" charset="0"/>
                <a:hlinkClick r:id="rId4"/>
              </a:rPr>
              <a:t>53 </a:t>
            </a:r>
            <a:r>
              <a:rPr lang="en-US" b="0" i="0" u="none" strike="noStrike" dirty="0">
                <a:solidFill>
                  <a:srgbClr val="212121"/>
                </a:solidFill>
                <a:effectLst/>
                <a:latin typeface="Cambria" panose="02040503050406030204" pitchFamily="18" charset="0"/>
              </a:rPr>
              <a:t>This may suggest that parents put the vaccination of their infants at priority. Besides, toddlers are more active than infants, thus at greater risk of catching VPDs. Consequently, missed vaccinations and greater exposure to diseases make older children a target population for potential future outbreaks.</a:t>
            </a:r>
            <a:endParaRPr lang="en-US" dirty="0"/>
          </a:p>
        </p:txBody>
      </p:sp>
      <p:sp>
        <p:nvSpPr>
          <p:cNvPr id="4" name="Slide Number Placeholder 3"/>
          <p:cNvSpPr>
            <a:spLocks noGrp="1"/>
          </p:cNvSpPr>
          <p:nvPr>
            <p:ph type="sldNum" sz="quarter" idx="5"/>
          </p:nvPr>
        </p:nvSpPr>
        <p:spPr/>
        <p:txBody>
          <a:bodyPr/>
          <a:lstStyle/>
          <a:p>
            <a:fld id="{605007E9-300F-D947-A302-2FBE66848295}" type="slidenum">
              <a:rPr lang="en-US" smtClean="0"/>
              <a:t>8</a:t>
            </a:fld>
            <a:endParaRPr lang="en-US"/>
          </a:p>
        </p:txBody>
      </p:sp>
    </p:spTree>
    <p:extLst>
      <p:ext uri="{BB962C8B-B14F-4D97-AF65-F5344CB8AC3E}">
        <p14:creationId xmlns:p14="http://schemas.microsoft.com/office/powerpoint/2010/main" val="127344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national immunization </a:t>
            </a:r>
            <a:r>
              <a:rPr lang="en-US" dirty="0" err="1"/>
              <a:t>survery</a:t>
            </a:r>
            <a:r>
              <a:rPr lang="en-US" dirty="0"/>
              <a:t> child on toddlers showed that roughly 1.3% had not received ANY immunizations by 24 </a:t>
            </a:r>
            <a:r>
              <a:rPr lang="en-US" dirty="0" err="1"/>
              <a:t>mo</a:t>
            </a:r>
            <a:endParaRPr lang="en-US" dirty="0"/>
          </a:p>
          <a:p>
            <a:pPr marL="171450" indent="-171450">
              <a:buFontTx/>
              <a:buChar char="-"/>
            </a:pPr>
            <a:r>
              <a:rPr lang="en-US" dirty="0"/>
              <a:t>Old data but something to think about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05007E9-300F-D947-A302-2FBE66848295}" type="slidenum">
              <a:rPr lang="en-US" smtClean="0"/>
              <a:t>9</a:t>
            </a:fld>
            <a:endParaRPr lang="en-US"/>
          </a:p>
        </p:txBody>
      </p:sp>
    </p:spTree>
    <p:extLst>
      <p:ext uri="{BB962C8B-B14F-4D97-AF65-F5344CB8AC3E}">
        <p14:creationId xmlns:p14="http://schemas.microsoft.com/office/powerpoint/2010/main" val="184881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show discrepancies within neighboring areas</a:t>
            </a:r>
          </a:p>
          <a:p>
            <a:endParaRPr lang="en-US" dirty="0"/>
          </a:p>
          <a:p>
            <a:r>
              <a:rPr lang="en-US" dirty="0"/>
              <a:t>IBERVILLE IS RURAL – WHAT IS GOING ON HERE?</a:t>
            </a:r>
          </a:p>
        </p:txBody>
      </p:sp>
      <p:sp>
        <p:nvSpPr>
          <p:cNvPr id="4" name="Slide Number Placeholder 3"/>
          <p:cNvSpPr>
            <a:spLocks noGrp="1"/>
          </p:cNvSpPr>
          <p:nvPr>
            <p:ph type="sldNum" sz="quarter" idx="5"/>
          </p:nvPr>
        </p:nvSpPr>
        <p:spPr/>
        <p:txBody>
          <a:bodyPr/>
          <a:lstStyle/>
          <a:p>
            <a:fld id="{605007E9-300F-D947-A302-2FBE66848295}" type="slidenum">
              <a:rPr lang="en-US" smtClean="0"/>
              <a:t>10</a:t>
            </a:fld>
            <a:endParaRPr lang="en-US"/>
          </a:p>
        </p:txBody>
      </p:sp>
    </p:spTree>
    <p:extLst>
      <p:ext uri="{BB962C8B-B14F-4D97-AF65-F5344CB8AC3E}">
        <p14:creationId xmlns:p14="http://schemas.microsoft.com/office/powerpoint/2010/main" val="264915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that some sample sizes are small (</a:t>
            </a:r>
            <a:r>
              <a:rPr lang="en-US" dirty="0" err="1"/>
              <a:t>ie</a:t>
            </a:r>
            <a:r>
              <a:rPr lang="en-US" dirty="0"/>
              <a:t>: small numerator and denominator)</a:t>
            </a:r>
          </a:p>
          <a:p>
            <a:endParaRPr lang="en-US" dirty="0"/>
          </a:p>
          <a:p>
            <a:r>
              <a:rPr lang="en-US" dirty="0"/>
              <a:t>Vaccine compliance</a:t>
            </a:r>
          </a:p>
          <a:p>
            <a:endParaRPr lang="en-US" dirty="0"/>
          </a:p>
          <a:p>
            <a:r>
              <a:rPr lang="en-US" dirty="0" err="1"/>
              <a:t>Depaul</a:t>
            </a:r>
            <a:r>
              <a:rPr lang="en-US" dirty="0"/>
              <a:t> used to be a mental health facility, now primary care</a:t>
            </a:r>
          </a:p>
          <a:p>
            <a:endParaRPr lang="en-US" dirty="0"/>
          </a:p>
        </p:txBody>
      </p:sp>
      <p:sp>
        <p:nvSpPr>
          <p:cNvPr id="4" name="Slide Number Placeholder 3"/>
          <p:cNvSpPr>
            <a:spLocks noGrp="1"/>
          </p:cNvSpPr>
          <p:nvPr>
            <p:ph type="sldNum" sz="quarter" idx="5"/>
          </p:nvPr>
        </p:nvSpPr>
        <p:spPr/>
        <p:txBody>
          <a:bodyPr/>
          <a:lstStyle/>
          <a:p>
            <a:fld id="{605007E9-300F-D947-A302-2FBE66848295}" type="slidenum">
              <a:rPr lang="en-US" smtClean="0"/>
              <a:t>11</a:t>
            </a:fld>
            <a:endParaRPr lang="en-US"/>
          </a:p>
        </p:txBody>
      </p:sp>
    </p:spTree>
    <p:extLst>
      <p:ext uri="{BB962C8B-B14F-4D97-AF65-F5344CB8AC3E}">
        <p14:creationId xmlns:p14="http://schemas.microsoft.com/office/powerpoint/2010/main" val="73824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10/20/22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50079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10/20/22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6690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10/20/22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865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10/20/22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401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10/20/22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24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10/20/22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6845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10/20/22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7361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10/20/22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4194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10/20/22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056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10/20/22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75360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10/20/22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4002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10/20/22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95027022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OTqqtKlp8o" TargetMode="External"/><Relationship Id="rId2" Type="http://schemas.openxmlformats.org/officeDocument/2006/relationships/hyperlink" Target="https://www.cdc.gov/vaccines/parents/schedules/index.html" TargetMode="External"/><Relationship Id="rId1" Type="http://schemas.openxmlformats.org/officeDocument/2006/relationships/slideLayout" Target="../slideLayouts/slideLayout2.xml"/><Relationship Id="rId6" Type="http://schemas.openxmlformats.org/officeDocument/2006/relationships/hyperlink" Target="https://pubmed.ncbi.nlm.nih.gov/31790027/" TargetMode="External"/><Relationship Id="rId5" Type="http://schemas.openxmlformats.org/officeDocument/2006/relationships/hyperlink" Target="https://www.ncbi.nlm.nih.gov/pmc/articles/PMC8933962/" TargetMode="External"/><Relationship Id="rId4" Type="http://schemas.openxmlformats.org/officeDocument/2006/relationships/hyperlink" Target="https://www.ncbi.nlm.nih.gov/pmc/articles/PMC885549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91C9781-1BFB-4400-A1AC-1BEAE6728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B32CAD-5F08-4EE4-B80D-A9E62A650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67818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D0FC8-6890-B410-1C89-8E1AA11F40EC}"/>
              </a:ext>
            </a:extLst>
          </p:cNvPr>
          <p:cNvSpPr>
            <a:spLocks noGrp="1"/>
          </p:cNvSpPr>
          <p:nvPr>
            <p:ph type="ctrTitle"/>
          </p:nvPr>
        </p:nvSpPr>
        <p:spPr>
          <a:xfrm>
            <a:off x="1637552" y="1371599"/>
            <a:ext cx="5020236" cy="2360429"/>
          </a:xfrm>
        </p:spPr>
        <p:txBody>
          <a:bodyPr>
            <a:normAutofit/>
          </a:bodyPr>
          <a:lstStyle/>
          <a:p>
            <a:r>
              <a:rPr lang="en-US" b="1" dirty="0">
                <a:solidFill>
                  <a:schemeClr val="bg2"/>
                </a:solidFill>
              </a:rPr>
              <a:t>Childhood immunizations</a:t>
            </a:r>
          </a:p>
        </p:txBody>
      </p:sp>
      <p:sp>
        <p:nvSpPr>
          <p:cNvPr id="3" name="Subtitle 2">
            <a:extLst>
              <a:ext uri="{FF2B5EF4-FFF2-40B4-BE49-F238E27FC236}">
                <a16:creationId xmlns:a16="http://schemas.microsoft.com/office/drawing/2014/main" id="{044B39A0-46FB-0D83-BA94-119578DD291B}"/>
              </a:ext>
            </a:extLst>
          </p:cNvPr>
          <p:cNvSpPr>
            <a:spLocks noGrp="1"/>
          </p:cNvSpPr>
          <p:nvPr>
            <p:ph type="subTitle" idx="1"/>
          </p:nvPr>
        </p:nvSpPr>
        <p:spPr>
          <a:xfrm>
            <a:off x="1371600" y="4114800"/>
            <a:ext cx="5410200" cy="1371601"/>
          </a:xfrm>
        </p:spPr>
        <p:txBody>
          <a:bodyPr>
            <a:normAutofit/>
          </a:bodyPr>
          <a:lstStyle/>
          <a:p>
            <a:pPr>
              <a:lnSpc>
                <a:spcPct val="90000"/>
              </a:lnSpc>
            </a:pPr>
            <a:r>
              <a:rPr lang="en-US" dirty="0" err="1">
                <a:solidFill>
                  <a:schemeClr val="bg1"/>
                </a:solidFill>
              </a:rPr>
              <a:t>Sarajane</a:t>
            </a:r>
            <a:r>
              <a:rPr lang="en-US" dirty="0">
                <a:solidFill>
                  <a:schemeClr val="bg1"/>
                </a:solidFill>
              </a:rPr>
              <a:t> Gross</a:t>
            </a:r>
          </a:p>
          <a:p>
            <a:pPr>
              <a:lnSpc>
                <a:spcPct val="90000"/>
              </a:lnSpc>
            </a:pPr>
            <a:r>
              <a:rPr lang="en-US" dirty="0">
                <a:solidFill>
                  <a:schemeClr val="bg1"/>
                </a:solidFill>
              </a:rPr>
              <a:t>LSU 4</a:t>
            </a:r>
            <a:r>
              <a:rPr lang="en-US" baseline="30000" dirty="0">
                <a:solidFill>
                  <a:schemeClr val="bg1"/>
                </a:solidFill>
              </a:rPr>
              <a:t>th</a:t>
            </a:r>
            <a:r>
              <a:rPr lang="en-US" dirty="0">
                <a:solidFill>
                  <a:schemeClr val="bg1"/>
                </a:solidFill>
              </a:rPr>
              <a:t> year Medical Student</a:t>
            </a:r>
          </a:p>
          <a:p>
            <a:pPr>
              <a:lnSpc>
                <a:spcPct val="90000"/>
              </a:lnSpc>
            </a:pPr>
            <a:r>
              <a:rPr lang="en-US" dirty="0">
                <a:solidFill>
                  <a:schemeClr val="bg1"/>
                </a:solidFill>
              </a:rPr>
              <a:t>AmeriHealth Caritas Intern</a:t>
            </a:r>
          </a:p>
        </p:txBody>
      </p:sp>
      <p:pic>
        <p:nvPicPr>
          <p:cNvPr id="4" name="Picture 3" descr="Jigsaw puzzles in plastic figures">
            <a:extLst>
              <a:ext uri="{FF2B5EF4-FFF2-40B4-BE49-F238E27FC236}">
                <a16:creationId xmlns:a16="http://schemas.microsoft.com/office/drawing/2014/main" id="{85CAD975-B6E8-EB8D-004C-61BCEE9FF41E}"/>
              </a:ext>
            </a:extLst>
          </p:cNvPr>
          <p:cNvPicPr>
            <a:picLocks noChangeAspect="1"/>
          </p:cNvPicPr>
          <p:nvPr/>
        </p:nvPicPr>
        <p:blipFill rotWithShape="1">
          <a:blip r:embed="rId2"/>
          <a:srcRect l="32040" r="27179"/>
          <a:stretch/>
        </p:blipFill>
        <p:spPr>
          <a:xfrm>
            <a:off x="8153401" y="10"/>
            <a:ext cx="4038600" cy="6857990"/>
          </a:xfrm>
          <a:prstGeom prst="rect">
            <a:avLst/>
          </a:prstGeom>
        </p:spPr>
      </p:pic>
    </p:spTree>
    <p:extLst>
      <p:ext uri="{BB962C8B-B14F-4D97-AF65-F5344CB8AC3E}">
        <p14:creationId xmlns:p14="http://schemas.microsoft.com/office/powerpoint/2010/main" val="7230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12E0B-30B5-66D8-F2D3-A27D48E55AE9}"/>
              </a:ext>
            </a:extLst>
          </p:cNvPr>
          <p:cNvSpPr>
            <a:spLocks noGrp="1"/>
          </p:cNvSpPr>
          <p:nvPr>
            <p:ph type="title"/>
          </p:nvPr>
        </p:nvSpPr>
        <p:spPr>
          <a:xfrm>
            <a:off x="7788168" y="239150"/>
            <a:ext cx="3730760" cy="1303606"/>
          </a:xfrm>
        </p:spPr>
        <p:txBody>
          <a:bodyPr>
            <a:normAutofit fontScale="90000"/>
          </a:bodyPr>
          <a:lstStyle/>
          <a:p>
            <a:pPr algn="ctr"/>
            <a:r>
              <a:rPr lang="en-US" b="1" dirty="0"/>
              <a:t>Vaccine rates per parish</a:t>
            </a:r>
          </a:p>
        </p:txBody>
      </p:sp>
      <p:pic>
        <p:nvPicPr>
          <p:cNvPr id="3074" name="Picture 2" descr="parishes_map | Louisiana parish map, Louisiana parishes, Louisiana culture">
            <a:extLst>
              <a:ext uri="{FF2B5EF4-FFF2-40B4-BE49-F238E27FC236}">
                <a16:creationId xmlns:a16="http://schemas.microsoft.com/office/drawing/2014/main" id="{60EFD2A2-674B-30AB-8D81-2FE2F40CD8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7519" y="354723"/>
            <a:ext cx="6616310" cy="62193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2E9AC74-3D7F-1787-E023-5B39DB0436D1}"/>
              </a:ext>
            </a:extLst>
          </p:cNvPr>
          <p:cNvSpPr>
            <a:spLocks noGrp="1"/>
          </p:cNvSpPr>
          <p:nvPr>
            <p:ph idx="1"/>
          </p:nvPr>
        </p:nvSpPr>
        <p:spPr>
          <a:xfrm>
            <a:off x="7788167" y="1671145"/>
            <a:ext cx="4209392" cy="4902910"/>
          </a:xfrm>
        </p:spPr>
        <p:txBody>
          <a:bodyPr>
            <a:normAutofit fontScale="92500" lnSpcReduction="10000"/>
          </a:bodyPr>
          <a:lstStyle/>
          <a:p>
            <a:r>
              <a:rPr lang="en-US" dirty="0"/>
              <a:t>Orleans: 39%</a:t>
            </a:r>
          </a:p>
          <a:p>
            <a:r>
              <a:rPr lang="en-US" dirty="0"/>
              <a:t>East Jefferson: 49%</a:t>
            </a:r>
          </a:p>
          <a:p>
            <a:r>
              <a:rPr lang="en-US" dirty="0"/>
              <a:t>Jefferson: 54%</a:t>
            </a:r>
          </a:p>
          <a:p>
            <a:r>
              <a:rPr lang="en-US" dirty="0"/>
              <a:t>Ascension: 54%</a:t>
            </a:r>
          </a:p>
          <a:p>
            <a:r>
              <a:rPr lang="en-US" dirty="0"/>
              <a:t>East Baton Rouge: 53%</a:t>
            </a:r>
          </a:p>
          <a:p>
            <a:r>
              <a:rPr lang="en-US" dirty="0"/>
              <a:t>St. Tammany: 36%</a:t>
            </a:r>
          </a:p>
          <a:p>
            <a:r>
              <a:rPr lang="en-US" dirty="0"/>
              <a:t>St. Landry: 37%</a:t>
            </a:r>
          </a:p>
          <a:p>
            <a:r>
              <a:rPr lang="en-US" dirty="0"/>
              <a:t>Calcasieu: 36%</a:t>
            </a:r>
          </a:p>
          <a:p>
            <a:r>
              <a:rPr lang="en-US" dirty="0"/>
              <a:t>Tangipahoa: 36%</a:t>
            </a:r>
          </a:p>
          <a:p>
            <a:r>
              <a:rPr lang="en-US" dirty="0"/>
              <a:t>Washington: 39%</a:t>
            </a:r>
          </a:p>
          <a:p>
            <a:r>
              <a:rPr lang="en-US" dirty="0"/>
              <a:t>Iberville: 71%</a:t>
            </a:r>
          </a:p>
        </p:txBody>
      </p:sp>
    </p:spTree>
    <p:extLst>
      <p:ext uri="{BB962C8B-B14F-4D97-AF65-F5344CB8AC3E}">
        <p14:creationId xmlns:p14="http://schemas.microsoft.com/office/powerpoint/2010/main" val="122582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7B65D-6821-A89D-FDEA-7B12EA491941}"/>
              </a:ext>
            </a:extLst>
          </p:cNvPr>
          <p:cNvSpPr>
            <a:spLocks noGrp="1"/>
          </p:cNvSpPr>
          <p:nvPr>
            <p:ph type="title"/>
          </p:nvPr>
        </p:nvSpPr>
        <p:spPr>
          <a:xfrm>
            <a:off x="685800" y="701040"/>
            <a:ext cx="3390900" cy="5486400"/>
          </a:xfrm>
        </p:spPr>
        <p:txBody>
          <a:bodyPr anchor="ctr">
            <a:normAutofit/>
          </a:bodyPr>
          <a:lstStyle/>
          <a:p>
            <a:pPr algn="ctr"/>
            <a:r>
              <a:rPr lang="en-US"/>
              <a:t>Clinic breakdown (pcp groups)</a:t>
            </a:r>
          </a:p>
        </p:txBody>
      </p:sp>
      <p:graphicFrame>
        <p:nvGraphicFramePr>
          <p:cNvPr id="5" name="Content Placeholder 2">
            <a:extLst>
              <a:ext uri="{FF2B5EF4-FFF2-40B4-BE49-F238E27FC236}">
                <a16:creationId xmlns:a16="http://schemas.microsoft.com/office/drawing/2014/main" id="{8B18BE47-668B-ACDF-834E-12F8B539FD0D}"/>
              </a:ext>
            </a:extLst>
          </p:cNvPr>
          <p:cNvGraphicFramePr>
            <a:graphicFrameLocks noGrp="1"/>
          </p:cNvGraphicFramePr>
          <p:nvPr>
            <p:ph idx="1"/>
            <p:extLst>
              <p:ext uri="{D42A27DB-BD31-4B8C-83A1-F6EECF244321}">
                <p14:modId xmlns:p14="http://schemas.microsoft.com/office/powerpoint/2010/main" val="3936554738"/>
              </p:ext>
            </p:extLst>
          </p:nvPr>
        </p:nvGraphicFramePr>
        <p:xfrm>
          <a:off x="4931834" y="474134"/>
          <a:ext cx="7192432" cy="607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0CD040AC-7484-3F32-4143-7224D073B21E}"/>
              </a:ext>
            </a:extLst>
          </p:cNvPr>
          <p:cNvSpPr/>
          <p:nvPr/>
        </p:nvSpPr>
        <p:spPr>
          <a:xfrm>
            <a:off x="4385733" y="1"/>
            <a:ext cx="7806267" cy="209973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3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CDBC-661E-10C7-FE16-4B714742DE50}"/>
              </a:ext>
            </a:extLst>
          </p:cNvPr>
          <p:cNvSpPr>
            <a:spLocks noGrp="1"/>
          </p:cNvSpPr>
          <p:nvPr>
            <p:ph type="title"/>
          </p:nvPr>
        </p:nvSpPr>
        <p:spPr>
          <a:xfrm>
            <a:off x="1198179" y="346842"/>
            <a:ext cx="9486900" cy="709448"/>
          </a:xfrm>
        </p:spPr>
        <p:txBody>
          <a:bodyPr/>
          <a:lstStyle/>
          <a:p>
            <a:pPr algn="ctr"/>
            <a:r>
              <a:rPr lang="en-US" dirty="0"/>
              <a:t>Breakdown by race</a:t>
            </a:r>
          </a:p>
        </p:txBody>
      </p:sp>
      <p:sp>
        <p:nvSpPr>
          <p:cNvPr id="6" name="TextBox 5">
            <a:extLst>
              <a:ext uri="{FF2B5EF4-FFF2-40B4-BE49-F238E27FC236}">
                <a16:creationId xmlns:a16="http://schemas.microsoft.com/office/drawing/2014/main" id="{D6ECCFDE-C11B-A27E-C39C-FD7FB1D6F623}"/>
              </a:ext>
            </a:extLst>
          </p:cNvPr>
          <p:cNvSpPr txBox="1"/>
          <p:nvPr/>
        </p:nvSpPr>
        <p:spPr>
          <a:xfrm>
            <a:off x="831292" y="5587228"/>
            <a:ext cx="7855507" cy="461665"/>
          </a:xfrm>
          <a:prstGeom prst="rect">
            <a:avLst/>
          </a:prstGeom>
          <a:noFill/>
        </p:spPr>
        <p:txBody>
          <a:bodyPr wrap="square" rtlCol="0">
            <a:spAutoFit/>
          </a:bodyPr>
          <a:lstStyle/>
          <a:p>
            <a:r>
              <a:rPr lang="en-US" sz="2400" b="1" dirty="0">
                <a:highlight>
                  <a:srgbClr val="FFFF00"/>
                </a:highlight>
              </a:rPr>
              <a:t>US Census Bureau: Orleans Parish 60% Black/AA</a:t>
            </a:r>
          </a:p>
        </p:txBody>
      </p:sp>
      <p:graphicFrame>
        <p:nvGraphicFramePr>
          <p:cNvPr id="4" name="Table 6">
            <a:extLst>
              <a:ext uri="{FF2B5EF4-FFF2-40B4-BE49-F238E27FC236}">
                <a16:creationId xmlns:a16="http://schemas.microsoft.com/office/drawing/2014/main" id="{0CD721FA-152A-1D59-79B1-37B022228CCE}"/>
              </a:ext>
            </a:extLst>
          </p:cNvPr>
          <p:cNvGraphicFramePr>
            <a:graphicFrameLocks noGrp="1"/>
          </p:cNvGraphicFramePr>
          <p:nvPr>
            <p:extLst>
              <p:ext uri="{D42A27DB-BD31-4B8C-83A1-F6EECF244321}">
                <p14:modId xmlns:p14="http://schemas.microsoft.com/office/powerpoint/2010/main" val="2170705995"/>
              </p:ext>
            </p:extLst>
          </p:nvPr>
        </p:nvGraphicFramePr>
        <p:xfrm>
          <a:off x="472966" y="1273036"/>
          <a:ext cx="11272345" cy="3876040"/>
        </p:xfrm>
        <a:graphic>
          <a:graphicData uri="http://schemas.openxmlformats.org/drawingml/2006/table">
            <a:tbl>
              <a:tblPr firstRow="1" bandRow="1">
                <a:tableStyleId>{5C22544A-7EE6-4342-B048-85BDC9FD1C3A}</a:tableStyleId>
              </a:tblPr>
              <a:tblGrid>
                <a:gridCol w="2932386">
                  <a:extLst>
                    <a:ext uri="{9D8B030D-6E8A-4147-A177-3AD203B41FA5}">
                      <a16:colId xmlns:a16="http://schemas.microsoft.com/office/drawing/2014/main" val="1743638440"/>
                    </a:ext>
                  </a:extLst>
                </a:gridCol>
                <a:gridCol w="2443655">
                  <a:extLst>
                    <a:ext uri="{9D8B030D-6E8A-4147-A177-3AD203B41FA5}">
                      <a16:colId xmlns:a16="http://schemas.microsoft.com/office/drawing/2014/main" val="2857370604"/>
                    </a:ext>
                  </a:extLst>
                </a:gridCol>
                <a:gridCol w="1734207">
                  <a:extLst>
                    <a:ext uri="{9D8B030D-6E8A-4147-A177-3AD203B41FA5}">
                      <a16:colId xmlns:a16="http://schemas.microsoft.com/office/drawing/2014/main" val="992534326"/>
                    </a:ext>
                  </a:extLst>
                </a:gridCol>
                <a:gridCol w="1749972">
                  <a:extLst>
                    <a:ext uri="{9D8B030D-6E8A-4147-A177-3AD203B41FA5}">
                      <a16:colId xmlns:a16="http://schemas.microsoft.com/office/drawing/2014/main" val="3896181460"/>
                    </a:ext>
                  </a:extLst>
                </a:gridCol>
                <a:gridCol w="2412125">
                  <a:extLst>
                    <a:ext uri="{9D8B030D-6E8A-4147-A177-3AD203B41FA5}">
                      <a16:colId xmlns:a16="http://schemas.microsoft.com/office/drawing/2014/main" val="3059933264"/>
                    </a:ext>
                  </a:extLst>
                </a:gridCol>
              </a:tblGrid>
              <a:tr h="370840">
                <a:tc>
                  <a:txBody>
                    <a:bodyPr/>
                    <a:lstStyle/>
                    <a:p>
                      <a:pPr algn="ctr"/>
                      <a:r>
                        <a:rPr lang="en-US" dirty="0"/>
                        <a:t>Member Race</a:t>
                      </a:r>
                    </a:p>
                  </a:txBody>
                  <a:tcPr/>
                </a:tc>
                <a:tc>
                  <a:txBody>
                    <a:bodyPr/>
                    <a:lstStyle/>
                    <a:p>
                      <a:pPr algn="ctr"/>
                      <a:r>
                        <a:rPr lang="en-US" dirty="0"/>
                        <a:t>Vaccine Series NON compliant</a:t>
                      </a:r>
                    </a:p>
                  </a:txBody>
                  <a:tcPr/>
                </a:tc>
                <a:tc>
                  <a:txBody>
                    <a:bodyPr/>
                    <a:lstStyle/>
                    <a:p>
                      <a:pPr algn="ctr"/>
                      <a:r>
                        <a:rPr lang="en-US" dirty="0"/>
                        <a:t>Vaccine Series Compliant</a:t>
                      </a:r>
                    </a:p>
                  </a:txBody>
                  <a:tcPr/>
                </a:tc>
                <a:tc>
                  <a:txBody>
                    <a:bodyPr/>
                    <a:lstStyle/>
                    <a:p>
                      <a:pPr algn="ctr"/>
                      <a:r>
                        <a:rPr lang="en-US" dirty="0"/>
                        <a:t>Total number</a:t>
                      </a:r>
                    </a:p>
                  </a:txBody>
                  <a:tcPr/>
                </a:tc>
                <a:tc>
                  <a:txBody>
                    <a:bodyPr/>
                    <a:lstStyle/>
                    <a:p>
                      <a:pPr algn="ctr"/>
                      <a:r>
                        <a:rPr lang="en-US" dirty="0"/>
                        <a:t>Immunization Rates</a:t>
                      </a:r>
                    </a:p>
                  </a:txBody>
                  <a:tcPr/>
                </a:tc>
                <a:extLst>
                  <a:ext uri="{0D108BD9-81ED-4DB2-BD59-A6C34878D82A}">
                    <a16:rowId xmlns:a16="http://schemas.microsoft.com/office/drawing/2014/main" val="381559553"/>
                  </a:ext>
                </a:extLst>
              </a:tr>
              <a:tr h="370840">
                <a:tc>
                  <a:txBody>
                    <a:bodyPr/>
                    <a:lstStyle/>
                    <a:p>
                      <a:pPr algn="ctr"/>
                      <a:r>
                        <a:rPr lang="en-US" dirty="0"/>
                        <a:t>American Indian or Alaskan Native</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9</a:t>
                      </a:r>
                    </a:p>
                  </a:txBody>
                  <a:tcPr/>
                </a:tc>
                <a:tc>
                  <a:txBody>
                    <a:bodyPr/>
                    <a:lstStyle/>
                    <a:p>
                      <a:pPr algn="ctr"/>
                      <a:r>
                        <a:rPr lang="en-US" dirty="0"/>
                        <a:t>56%</a:t>
                      </a:r>
                    </a:p>
                  </a:txBody>
                  <a:tcPr/>
                </a:tc>
                <a:extLst>
                  <a:ext uri="{0D108BD9-81ED-4DB2-BD59-A6C34878D82A}">
                    <a16:rowId xmlns:a16="http://schemas.microsoft.com/office/drawing/2014/main" val="1689233137"/>
                  </a:ext>
                </a:extLst>
              </a:tr>
              <a:tr h="370840">
                <a:tc>
                  <a:txBody>
                    <a:bodyPr/>
                    <a:lstStyle/>
                    <a:p>
                      <a:pPr algn="ctr"/>
                      <a:r>
                        <a:rPr lang="en-US" dirty="0"/>
                        <a:t>Asian Indian</a:t>
                      </a:r>
                    </a:p>
                  </a:txBody>
                  <a:tcPr/>
                </a:tc>
                <a:tc>
                  <a:txBody>
                    <a:bodyPr/>
                    <a:lstStyle/>
                    <a:p>
                      <a:pPr algn="ctr"/>
                      <a:r>
                        <a:rPr lang="en-US" dirty="0"/>
                        <a:t>5</a:t>
                      </a:r>
                    </a:p>
                  </a:txBody>
                  <a:tcPr/>
                </a:tc>
                <a:tc>
                  <a:txBody>
                    <a:bodyPr/>
                    <a:lstStyle/>
                    <a:p>
                      <a:pPr algn="ctr"/>
                      <a:r>
                        <a:rPr lang="en-US" dirty="0"/>
                        <a:t>11</a:t>
                      </a:r>
                    </a:p>
                  </a:txBody>
                  <a:tcPr/>
                </a:tc>
                <a:tc>
                  <a:txBody>
                    <a:bodyPr/>
                    <a:lstStyle/>
                    <a:p>
                      <a:pPr algn="ctr"/>
                      <a:r>
                        <a:rPr lang="en-US" dirty="0"/>
                        <a:t>16</a:t>
                      </a:r>
                    </a:p>
                  </a:txBody>
                  <a:tcPr/>
                </a:tc>
                <a:tc>
                  <a:txBody>
                    <a:bodyPr/>
                    <a:lstStyle/>
                    <a:p>
                      <a:pPr algn="ctr"/>
                      <a:r>
                        <a:rPr lang="en-US" dirty="0"/>
                        <a:t>69%</a:t>
                      </a:r>
                    </a:p>
                  </a:txBody>
                  <a:tcPr/>
                </a:tc>
                <a:extLst>
                  <a:ext uri="{0D108BD9-81ED-4DB2-BD59-A6C34878D82A}">
                    <a16:rowId xmlns:a16="http://schemas.microsoft.com/office/drawing/2014/main" val="1467046484"/>
                  </a:ext>
                </a:extLst>
              </a:tr>
              <a:tr h="370840">
                <a:tc>
                  <a:txBody>
                    <a:bodyPr/>
                    <a:lstStyle/>
                    <a:p>
                      <a:pPr algn="ctr"/>
                      <a:r>
                        <a:rPr lang="en-US" dirty="0"/>
                        <a:t>Asian or Pacific Islander</a:t>
                      </a:r>
                    </a:p>
                  </a:txBody>
                  <a:tcPr/>
                </a:tc>
                <a:tc>
                  <a:txBody>
                    <a:bodyPr/>
                    <a:lstStyle/>
                    <a:p>
                      <a:pPr algn="ctr"/>
                      <a:r>
                        <a:rPr lang="en-US" dirty="0"/>
                        <a:t>406</a:t>
                      </a:r>
                    </a:p>
                  </a:txBody>
                  <a:tcPr/>
                </a:tc>
                <a:tc>
                  <a:txBody>
                    <a:bodyPr/>
                    <a:lstStyle/>
                    <a:p>
                      <a:pPr algn="ctr"/>
                      <a:r>
                        <a:rPr lang="en-US" dirty="0"/>
                        <a:t>435</a:t>
                      </a:r>
                    </a:p>
                  </a:txBody>
                  <a:tcPr/>
                </a:tc>
                <a:tc>
                  <a:txBody>
                    <a:bodyPr/>
                    <a:lstStyle/>
                    <a:p>
                      <a:pPr algn="ctr"/>
                      <a:r>
                        <a:rPr lang="en-US" dirty="0"/>
                        <a:t>841</a:t>
                      </a:r>
                    </a:p>
                  </a:txBody>
                  <a:tcPr/>
                </a:tc>
                <a:tc>
                  <a:txBody>
                    <a:bodyPr/>
                    <a:lstStyle/>
                    <a:p>
                      <a:pPr algn="ctr"/>
                      <a:r>
                        <a:rPr lang="en-US" dirty="0"/>
                        <a:t>52%</a:t>
                      </a:r>
                    </a:p>
                  </a:txBody>
                  <a:tcPr/>
                </a:tc>
                <a:extLst>
                  <a:ext uri="{0D108BD9-81ED-4DB2-BD59-A6C34878D82A}">
                    <a16:rowId xmlns:a16="http://schemas.microsoft.com/office/drawing/2014/main" val="2514918546"/>
                  </a:ext>
                </a:extLst>
              </a:tr>
              <a:tr h="370840">
                <a:tc>
                  <a:txBody>
                    <a:bodyPr/>
                    <a:lstStyle/>
                    <a:p>
                      <a:pPr algn="ctr"/>
                      <a:r>
                        <a:rPr lang="en-US" dirty="0">
                          <a:highlight>
                            <a:srgbClr val="FFFF00"/>
                          </a:highlight>
                        </a:rPr>
                        <a:t>Black or African American</a:t>
                      </a:r>
                    </a:p>
                  </a:txBody>
                  <a:tcPr/>
                </a:tc>
                <a:tc>
                  <a:txBody>
                    <a:bodyPr/>
                    <a:lstStyle/>
                    <a:p>
                      <a:pPr algn="ctr"/>
                      <a:r>
                        <a:rPr lang="en-US" dirty="0">
                          <a:highlight>
                            <a:srgbClr val="FFFF00"/>
                          </a:highlight>
                        </a:rPr>
                        <a:t>944</a:t>
                      </a:r>
                    </a:p>
                  </a:txBody>
                  <a:tcPr/>
                </a:tc>
                <a:tc>
                  <a:txBody>
                    <a:bodyPr/>
                    <a:lstStyle/>
                    <a:p>
                      <a:pPr algn="ctr"/>
                      <a:r>
                        <a:rPr lang="en-US" dirty="0">
                          <a:highlight>
                            <a:srgbClr val="FFFF00"/>
                          </a:highlight>
                        </a:rPr>
                        <a:t>737</a:t>
                      </a:r>
                    </a:p>
                  </a:txBody>
                  <a:tcPr/>
                </a:tc>
                <a:tc>
                  <a:txBody>
                    <a:bodyPr/>
                    <a:lstStyle/>
                    <a:p>
                      <a:pPr algn="ctr"/>
                      <a:r>
                        <a:rPr lang="en-US" dirty="0">
                          <a:highlight>
                            <a:srgbClr val="FFFF00"/>
                          </a:highlight>
                        </a:rPr>
                        <a:t>1681</a:t>
                      </a:r>
                    </a:p>
                  </a:txBody>
                  <a:tcPr/>
                </a:tc>
                <a:tc>
                  <a:txBody>
                    <a:bodyPr/>
                    <a:lstStyle/>
                    <a:p>
                      <a:pPr algn="ctr"/>
                      <a:r>
                        <a:rPr lang="en-US" dirty="0">
                          <a:highlight>
                            <a:srgbClr val="FFFF00"/>
                          </a:highlight>
                        </a:rPr>
                        <a:t>44%</a:t>
                      </a:r>
                    </a:p>
                  </a:txBody>
                  <a:tcPr/>
                </a:tc>
                <a:extLst>
                  <a:ext uri="{0D108BD9-81ED-4DB2-BD59-A6C34878D82A}">
                    <a16:rowId xmlns:a16="http://schemas.microsoft.com/office/drawing/2014/main" val="4166069030"/>
                  </a:ext>
                </a:extLst>
              </a:tr>
              <a:tr h="370840">
                <a:tc>
                  <a:txBody>
                    <a:bodyPr/>
                    <a:lstStyle/>
                    <a:p>
                      <a:pPr algn="ctr"/>
                      <a:r>
                        <a:rPr lang="en-US" dirty="0"/>
                        <a:t>Unknown</a:t>
                      </a:r>
                    </a:p>
                  </a:txBody>
                  <a:tcPr/>
                </a:tc>
                <a:tc>
                  <a:txBody>
                    <a:bodyPr/>
                    <a:lstStyle/>
                    <a:p>
                      <a:pPr algn="ctr"/>
                      <a:r>
                        <a:rPr lang="en-US" dirty="0"/>
                        <a:t>573</a:t>
                      </a:r>
                    </a:p>
                  </a:txBody>
                  <a:tcPr/>
                </a:tc>
                <a:tc>
                  <a:txBody>
                    <a:bodyPr/>
                    <a:lstStyle/>
                    <a:p>
                      <a:pPr algn="ctr"/>
                      <a:r>
                        <a:rPr lang="en-US" dirty="0"/>
                        <a:t>619</a:t>
                      </a:r>
                    </a:p>
                  </a:txBody>
                  <a:tcPr/>
                </a:tc>
                <a:tc>
                  <a:txBody>
                    <a:bodyPr/>
                    <a:lstStyle/>
                    <a:p>
                      <a:pPr algn="ctr"/>
                      <a:r>
                        <a:rPr lang="en-US" dirty="0"/>
                        <a:t>1192</a:t>
                      </a:r>
                    </a:p>
                  </a:txBody>
                  <a:tcPr/>
                </a:tc>
                <a:tc>
                  <a:txBody>
                    <a:bodyPr/>
                    <a:lstStyle/>
                    <a:p>
                      <a:pPr algn="ctr"/>
                      <a:r>
                        <a:rPr lang="en-US" dirty="0"/>
                        <a:t>52%</a:t>
                      </a:r>
                    </a:p>
                  </a:txBody>
                  <a:tcPr/>
                </a:tc>
                <a:extLst>
                  <a:ext uri="{0D108BD9-81ED-4DB2-BD59-A6C34878D82A}">
                    <a16:rowId xmlns:a16="http://schemas.microsoft.com/office/drawing/2014/main" val="967391434"/>
                  </a:ext>
                </a:extLst>
              </a:tr>
              <a:tr h="370840">
                <a:tc>
                  <a:txBody>
                    <a:bodyPr/>
                    <a:lstStyle/>
                    <a:p>
                      <a:pPr algn="ctr"/>
                      <a:r>
                        <a:rPr lang="en-US" dirty="0"/>
                        <a:t>White</a:t>
                      </a:r>
                    </a:p>
                  </a:txBody>
                  <a:tcPr/>
                </a:tc>
                <a:tc>
                  <a:txBody>
                    <a:bodyPr/>
                    <a:lstStyle/>
                    <a:p>
                      <a:pPr algn="ctr"/>
                      <a:r>
                        <a:rPr lang="en-US" dirty="0"/>
                        <a:t>438</a:t>
                      </a:r>
                    </a:p>
                  </a:txBody>
                  <a:tcPr/>
                </a:tc>
                <a:tc>
                  <a:txBody>
                    <a:bodyPr/>
                    <a:lstStyle/>
                    <a:p>
                      <a:pPr algn="ctr"/>
                      <a:r>
                        <a:rPr lang="en-US" dirty="0"/>
                        <a:t>427</a:t>
                      </a:r>
                    </a:p>
                  </a:txBody>
                  <a:tcPr/>
                </a:tc>
                <a:tc>
                  <a:txBody>
                    <a:bodyPr/>
                    <a:lstStyle/>
                    <a:p>
                      <a:pPr algn="ctr"/>
                      <a:r>
                        <a:rPr lang="en-US" dirty="0"/>
                        <a:t>865</a:t>
                      </a:r>
                    </a:p>
                  </a:txBody>
                  <a:tcPr/>
                </a:tc>
                <a:tc>
                  <a:txBody>
                    <a:bodyPr/>
                    <a:lstStyle/>
                    <a:p>
                      <a:pPr algn="ctr"/>
                      <a:r>
                        <a:rPr lang="en-US" dirty="0"/>
                        <a:t>49%</a:t>
                      </a:r>
                    </a:p>
                  </a:txBody>
                  <a:tcPr/>
                </a:tc>
                <a:extLst>
                  <a:ext uri="{0D108BD9-81ED-4DB2-BD59-A6C34878D82A}">
                    <a16:rowId xmlns:a16="http://schemas.microsoft.com/office/drawing/2014/main" val="2904500322"/>
                  </a:ext>
                </a:extLst>
              </a:tr>
              <a:tr h="370840">
                <a:tc>
                  <a:txBody>
                    <a:bodyPr/>
                    <a:lstStyle/>
                    <a:p>
                      <a:pPr algn="ctr"/>
                      <a:r>
                        <a:rPr lang="en-US" dirty="0"/>
                        <a:t>Blank</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0%</a:t>
                      </a:r>
                    </a:p>
                  </a:txBody>
                  <a:tcPr/>
                </a:tc>
                <a:extLst>
                  <a:ext uri="{0D108BD9-81ED-4DB2-BD59-A6C34878D82A}">
                    <a16:rowId xmlns:a16="http://schemas.microsoft.com/office/drawing/2014/main" val="2353745043"/>
                  </a:ext>
                </a:extLst>
              </a:tr>
              <a:tr h="370840">
                <a:tc>
                  <a:txBody>
                    <a:bodyPr/>
                    <a:lstStyle/>
                    <a:p>
                      <a:pPr algn="ctr"/>
                      <a:r>
                        <a:rPr lang="en-US" dirty="0"/>
                        <a:t>Grand Total</a:t>
                      </a:r>
                    </a:p>
                  </a:txBody>
                  <a:tcPr/>
                </a:tc>
                <a:tc>
                  <a:txBody>
                    <a:bodyPr/>
                    <a:lstStyle/>
                    <a:p>
                      <a:pPr algn="ctr"/>
                      <a:r>
                        <a:rPr lang="en-US" dirty="0"/>
                        <a:t>2372</a:t>
                      </a:r>
                    </a:p>
                  </a:txBody>
                  <a:tcPr/>
                </a:tc>
                <a:tc>
                  <a:txBody>
                    <a:bodyPr/>
                    <a:lstStyle/>
                    <a:p>
                      <a:pPr algn="ctr"/>
                      <a:r>
                        <a:rPr lang="en-US" dirty="0"/>
                        <a:t>2234</a:t>
                      </a:r>
                    </a:p>
                  </a:txBody>
                  <a:tcPr/>
                </a:tc>
                <a:tc>
                  <a:txBody>
                    <a:bodyPr/>
                    <a:lstStyle/>
                    <a:p>
                      <a:pPr algn="ctr"/>
                      <a:r>
                        <a:rPr lang="en-US" dirty="0"/>
                        <a:t>4606</a:t>
                      </a:r>
                    </a:p>
                  </a:txBody>
                  <a:tcPr/>
                </a:tc>
                <a:tc>
                  <a:txBody>
                    <a:bodyPr/>
                    <a:lstStyle/>
                    <a:p>
                      <a:pPr algn="ctr"/>
                      <a:endParaRPr lang="en-US" dirty="0"/>
                    </a:p>
                  </a:txBody>
                  <a:tcPr/>
                </a:tc>
                <a:extLst>
                  <a:ext uri="{0D108BD9-81ED-4DB2-BD59-A6C34878D82A}">
                    <a16:rowId xmlns:a16="http://schemas.microsoft.com/office/drawing/2014/main" val="747767247"/>
                  </a:ext>
                </a:extLst>
              </a:tr>
            </a:tbl>
          </a:graphicData>
        </a:graphic>
      </p:graphicFrame>
    </p:spTree>
    <p:extLst>
      <p:ext uri="{BB962C8B-B14F-4D97-AF65-F5344CB8AC3E}">
        <p14:creationId xmlns:p14="http://schemas.microsoft.com/office/powerpoint/2010/main" val="11069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480EA60-FDE4-4D77-3E5D-AB7712C16F57}"/>
              </a:ext>
            </a:extLst>
          </p:cNvPr>
          <p:cNvSpPr>
            <a:spLocks noGrp="1"/>
          </p:cNvSpPr>
          <p:nvPr>
            <p:ph type="title"/>
          </p:nvPr>
        </p:nvSpPr>
        <p:spPr>
          <a:xfrm>
            <a:off x="621104" y="415404"/>
            <a:ext cx="10765766" cy="965458"/>
          </a:xfrm>
        </p:spPr>
        <p:txBody>
          <a:bodyPr>
            <a:normAutofit fontScale="90000"/>
          </a:bodyPr>
          <a:lstStyle/>
          <a:p>
            <a:r>
              <a:rPr lang="en-US" dirty="0"/>
              <a:t>Well Child Visits and Vaccination rates</a:t>
            </a:r>
          </a:p>
        </p:txBody>
      </p:sp>
      <p:graphicFrame>
        <p:nvGraphicFramePr>
          <p:cNvPr id="4" name="Table 5">
            <a:extLst>
              <a:ext uri="{FF2B5EF4-FFF2-40B4-BE49-F238E27FC236}">
                <a16:creationId xmlns:a16="http://schemas.microsoft.com/office/drawing/2014/main" id="{6D71BECC-99CA-2796-FF89-357ADB2E6FAD}"/>
              </a:ext>
            </a:extLst>
          </p:cNvPr>
          <p:cNvGraphicFramePr>
            <a:graphicFrameLocks noGrp="1"/>
          </p:cNvGraphicFramePr>
          <p:nvPr>
            <p:extLst>
              <p:ext uri="{D42A27DB-BD31-4B8C-83A1-F6EECF244321}">
                <p14:modId xmlns:p14="http://schemas.microsoft.com/office/powerpoint/2010/main" val="274914133"/>
              </p:ext>
            </p:extLst>
          </p:nvPr>
        </p:nvGraphicFramePr>
        <p:xfrm>
          <a:off x="276045" y="1936918"/>
          <a:ext cx="11648535" cy="3619533"/>
        </p:xfrm>
        <a:graphic>
          <a:graphicData uri="http://schemas.openxmlformats.org/drawingml/2006/table">
            <a:tbl>
              <a:tblPr firstRow="1" bandRow="1">
                <a:tableStyleId>{3C2FFA5D-87B4-456A-9821-1D502468CF0F}</a:tableStyleId>
              </a:tblPr>
              <a:tblGrid>
                <a:gridCol w="2087593">
                  <a:extLst>
                    <a:ext uri="{9D8B030D-6E8A-4147-A177-3AD203B41FA5}">
                      <a16:colId xmlns:a16="http://schemas.microsoft.com/office/drawing/2014/main" val="2056287943"/>
                    </a:ext>
                  </a:extLst>
                </a:gridCol>
                <a:gridCol w="3001992">
                  <a:extLst>
                    <a:ext uri="{9D8B030D-6E8A-4147-A177-3AD203B41FA5}">
                      <a16:colId xmlns:a16="http://schemas.microsoft.com/office/drawing/2014/main" val="546774390"/>
                    </a:ext>
                  </a:extLst>
                </a:gridCol>
                <a:gridCol w="2415396">
                  <a:extLst>
                    <a:ext uri="{9D8B030D-6E8A-4147-A177-3AD203B41FA5}">
                      <a16:colId xmlns:a16="http://schemas.microsoft.com/office/drawing/2014/main" val="3568012413"/>
                    </a:ext>
                  </a:extLst>
                </a:gridCol>
                <a:gridCol w="1242204">
                  <a:extLst>
                    <a:ext uri="{9D8B030D-6E8A-4147-A177-3AD203B41FA5}">
                      <a16:colId xmlns:a16="http://schemas.microsoft.com/office/drawing/2014/main" val="3108255397"/>
                    </a:ext>
                  </a:extLst>
                </a:gridCol>
                <a:gridCol w="2901350">
                  <a:extLst>
                    <a:ext uri="{9D8B030D-6E8A-4147-A177-3AD203B41FA5}">
                      <a16:colId xmlns:a16="http://schemas.microsoft.com/office/drawing/2014/main" val="2937304109"/>
                    </a:ext>
                  </a:extLst>
                </a:gridCol>
              </a:tblGrid>
              <a:tr h="1013316">
                <a:tc>
                  <a:txBody>
                    <a:bodyPr/>
                    <a:lstStyle/>
                    <a:p>
                      <a:pPr algn="ctr"/>
                      <a:r>
                        <a:rPr lang="en-US" sz="2400" dirty="0"/>
                        <a:t>Well Child Visit (WCV) within MY 2022</a:t>
                      </a:r>
                    </a:p>
                  </a:txBody>
                  <a:tcPr/>
                </a:tc>
                <a:tc>
                  <a:txBody>
                    <a:bodyPr/>
                    <a:lstStyle/>
                    <a:p>
                      <a:pPr algn="ctr"/>
                      <a:r>
                        <a:rPr lang="en-US" sz="2400" dirty="0"/>
                        <a:t>Vaccine Series NON compliant</a:t>
                      </a:r>
                    </a:p>
                  </a:txBody>
                  <a:tcPr/>
                </a:tc>
                <a:tc>
                  <a:txBody>
                    <a:bodyPr/>
                    <a:lstStyle/>
                    <a:p>
                      <a:pPr algn="ctr"/>
                      <a:r>
                        <a:rPr lang="en-US" sz="2400" dirty="0"/>
                        <a:t>Vaccine Series Compliant</a:t>
                      </a:r>
                    </a:p>
                  </a:txBody>
                  <a:tcPr/>
                </a:tc>
                <a:tc>
                  <a:txBody>
                    <a:bodyPr/>
                    <a:lstStyle/>
                    <a:p>
                      <a:pPr algn="ctr"/>
                      <a:r>
                        <a:rPr lang="en-US" sz="2400" dirty="0"/>
                        <a:t>Total</a:t>
                      </a:r>
                    </a:p>
                  </a:txBody>
                  <a:tcPr/>
                </a:tc>
                <a:tc>
                  <a:txBody>
                    <a:bodyPr/>
                    <a:lstStyle/>
                    <a:p>
                      <a:pPr algn="ctr"/>
                      <a:r>
                        <a:rPr lang="en-US" sz="2400" dirty="0"/>
                        <a:t>Percent of members with WCV </a:t>
                      </a:r>
                      <a:r>
                        <a:rPr lang="en-US" sz="2400" i="1" dirty="0"/>
                        <a:t>and </a:t>
                      </a:r>
                      <a:r>
                        <a:rPr lang="en-US" sz="2400" i="0" u="sng" dirty="0"/>
                        <a:t>complete</a:t>
                      </a:r>
                      <a:r>
                        <a:rPr lang="en-US" sz="2400" dirty="0"/>
                        <a:t> vaccine series</a:t>
                      </a:r>
                    </a:p>
                  </a:txBody>
                  <a:tcPr/>
                </a:tc>
                <a:extLst>
                  <a:ext uri="{0D108BD9-81ED-4DB2-BD59-A6C34878D82A}">
                    <a16:rowId xmlns:a16="http://schemas.microsoft.com/office/drawing/2014/main" val="366897619"/>
                  </a:ext>
                </a:extLst>
              </a:tr>
              <a:tr h="566431">
                <a:tc>
                  <a:txBody>
                    <a:bodyPr/>
                    <a:lstStyle/>
                    <a:p>
                      <a:pPr algn="ctr"/>
                      <a:r>
                        <a:rPr lang="en-US" sz="2400" dirty="0"/>
                        <a:t>No WCV</a:t>
                      </a:r>
                    </a:p>
                  </a:txBody>
                  <a:tcPr/>
                </a:tc>
                <a:tc>
                  <a:txBody>
                    <a:bodyPr/>
                    <a:lstStyle/>
                    <a:p>
                      <a:pPr algn="ctr"/>
                      <a:r>
                        <a:rPr lang="en-US" sz="2400" dirty="0"/>
                        <a:t>1871</a:t>
                      </a:r>
                    </a:p>
                  </a:txBody>
                  <a:tcPr/>
                </a:tc>
                <a:tc>
                  <a:txBody>
                    <a:bodyPr/>
                    <a:lstStyle/>
                    <a:p>
                      <a:pPr algn="ctr"/>
                      <a:r>
                        <a:rPr lang="en-US" sz="2400" dirty="0"/>
                        <a:t>1623</a:t>
                      </a:r>
                    </a:p>
                  </a:txBody>
                  <a:tcPr/>
                </a:tc>
                <a:tc>
                  <a:txBody>
                    <a:bodyPr/>
                    <a:lstStyle/>
                    <a:p>
                      <a:pPr algn="ctr"/>
                      <a:r>
                        <a:rPr lang="en-US" sz="2400" dirty="0"/>
                        <a:t>3494</a:t>
                      </a:r>
                    </a:p>
                  </a:txBody>
                  <a:tcPr/>
                </a:tc>
                <a:tc>
                  <a:txBody>
                    <a:bodyPr/>
                    <a:lstStyle/>
                    <a:p>
                      <a:pPr algn="ctr"/>
                      <a:r>
                        <a:rPr lang="en-US" sz="2400" dirty="0"/>
                        <a:t>46%</a:t>
                      </a:r>
                    </a:p>
                  </a:txBody>
                  <a:tcPr/>
                </a:tc>
                <a:extLst>
                  <a:ext uri="{0D108BD9-81ED-4DB2-BD59-A6C34878D82A}">
                    <a16:rowId xmlns:a16="http://schemas.microsoft.com/office/drawing/2014/main" val="215260306"/>
                  </a:ext>
                </a:extLst>
              </a:tr>
              <a:tr h="566431">
                <a:tc>
                  <a:txBody>
                    <a:bodyPr/>
                    <a:lstStyle/>
                    <a:p>
                      <a:pPr algn="ctr"/>
                      <a:r>
                        <a:rPr lang="en-US" sz="2400" dirty="0"/>
                        <a:t>Yes WCV</a:t>
                      </a:r>
                    </a:p>
                  </a:txBody>
                  <a:tcPr/>
                </a:tc>
                <a:tc>
                  <a:txBody>
                    <a:bodyPr/>
                    <a:lstStyle/>
                    <a:p>
                      <a:pPr algn="ctr"/>
                      <a:r>
                        <a:rPr lang="en-US" sz="2400" dirty="0"/>
                        <a:t>501</a:t>
                      </a:r>
                    </a:p>
                  </a:txBody>
                  <a:tcPr/>
                </a:tc>
                <a:tc>
                  <a:txBody>
                    <a:bodyPr/>
                    <a:lstStyle/>
                    <a:p>
                      <a:pPr algn="ctr"/>
                      <a:r>
                        <a:rPr lang="en-US" sz="2400" dirty="0"/>
                        <a:t>611</a:t>
                      </a:r>
                    </a:p>
                  </a:txBody>
                  <a:tcPr/>
                </a:tc>
                <a:tc>
                  <a:txBody>
                    <a:bodyPr/>
                    <a:lstStyle/>
                    <a:p>
                      <a:pPr algn="ctr"/>
                      <a:r>
                        <a:rPr lang="en-US" sz="2400" dirty="0"/>
                        <a:t>1112</a:t>
                      </a:r>
                    </a:p>
                  </a:txBody>
                  <a:tcPr/>
                </a:tc>
                <a:tc>
                  <a:txBody>
                    <a:bodyPr/>
                    <a:lstStyle/>
                    <a:p>
                      <a:pPr algn="ctr"/>
                      <a:r>
                        <a:rPr lang="en-US" sz="2400" dirty="0"/>
                        <a:t>55%</a:t>
                      </a:r>
                    </a:p>
                  </a:txBody>
                  <a:tcPr/>
                </a:tc>
                <a:extLst>
                  <a:ext uri="{0D108BD9-81ED-4DB2-BD59-A6C34878D82A}">
                    <a16:rowId xmlns:a16="http://schemas.microsoft.com/office/drawing/2014/main" val="2344384033"/>
                  </a:ext>
                </a:extLst>
              </a:tr>
              <a:tr h="566431">
                <a:tc>
                  <a:txBody>
                    <a:bodyPr/>
                    <a:lstStyle/>
                    <a:p>
                      <a:pPr algn="ctr"/>
                      <a:r>
                        <a:rPr lang="en-US" sz="2400" dirty="0"/>
                        <a:t>Total</a:t>
                      </a:r>
                    </a:p>
                  </a:txBody>
                  <a:tcPr/>
                </a:tc>
                <a:tc>
                  <a:txBody>
                    <a:bodyPr/>
                    <a:lstStyle/>
                    <a:p>
                      <a:pPr algn="ctr"/>
                      <a:r>
                        <a:rPr lang="en-US" sz="2400" dirty="0"/>
                        <a:t>2372</a:t>
                      </a:r>
                    </a:p>
                  </a:txBody>
                  <a:tcPr/>
                </a:tc>
                <a:tc>
                  <a:txBody>
                    <a:bodyPr/>
                    <a:lstStyle/>
                    <a:p>
                      <a:pPr algn="ctr"/>
                      <a:r>
                        <a:rPr lang="en-US" sz="2400" dirty="0"/>
                        <a:t>2234</a:t>
                      </a:r>
                    </a:p>
                  </a:txBody>
                  <a:tcPr/>
                </a:tc>
                <a:tc>
                  <a:txBody>
                    <a:bodyPr/>
                    <a:lstStyle/>
                    <a:p>
                      <a:pPr algn="ctr"/>
                      <a:r>
                        <a:rPr lang="en-US" sz="2400" dirty="0"/>
                        <a:t>4606</a:t>
                      </a:r>
                    </a:p>
                  </a:txBody>
                  <a:tcPr/>
                </a:tc>
                <a:tc>
                  <a:txBody>
                    <a:bodyPr/>
                    <a:lstStyle/>
                    <a:p>
                      <a:pPr algn="ctr"/>
                      <a:endParaRPr lang="en-US" sz="2400" dirty="0"/>
                    </a:p>
                  </a:txBody>
                  <a:tcPr/>
                </a:tc>
                <a:extLst>
                  <a:ext uri="{0D108BD9-81ED-4DB2-BD59-A6C34878D82A}">
                    <a16:rowId xmlns:a16="http://schemas.microsoft.com/office/drawing/2014/main" val="3029273657"/>
                  </a:ext>
                </a:extLst>
              </a:tr>
            </a:tbl>
          </a:graphicData>
        </a:graphic>
      </p:graphicFrame>
      <p:sp>
        <p:nvSpPr>
          <p:cNvPr id="6" name="TextBox 5">
            <a:extLst>
              <a:ext uri="{FF2B5EF4-FFF2-40B4-BE49-F238E27FC236}">
                <a16:creationId xmlns:a16="http://schemas.microsoft.com/office/drawing/2014/main" id="{C51FB819-4597-8E48-0A39-7F2B7A80DFC7}"/>
              </a:ext>
            </a:extLst>
          </p:cNvPr>
          <p:cNvSpPr txBox="1"/>
          <p:nvPr/>
        </p:nvSpPr>
        <p:spPr>
          <a:xfrm>
            <a:off x="2208362" y="5719692"/>
            <a:ext cx="7953554" cy="707886"/>
          </a:xfrm>
          <a:prstGeom prst="rect">
            <a:avLst/>
          </a:prstGeom>
          <a:noFill/>
        </p:spPr>
        <p:txBody>
          <a:bodyPr wrap="square" rtlCol="0">
            <a:spAutoFit/>
          </a:bodyPr>
          <a:lstStyle/>
          <a:p>
            <a:r>
              <a:rPr lang="en-US" sz="2000" b="1" dirty="0"/>
              <a:t>46% of cohort members WITHOUT a WCV were vaccinated</a:t>
            </a:r>
          </a:p>
          <a:p>
            <a:r>
              <a:rPr lang="en-US" sz="2000" b="1" dirty="0"/>
              <a:t>55% of cohort members WITH a WCV were vaccinated</a:t>
            </a:r>
          </a:p>
        </p:txBody>
      </p:sp>
    </p:spTree>
    <p:extLst>
      <p:ext uri="{BB962C8B-B14F-4D97-AF65-F5344CB8AC3E}">
        <p14:creationId xmlns:p14="http://schemas.microsoft.com/office/powerpoint/2010/main" val="130284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480EA60-FDE4-4D77-3E5D-AB7712C16F57}"/>
              </a:ext>
            </a:extLst>
          </p:cNvPr>
          <p:cNvSpPr>
            <a:spLocks noGrp="1"/>
          </p:cNvSpPr>
          <p:nvPr>
            <p:ph type="title"/>
          </p:nvPr>
        </p:nvSpPr>
        <p:spPr>
          <a:xfrm>
            <a:off x="1346071" y="225621"/>
            <a:ext cx="9512429" cy="965458"/>
          </a:xfrm>
        </p:spPr>
        <p:txBody>
          <a:bodyPr/>
          <a:lstStyle/>
          <a:p>
            <a:r>
              <a:rPr lang="en-US" dirty="0"/>
              <a:t>Emergency room visits</a:t>
            </a:r>
          </a:p>
        </p:txBody>
      </p:sp>
      <p:graphicFrame>
        <p:nvGraphicFramePr>
          <p:cNvPr id="2" name="Table 2">
            <a:extLst>
              <a:ext uri="{FF2B5EF4-FFF2-40B4-BE49-F238E27FC236}">
                <a16:creationId xmlns:a16="http://schemas.microsoft.com/office/drawing/2014/main" id="{1C2CE67D-6BB0-7212-C8E7-3890D49BD712}"/>
              </a:ext>
            </a:extLst>
          </p:cNvPr>
          <p:cNvGraphicFramePr>
            <a:graphicFrameLocks noGrp="1"/>
          </p:cNvGraphicFramePr>
          <p:nvPr>
            <p:extLst>
              <p:ext uri="{D42A27DB-BD31-4B8C-83A1-F6EECF244321}">
                <p14:modId xmlns:p14="http://schemas.microsoft.com/office/powerpoint/2010/main" val="2218653704"/>
              </p:ext>
            </p:extLst>
          </p:nvPr>
        </p:nvGraphicFramePr>
        <p:xfrm>
          <a:off x="1686911" y="1237277"/>
          <a:ext cx="9056416" cy="2565400"/>
        </p:xfrm>
        <a:graphic>
          <a:graphicData uri="http://schemas.openxmlformats.org/drawingml/2006/table">
            <a:tbl>
              <a:tblPr firstRow="1" bandRow="1">
                <a:tableStyleId>{5C22544A-7EE6-4342-B048-85BDC9FD1C3A}</a:tableStyleId>
              </a:tblPr>
              <a:tblGrid>
                <a:gridCol w="1836508">
                  <a:extLst>
                    <a:ext uri="{9D8B030D-6E8A-4147-A177-3AD203B41FA5}">
                      <a16:colId xmlns:a16="http://schemas.microsoft.com/office/drawing/2014/main" val="2136830444"/>
                    </a:ext>
                  </a:extLst>
                </a:gridCol>
                <a:gridCol w="1804977">
                  <a:extLst>
                    <a:ext uri="{9D8B030D-6E8A-4147-A177-3AD203B41FA5}">
                      <a16:colId xmlns:a16="http://schemas.microsoft.com/office/drawing/2014/main" val="1161596503"/>
                    </a:ext>
                  </a:extLst>
                </a:gridCol>
                <a:gridCol w="1804977">
                  <a:extLst>
                    <a:ext uri="{9D8B030D-6E8A-4147-A177-3AD203B41FA5}">
                      <a16:colId xmlns:a16="http://schemas.microsoft.com/office/drawing/2014/main" val="1371577126"/>
                    </a:ext>
                  </a:extLst>
                </a:gridCol>
                <a:gridCol w="1804977">
                  <a:extLst>
                    <a:ext uri="{9D8B030D-6E8A-4147-A177-3AD203B41FA5}">
                      <a16:colId xmlns:a16="http://schemas.microsoft.com/office/drawing/2014/main" val="2494177743"/>
                    </a:ext>
                  </a:extLst>
                </a:gridCol>
                <a:gridCol w="1804977">
                  <a:extLst>
                    <a:ext uri="{9D8B030D-6E8A-4147-A177-3AD203B41FA5}">
                      <a16:colId xmlns:a16="http://schemas.microsoft.com/office/drawing/2014/main" val="301544908"/>
                    </a:ext>
                  </a:extLst>
                </a:gridCol>
              </a:tblGrid>
              <a:tr h="370840">
                <a:tc>
                  <a:txBody>
                    <a:bodyPr/>
                    <a:lstStyle/>
                    <a:p>
                      <a:pPr algn="ctr"/>
                      <a:r>
                        <a:rPr lang="en-US" dirty="0"/>
                        <a:t>ED Visits</a:t>
                      </a:r>
                    </a:p>
                  </a:txBody>
                  <a:tcPr/>
                </a:tc>
                <a:tc>
                  <a:txBody>
                    <a:bodyPr/>
                    <a:lstStyle/>
                    <a:p>
                      <a:pPr algn="ctr"/>
                      <a:r>
                        <a:rPr lang="en-US" dirty="0"/>
                        <a:t>Vaccine Series NON-compliant</a:t>
                      </a:r>
                    </a:p>
                  </a:txBody>
                  <a:tcPr/>
                </a:tc>
                <a:tc>
                  <a:txBody>
                    <a:bodyPr/>
                    <a:lstStyle/>
                    <a:p>
                      <a:pPr algn="ctr"/>
                      <a:r>
                        <a:rPr lang="en-US" dirty="0"/>
                        <a:t>Vaccine Series Compliant</a:t>
                      </a:r>
                    </a:p>
                  </a:txBody>
                  <a:tcPr/>
                </a:tc>
                <a:tc>
                  <a:txBody>
                    <a:bodyPr/>
                    <a:lstStyle/>
                    <a:p>
                      <a:pPr algn="ctr"/>
                      <a:r>
                        <a:rPr lang="en-US" dirty="0"/>
                        <a:t>Grand Total</a:t>
                      </a:r>
                    </a:p>
                  </a:txBody>
                  <a:tcPr/>
                </a:tc>
                <a:tc>
                  <a:txBody>
                    <a:bodyPr/>
                    <a:lstStyle/>
                    <a:p>
                      <a:pPr algn="ctr"/>
                      <a:r>
                        <a:rPr lang="en-US" dirty="0"/>
                        <a:t>Immunization Rate</a:t>
                      </a:r>
                    </a:p>
                  </a:txBody>
                  <a:tcPr/>
                </a:tc>
                <a:extLst>
                  <a:ext uri="{0D108BD9-81ED-4DB2-BD59-A6C34878D82A}">
                    <a16:rowId xmlns:a16="http://schemas.microsoft.com/office/drawing/2014/main" val="3375683884"/>
                  </a:ext>
                </a:extLst>
              </a:tr>
              <a:tr h="370840">
                <a:tc>
                  <a:txBody>
                    <a:bodyPr/>
                    <a:lstStyle/>
                    <a:p>
                      <a:pPr algn="ctr"/>
                      <a:r>
                        <a:rPr lang="en-US" dirty="0"/>
                        <a:t>ED Visit</a:t>
                      </a:r>
                    </a:p>
                  </a:txBody>
                  <a:tcPr/>
                </a:tc>
                <a:tc>
                  <a:txBody>
                    <a:bodyPr/>
                    <a:lstStyle/>
                    <a:p>
                      <a:pPr algn="ctr"/>
                      <a:r>
                        <a:rPr lang="en-US" dirty="0"/>
                        <a:t>287</a:t>
                      </a:r>
                    </a:p>
                  </a:txBody>
                  <a:tcPr/>
                </a:tc>
                <a:tc>
                  <a:txBody>
                    <a:bodyPr/>
                    <a:lstStyle/>
                    <a:p>
                      <a:pPr algn="ctr"/>
                      <a:r>
                        <a:rPr lang="en-US" dirty="0"/>
                        <a:t>223</a:t>
                      </a:r>
                    </a:p>
                  </a:txBody>
                  <a:tcPr/>
                </a:tc>
                <a:tc>
                  <a:txBody>
                    <a:bodyPr/>
                    <a:lstStyle/>
                    <a:p>
                      <a:pPr algn="ctr"/>
                      <a:r>
                        <a:rPr lang="en-US" dirty="0"/>
                        <a:t>510</a:t>
                      </a:r>
                    </a:p>
                  </a:txBody>
                  <a:tcPr/>
                </a:tc>
                <a:tc>
                  <a:txBody>
                    <a:bodyPr/>
                    <a:lstStyle/>
                    <a:p>
                      <a:pPr algn="ctr"/>
                      <a:endParaRPr lang="en-US" dirty="0"/>
                    </a:p>
                  </a:txBody>
                  <a:tcPr/>
                </a:tc>
                <a:extLst>
                  <a:ext uri="{0D108BD9-81ED-4DB2-BD59-A6C34878D82A}">
                    <a16:rowId xmlns:a16="http://schemas.microsoft.com/office/drawing/2014/main" val="2599757899"/>
                  </a:ext>
                </a:extLst>
              </a:tr>
              <a:tr h="370840">
                <a:tc>
                  <a:txBody>
                    <a:bodyPr/>
                    <a:lstStyle/>
                    <a:p>
                      <a:pPr algn="ctr"/>
                      <a:r>
                        <a:rPr lang="en-US" dirty="0"/>
                        <a:t>NO WCV in MY (2022)</a:t>
                      </a:r>
                    </a:p>
                  </a:txBody>
                  <a:tcPr/>
                </a:tc>
                <a:tc>
                  <a:txBody>
                    <a:bodyPr/>
                    <a:lstStyle/>
                    <a:p>
                      <a:pPr algn="ctr"/>
                      <a:r>
                        <a:rPr lang="en-US" dirty="0"/>
                        <a:t>286</a:t>
                      </a:r>
                    </a:p>
                  </a:txBody>
                  <a:tcPr/>
                </a:tc>
                <a:tc>
                  <a:txBody>
                    <a:bodyPr/>
                    <a:lstStyle/>
                    <a:p>
                      <a:pPr algn="ctr"/>
                      <a:r>
                        <a:rPr lang="en-US" dirty="0"/>
                        <a:t>220</a:t>
                      </a:r>
                    </a:p>
                  </a:txBody>
                  <a:tcPr/>
                </a:tc>
                <a:tc>
                  <a:txBody>
                    <a:bodyPr/>
                    <a:lstStyle/>
                    <a:p>
                      <a:pPr algn="ctr"/>
                      <a:r>
                        <a:rPr lang="en-US" dirty="0"/>
                        <a:t>506</a:t>
                      </a:r>
                    </a:p>
                  </a:txBody>
                  <a:tcPr/>
                </a:tc>
                <a:tc>
                  <a:txBody>
                    <a:bodyPr/>
                    <a:lstStyle/>
                    <a:p>
                      <a:pPr algn="ctr"/>
                      <a:r>
                        <a:rPr lang="en-US" dirty="0"/>
                        <a:t>44%</a:t>
                      </a:r>
                    </a:p>
                  </a:txBody>
                  <a:tcPr/>
                </a:tc>
                <a:extLst>
                  <a:ext uri="{0D108BD9-81ED-4DB2-BD59-A6C34878D82A}">
                    <a16:rowId xmlns:a16="http://schemas.microsoft.com/office/drawing/2014/main" val="2958775336"/>
                  </a:ext>
                </a:extLst>
              </a:tr>
              <a:tr h="370840">
                <a:tc>
                  <a:txBody>
                    <a:bodyPr/>
                    <a:lstStyle/>
                    <a:p>
                      <a:pPr algn="ctr"/>
                      <a:r>
                        <a:rPr lang="en-US" dirty="0"/>
                        <a:t>WCV in MY (2022)</a:t>
                      </a:r>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43%</a:t>
                      </a:r>
                    </a:p>
                  </a:txBody>
                  <a:tcPr/>
                </a:tc>
                <a:extLst>
                  <a:ext uri="{0D108BD9-81ED-4DB2-BD59-A6C34878D82A}">
                    <a16:rowId xmlns:a16="http://schemas.microsoft.com/office/drawing/2014/main" val="516464977"/>
                  </a:ext>
                </a:extLst>
              </a:tr>
            </a:tbl>
          </a:graphicData>
        </a:graphic>
      </p:graphicFrame>
      <p:graphicFrame>
        <p:nvGraphicFramePr>
          <p:cNvPr id="3" name="Table 2">
            <a:extLst>
              <a:ext uri="{FF2B5EF4-FFF2-40B4-BE49-F238E27FC236}">
                <a16:creationId xmlns:a16="http://schemas.microsoft.com/office/drawing/2014/main" id="{B1B2ED33-7A8E-8DD5-A562-26E750461A8F}"/>
              </a:ext>
            </a:extLst>
          </p:cNvPr>
          <p:cNvGraphicFramePr>
            <a:graphicFrameLocks noGrp="1"/>
          </p:cNvGraphicFramePr>
          <p:nvPr>
            <p:extLst>
              <p:ext uri="{D42A27DB-BD31-4B8C-83A1-F6EECF244321}">
                <p14:modId xmlns:p14="http://schemas.microsoft.com/office/powerpoint/2010/main" val="388277405"/>
              </p:ext>
            </p:extLst>
          </p:nvPr>
        </p:nvGraphicFramePr>
        <p:xfrm>
          <a:off x="1686911" y="4066979"/>
          <a:ext cx="9056416" cy="2565400"/>
        </p:xfrm>
        <a:graphic>
          <a:graphicData uri="http://schemas.openxmlformats.org/drawingml/2006/table">
            <a:tbl>
              <a:tblPr firstRow="1" bandRow="1">
                <a:tableStyleId>{5C22544A-7EE6-4342-B048-85BDC9FD1C3A}</a:tableStyleId>
              </a:tblPr>
              <a:tblGrid>
                <a:gridCol w="1836508">
                  <a:extLst>
                    <a:ext uri="{9D8B030D-6E8A-4147-A177-3AD203B41FA5}">
                      <a16:colId xmlns:a16="http://schemas.microsoft.com/office/drawing/2014/main" val="2136830444"/>
                    </a:ext>
                  </a:extLst>
                </a:gridCol>
                <a:gridCol w="1804977">
                  <a:extLst>
                    <a:ext uri="{9D8B030D-6E8A-4147-A177-3AD203B41FA5}">
                      <a16:colId xmlns:a16="http://schemas.microsoft.com/office/drawing/2014/main" val="1161596503"/>
                    </a:ext>
                  </a:extLst>
                </a:gridCol>
                <a:gridCol w="1804977">
                  <a:extLst>
                    <a:ext uri="{9D8B030D-6E8A-4147-A177-3AD203B41FA5}">
                      <a16:colId xmlns:a16="http://schemas.microsoft.com/office/drawing/2014/main" val="1371577126"/>
                    </a:ext>
                  </a:extLst>
                </a:gridCol>
                <a:gridCol w="1804977">
                  <a:extLst>
                    <a:ext uri="{9D8B030D-6E8A-4147-A177-3AD203B41FA5}">
                      <a16:colId xmlns:a16="http://schemas.microsoft.com/office/drawing/2014/main" val="2494177743"/>
                    </a:ext>
                  </a:extLst>
                </a:gridCol>
                <a:gridCol w="1804977">
                  <a:extLst>
                    <a:ext uri="{9D8B030D-6E8A-4147-A177-3AD203B41FA5}">
                      <a16:colId xmlns:a16="http://schemas.microsoft.com/office/drawing/2014/main" val="301544908"/>
                    </a:ext>
                  </a:extLst>
                </a:gridCol>
              </a:tblGrid>
              <a:tr h="370840">
                <a:tc>
                  <a:txBody>
                    <a:bodyPr/>
                    <a:lstStyle/>
                    <a:p>
                      <a:pPr algn="ctr"/>
                      <a:r>
                        <a:rPr lang="en-US" dirty="0"/>
                        <a:t>ED Visits</a:t>
                      </a:r>
                    </a:p>
                  </a:txBody>
                  <a:tcPr/>
                </a:tc>
                <a:tc>
                  <a:txBody>
                    <a:bodyPr/>
                    <a:lstStyle/>
                    <a:p>
                      <a:pPr algn="ctr"/>
                      <a:r>
                        <a:rPr lang="en-US" dirty="0"/>
                        <a:t>Vaccine Series NON-compliant</a:t>
                      </a:r>
                    </a:p>
                  </a:txBody>
                  <a:tcPr/>
                </a:tc>
                <a:tc>
                  <a:txBody>
                    <a:bodyPr/>
                    <a:lstStyle/>
                    <a:p>
                      <a:pPr algn="ctr"/>
                      <a:r>
                        <a:rPr lang="en-US" dirty="0"/>
                        <a:t>Vaccine Series Compliant</a:t>
                      </a:r>
                    </a:p>
                  </a:txBody>
                  <a:tcPr/>
                </a:tc>
                <a:tc>
                  <a:txBody>
                    <a:bodyPr/>
                    <a:lstStyle/>
                    <a:p>
                      <a:pPr algn="ctr"/>
                      <a:r>
                        <a:rPr lang="en-US" dirty="0"/>
                        <a:t>Grand Total</a:t>
                      </a:r>
                    </a:p>
                  </a:txBody>
                  <a:tcPr/>
                </a:tc>
                <a:tc>
                  <a:txBody>
                    <a:bodyPr/>
                    <a:lstStyle/>
                    <a:p>
                      <a:pPr algn="ctr"/>
                      <a:r>
                        <a:rPr lang="en-US" dirty="0"/>
                        <a:t>Immunization Rate</a:t>
                      </a:r>
                    </a:p>
                  </a:txBody>
                  <a:tcPr/>
                </a:tc>
                <a:extLst>
                  <a:ext uri="{0D108BD9-81ED-4DB2-BD59-A6C34878D82A}">
                    <a16:rowId xmlns:a16="http://schemas.microsoft.com/office/drawing/2014/main" val="3375683884"/>
                  </a:ext>
                </a:extLst>
              </a:tr>
              <a:tr h="370840">
                <a:tc>
                  <a:txBody>
                    <a:bodyPr/>
                    <a:lstStyle/>
                    <a:p>
                      <a:pPr algn="ctr"/>
                      <a:r>
                        <a:rPr lang="en-US" dirty="0"/>
                        <a:t>NO ED Visits</a:t>
                      </a:r>
                    </a:p>
                  </a:txBody>
                  <a:tcPr/>
                </a:tc>
                <a:tc>
                  <a:txBody>
                    <a:bodyPr/>
                    <a:lstStyle/>
                    <a:p>
                      <a:pPr algn="ctr"/>
                      <a:r>
                        <a:rPr lang="en-US" dirty="0"/>
                        <a:t>2081</a:t>
                      </a:r>
                    </a:p>
                  </a:txBody>
                  <a:tcPr/>
                </a:tc>
                <a:tc>
                  <a:txBody>
                    <a:bodyPr/>
                    <a:lstStyle/>
                    <a:p>
                      <a:pPr algn="ctr"/>
                      <a:r>
                        <a:rPr lang="en-US" dirty="0"/>
                        <a:t>2008</a:t>
                      </a:r>
                    </a:p>
                  </a:txBody>
                  <a:tcPr/>
                </a:tc>
                <a:tc>
                  <a:txBody>
                    <a:bodyPr/>
                    <a:lstStyle/>
                    <a:p>
                      <a:pPr algn="ctr"/>
                      <a:r>
                        <a:rPr lang="en-US" dirty="0"/>
                        <a:t>4089</a:t>
                      </a:r>
                    </a:p>
                  </a:txBody>
                  <a:tcPr/>
                </a:tc>
                <a:tc>
                  <a:txBody>
                    <a:bodyPr/>
                    <a:lstStyle/>
                    <a:p>
                      <a:pPr algn="ctr"/>
                      <a:endParaRPr lang="en-US" dirty="0"/>
                    </a:p>
                  </a:txBody>
                  <a:tcPr/>
                </a:tc>
                <a:extLst>
                  <a:ext uri="{0D108BD9-81ED-4DB2-BD59-A6C34878D82A}">
                    <a16:rowId xmlns:a16="http://schemas.microsoft.com/office/drawing/2014/main" val="2599757899"/>
                  </a:ext>
                </a:extLst>
              </a:tr>
              <a:tr h="370840">
                <a:tc>
                  <a:txBody>
                    <a:bodyPr/>
                    <a:lstStyle/>
                    <a:p>
                      <a:pPr algn="ctr"/>
                      <a:r>
                        <a:rPr lang="en-US" dirty="0"/>
                        <a:t>NO WCV in MY (2022)</a:t>
                      </a:r>
                    </a:p>
                  </a:txBody>
                  <a:tcPr/>
                </a:tc>
                <a:tc>
                  <a:txBody>
                    <a:bodyPr/>
                    <a:lstStyle/>
                    <a:p>
                      <a:pPr algn="ctr"/>
                      <a:r>
                        <a:rPr lang="en-US" dirty="0"/>
                        <a:t>1581</a:t>
                      </a:r>
                    </a:p>
                  </a:txBody>
                  <a:tcPr/>
                </a:tc>
                <a:tc>
                  <a:txBody>
                    <a:bodyPr/>
                    <a:lstStyle/>
                    <a:p>
                      <a:pPr algn="ctr"/>
                      <a:r>
                        <a:rPr lang="en-US" dirty="0"/>
                        <a:t>1400</a:t>
                      </a:r>
                    </a:p>
                  </a:txBody>
                  <a:tcPr/>
                </a:tc>
                <a:tc>
                  <a:txBody>
                    <a:bodyPr/>
                    <a:lstStyle/>
                    <a:p>
                      <a:pPr algn="ctr"/>
                      <a:r>
                        <a:rPr lang="en-US" dirty="0"/>
                        <a:t>2981</a:t>
                      </a:r>
                    </a:p>
                  </a:txBody>
                  <a:tcPr/>
                </a:tc>
                <a:tc>
                  <a:txBody>
                    <a:bodyPr/>
                    <a:lstStyle/>
                    <a:p>
                      <a:pPr algn="ctr"/>
                      <a:r>
                        <a:rPr lang="en-US" dirty="0"/>
                        <a:t>47%</a:t>
                      </a:r>
                    </a:p>
                  </a:txBody>
                  <a:tcPr/>
                </a:tc>
                <a:extLst>
                  <a:ext uri="{0D108BD9-81ED-4DB2-BD59-A6C34878D82A}">
                    <a16:rowId xmlns:a16="http://schemas.microsoft.com/office/drawing/2014/main" val="2958775336"/>
                  </a:ext>
                </a:extLst>
              </a:tr>
              <a:tr h="370840">
                <a:tc>
                  <a:txBody>
                    <a:bodyPr/>
                    <a:lstStyle/>
                    <a:p>
                      <a:pPr algn="ctr"/>
                      <a:r>
                        <a:rPr lang="en-US" dirty="0"/>
                        <a:t>WCV in MY (2022)</a:t>
                      </a:r>
                    </a:p>
                  </a:txBody>
                  <a:tcPr/>
                </a:tc>
                <a:tc>
                  <a:txBody>
                    <a:bodyPr/>
                    <a:lstStyle/>
                    <a:p>
                      <a:pPr algn="ctr"/>
                      <a:r>
                        <a:rPr lang="en-US" dirty="0"/>
                        <a:t>500</a:t>
                      </a:r>
                    </a:p>
                  </a:txBody>
                  <a:tcPr/>
                </a:tc>
                <a:tc>
                  <a:txBody>
                    <a:bodyPr/>
                    <a:lstStyle/>
                    <a:p>
                      <a:pPr algn="ctr"/>
                      <a:r>
                        <a:rPr lang="en-US" dirty="0"/>
                        <a:t>608</a:t>
                      </a:r>
                    </a:p>
                  </a:txBody>
                  <a:tcPr/>
                </a:tc>
                <a:tc>
                  <a:txBody>
                    <a:bodyPr/>
                    <a:lstStyle/>
                    <a:p>
                      <a:pPr algn="ctr"/>
                      <a:r>
                        <a:rPr lang="en-US" dirty="0"/>
                        <a:t>1108</a:t>
                      </a:r>
                    </a:p>
                  </a:txBody>
                  <a:tcPr/>
                </a:tc>
                <a:tc>
                  <a:txBody>
                    <a:bodyPr/>
                    <a:lstStyle/>
                    <a:p>
                      <a:pPr algn="ctr"/>
                      <a:r>
                        <a:rPr lang="en-US" dirty="0"/>
                        <a:t>55%</a:t>
                      </a:r>
                    </a:p>
                  </a:txBody>
                  <a:tcPr/>
                </a:tc>
                <a:extLst>
                  <a:ext uri="{0D108BD9-81ED-4DB2-BD59-A6C34878D82A}">
                    <a16:rowId xmlns:a16="http://schemas.microsoft.com/office/drawing/2014/main" val="516464977"/>
                  </a:ext>
                </a:extLst>
              </a:tr>
            </a:tbl>
          </a:graphicData>
        </a:graphic>
      </p:graphicFrame>
    </p:spTree>
    <p:extLst>
      <p:ext uri="{BB962C8B-B14F-4D97-AF65-F5344CB8AC3E}">
        <p14:creationId xmlns:p14="http://schemas.microsoft.com/office/powerpoint/2010/main" val="9694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F42F4BFD-D349-4092-8643-BD368AE67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4">
            <a:extLst>
              <a:ext uri="{FF2B5EF4-FFF2-40B4-BE49-F238E27FC236}">
                <a16:creationId xmlns:a16="http://schemas.microsoft.com/office/drawing/2014/main" id="{39B36BF9-47A8-4BAA-B4FE-8672D9334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53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EDAE4-2A99-260A-F81D-EEAA8C878D56}"/>
              </a:ext>
            </a:extLst>
          </p:cNvPr>
          <p:cNvSpPr>
            <a:spLocks noGrp="1"/>
          </p:cNvSpPr>
          <p:nvPr>
            <p:ph type="title"/>
          </p:nvPr>
        </p:nvSpPr>
        <p:spPr>
          <a:xfrm>
            <a:off x="698530" y="21094"/>
            <a:ext cx="6769070" cy="1050387"/>
          </a:xfrm>
        </p:spPr>
        <p:txBody>
          <a:bodyPr>
            <a:normAutofit/>
          </a:bodyPr>
          <a:lstStyle/>
          <a:p>
            <a:pPr algn="ctr"/>
            <a:r>
              <a:rPr lang="en-US" dirty="0"/>
              <a:t>summary</a:t>
            </a:r>
          </a:p>
        </p:txBody>
      </p:sp>
      <p:pic>
        <p:nvPicPr>
          <p:cNvPr id="1028" name="Picture 4" descr="Fashionable Ways to Let People Know You're Vaccinated and Not a Maskless  Asshole | The New Yorker">
            <a:extLst>
              <a:ext uri="{FF2B5EF4-FFF2-40B4-BE49-F238E27FC236}">
                <a16:creationId xmlns:a16="http://schemas.microsoft.com/office/drawing/2014/main" id="{8139EFB2-637E-EE16-A088-AF1985FDF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16" r="9557" b="1"/>
          <a:stretch/>
        </p:blipFill>
        <p:spPr bwMode="auto">
          <a:xfrm rot="21600000">
            <a:off x="8839200" y="685798"/>
            <a:ext cx="2667000" cy="24472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0 Reasons To Get Vaccinated – National Foundation for Infectious Diseases">
            <a:extLst>
              <a:ext uri="{FF2B5EF4-FFF2-40B4-BE49-F238E27FC236}">
                <a16:creationId xmlns:a16="http://schemas.microsoft.com/office/drawing/2014/main" id="{476C59DA-8643-AEFF-28F7-6BE74D372A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36" r="-3" b="5571"/>
          <a:stretch/>
        </p:blipFill>
        <p:spPr bwMode="auto">
          <a:xfrm>
            <a:off x="8839199" y="3818900"/>
            <a:ext cx="2667000" cy="23787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3ECEDD9C-164C-571C-B546-480FCEC69804}"/>
              </a:ext>
            </a:extLst>
          </p:cNvPr>
          <p:cNvGraphicFramePr>
            <a:graphicFrameLocks noGrp="1"/>
          </p:cNvGraphicFramePr>
          <p:nvPr>
            <p:ph idx="1"/>
            <p:extLst>
              <p:ext uri="{D42A27DB-BD31-4B8C-83A1-F6EECF244321}">
                <p14:modId xmlns:p14="http://schemas.microsoft.com/office/powerpoint/2010/main" val="64525902"/>
              </p:ext>
            </p:extLst>
          </p:nvPr>
        </p:nvGraphicFramePr>
        <p:xfrm>
          <a:off x="362608" y="1134550"/>
          <a:ext cx="7425558" cy="55184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3363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631E6-12BF-57CD-0B60-A3744FDF62EC}"/>
              </a:ext>
            </a:extLst>
          </p:cNvPr>
          <p:cNvSpPr>
            <a:spLocks noGrp="1"/>
          </p:cNvSpPr>
          <p:nvPr>
            <p:ph type="title"/>
          </p:nvPr>
        </p:nvSpPr>
        <p:spPr>
          <a:xfrm>
            <a:off x="1395045" y="947223"/>
            <a:ext cx="9394874" cy="928467"/>
          </a:xfrm>
        </p:spPr>
        <p:txBody>
          <a:bodyPr anchor="ctr">
            <a:normAutofit/>
          </a:bodyPr>
          <a:lstStyle/>
          <a:p>
            <a:pPr algn="ctr"/>
            <a:r>
              <a:rPr lang="en-US" dirty="0"/>
              <a:t>recommendations</a:t>
            </a:r>
          </a:p>
        </p:txBody>
      </p:sp>
      <p:graphicFrame>
        <p:nvGraphicFramePr>
          <p:cNvPr id="18" name="Content Placeholder 2">
            <a:extLst>
              <a:ext uri="{FF2B5EF4-FFF2-40B4-BE49-F238E27FC236}">
                <a16:creationId xmlns:a16="http://schemas.microsoft.com/office/drawing/2014/main" id="{44F6B56B-DB19-6EB3-913B-490945FC7023}"/>
              </a:ext>
            </a:extLst>
          </p:cNvPr>
          <p:cNvGraphicFramePr>
            <a:graphicFrameLocks noGrp="1"/>
          </p:cNvGraphicFramePr>
          <p:nvPr>
            <p:ph idx="1"/>
            <p:extLst>
              <p:ext uri="{D42A27DB-BD31-4B8C-83A1-F6EECF244321}">
                <p14:modId xmlns:p14="http://schemas.microsoft.com/office/powerpoint/2010/main" val="141523114"/>
              </p:ext>
            </p:extLst>
          </p:nvPr>
        </p:nvGraphicFramePr>
        <p:xfrm>
          <a:off x="526473" y="1875690"/>
          <a:ext cx="11305309" cy="4774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817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4EBC-4D38-9FAE-6179-42733CC4A128}"/>
              </a:ext>
            </a:extLst>
          </p:cNvPr>
          <p:cNvSpPr>
            <a:spLocks noGrp="1"/>
          </p:cNvSpPr>
          <p:nvPr>
            <p:ph type="title"/>
          </p:nvPr>
        </p:nvSpPr>
        <p:spPr/>
        <p:txBody>
          <a:bodyPr/>
          <a:lstStyle/>
          <a:p>
            <a:r>
              <a:rPr lang="en-US" dirty="0"/>
              <a:t>ACLA recommendations, follow-up</a:t>
            </a:r>
          </a:p>
        </p:txBody>
      </p:sp>
      <p:sp>
        <p:nvSpPr>
          <p:cNvPr id="3" name="Content Placeholder 2">
            <a:extLst>
              <a:ext uri="{FF2B5EF4-FFF2-40B4-BE49-F238E27FC236}">
                <a16:creationId xmlns:a16="http://schemas.microsoft.com/office/drawing/2014/main" id="{24791058-79BE-9C20-7D30-54A2592FA3DE}"/>
              </a:ext>
            </a:extLst>
          </p:cNvPr>
          <p:cNvSpPr>
            <a:spLocks noGrp="1"/>
          </p:cNvSpPr>
          <p:nvPr>
            <p:ph idx="1"/>
          </p:nvPr>
        </p:nvSpPr>
        <p:spPr/>
        <p:txBody>
          <a:bodyPr/>
          <a:lstStyle/>
          <a:p>
            <a:r>
              <a:rPr lang="en-US" dirty="0"/>
              <a:t>Pursue resident teaching opportunities</a:t>
            </a:r>
          </a:p>
          <a:p>
            <a:r>
              <a:rPr lang="en-US" dirty="0"/>
              <a:t>Look further into data from sick visits</a:t>
            </a:r>
          </a:p>
          <a:p>
            <a:pPr lvl="1"/>
            <a:r>
              <a:rPr lang="en-US" dirty="0"/>
              <a:t>How are patients presenting at these visits?</a:t>
            </a:r>
          </a:p>
          <a:p>
            <a:pPr lvl="1"/>
            <a:r>
              <a:rPr lang="en-US" dirty="0"/>
              <a:t>Further education to providers on promoting vaccinations at certain sick visits</a:t>
            </a:r>
          </a:p>
          <a:p>
            <a:r>
              <a:rPr lang="en-US" dirty="0"/>
              <a:t>Understand further what is working well in certain parishes with higher rates (</a:t>
            </a:r>
            <a:r>
              <a:rPr lang="en-US" dirty="0" err="1"/>
              <a:t>eg</a:t>
            </a:r>
            <a:r>
              <a:rPr lang="en-US" dirty="0"/>
              <a:t>: Iberville, which is considered a more rural parish)</a:t>
            </a:r>
          </a:p>
          <a:p>
            <a:r>
              <a:rPr lang="en-US" dirty="0"/>
              <a:t>Urgent care data</a:t>
            </a:r>
          </a:p>
          <a:p>
            <a:r>
              <a:rPr lang="en-US" dirty="0"/>
              <a:t>ED visits data – what are the ED diagnoses at each visit</a:t>
            </a:r>
          </a:p>
          <a:p>
            <a:endParaRPr lang="en-US" dirty="0"/>
          </a:p>
        </p:txBody>
      </p:sp>
    </p:spTree>
    <p:extLst>
      <p:ext uri="{BB962C8B-B14F-4D97-AF65-F5344CB8AC3E}">
        <p14:creationId xmlns:p14="http://schemas.microsoft.com/office/powerpoint/2010/main" val="239210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32546713-DF96-41B2-8180-3EEC5B802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6">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4676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C91F8-33E5-390D-30A7-B4B79157596A}"/>
              </a:ext>
            </a:extLst>
          </p:cNvPr>
          <p:cNvSpPr>
            <a:spLocks noGrp="1"/>
          </p:cNvSpPr>
          <p:nvPr>
            <p:ph type="title"/>
          </p:nvPr>
        </p:nvSpPr>
        <p:spPr>
          <a:xfrm>
            <a:off x="698528" y="87382"/>
            <a:ext cx="6083272" cy="1031634"/>
          </a:xfrm>
        </p:spPr>
        <p:txBody>
          <a:bodyPr>
            <a:normAutofit/>
          </a:bodyPr>
          <a:lstStyle/>
          <a:p>
            <a:pPr algn="ctr"/>
            <a:r>
              <a:rPr lang="en-US"/>
              <a:t>Thank you</a:t>
            </a:r>
          </a:p>
        </p:txBody>
      </p:sp>
      <p:pic>
        <p:nvPicPr>
          <p:cNvPr id="2050" name="Picture 2" descr="LSU School of Medicine Time Tracking - Login">
            <a:extLst>
              <a:ext uri="{FF2B5EF4-FFF2-40B4-BE49-F238E27FC236}">
                <a16:creationId xmlns:a16="http://schemas.microsoft.com/office/drawing/2014/main" id="{EC6D56AF-3BD0-9627-B3EF-FD3A7A6FF3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66128" y="1971952"/>
            <a:ext cx="3340072" cy="1298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meriHealth Caritas Louisiana Logo - AmeriHealth Caritas Family of Companies">
            <a:extLst>
              <a:ext uri="{FF2B5EF4-FFF2-40B4-BE49-F238E27FC236}">
                <a16:creationId xmlns:a16="http://schemas.microsoft.com/office/drawing/2014/main" id="{719C1DB2-F08D-5041-E352-8DB087F552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6128" y="3587131"/>
            <a:ext cx="3340072" cy="13569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4BCBDA68-CA5E-6E68-3439-C97C33B5B2F0}"/>
              </a:ext>
            </a:extLst>
          </p:cNvPr>
          <p:cNvGraphicFramePr>
            <a:graphicFrameLocks noGrp="1"/>
          </p:cNvGraphicFramePr>
          <p:nvPr>
            <p:ph idx="1"/>
            <p:extLst>
              <p:ext uri="{D42A27DB-BD31-4B8C-83A1-F6EECF244321}">
                <p14:modId xmlns:p14="http://schemas.microsoft.com/office/powerpoint/2010/main" val="1613805825"/>
              </p:ext>
            </p:extLst>
          </p:nvPr>
        </p:nvGraphicFramePr>
        <p:xfrm>
          <a:off x="0" y="1297433"/>
          <a:ext cx="7467599" cy="5315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8594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BE22-4CB3-6AEA-C53D-0A694F31D0B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B878FFB-AA50-3CEB-7D14-E2EDD17B2C30}"/>
              </a:ext>
            </a:extLst>
          </p:cNvPr>
          <p:cNvSpPr>
            <a:spLocks noGrp="1"/>
          </p:cNvSpPr>
          <p:nvPr>
            <p:ph idx="1"/>
          </p:nvPr>
        </p:nvSpPr>
        <p:spPr/>
        <p:txBody>
          <a:bodyPr/>
          <a:lstStyle/>
          <a:p>
            <a:r>
              <a:rPr lang="en-US" dirty="0">
                <a:hlinkClick r:id="rId2"/>
              </a:rPr>
              <a:t>https://www.cdc.gov/vaccines/parents/schedules/index.html</a:t>
            </a:r>
            <a:endParaRPr lang="en-US" dirty="0"/>
          </a:p>
          <a:p>
            <a:r>
              <a:rPr lang="en-US" dirty="0">
                <a:hlinkClick r:id="rId3"/>
              </a:rPr>
              <a:t>https://www.youtube.com/watch?v=vOTqqtKlp8o</a:t>
            </a:r>
            <a:endParaRPr lang="en-US" dirty="0"/>
          </a:p>
          <a:p>
            <a:r>
              <a:rPr lang="en-US" dirty="0">
                <a:hlinkClick r:id="rId4"/>
              </a:rPr>
              <a:t>https://www.ncbi.nlm.nih.gov/pmc/articles/PMC8855492/</a:t>
            </a:r>
            <a:endParaRPr lang="en-US" dirty="0"/>
          </a:p>
          <a:p>
            <a:r>
              <a:rPr lang="en-US" dirty="0">
                <a:hlinkClick r:id="rId5"/>
              </a:rPr>
              <a:t>https://www.ncbi.nlm.nih.gov/pmc/articles/PMC8933962/</a:t>
            </a:r>
            <a:endParaRPr lang="en-US" dirty="0"/>
          </a:p>
          <a:p>
            <a:r>
              <a:rPr lang="en-US" b="0" i="0" u="none" strike="noStrike" dirty="0">
                <a:solidFill>
                  <a:srgbClr val="212121"/>
                </a:solidFill>
                <a:effectLst/>
                <a:hlinkClick r:id="rId6"/>
              </a:rPr>
              <a:t>https://pubmed.ncbi.nlm.nih.gov/31790027/</a:t>
            </a:r>
            <a:endParaRPr lang="en-US" b="0" i="0" u="none" strike="noStrike" dirty="0">
              <a:solidFill>
                <a:srgbClr val="212121"/>
              </a:solidFill>
              <a:effectLst/>
            </a:endParaRPr>
          </a:p>
          <a:p>
            <a:pPr marL="0" indent="0">
              <a:buNone/>
            </a:pPr>
            <a:endParaRPr lang="en-US" dirty="0"/>
          </a:p>
          <a:p>
            <a:endParaRPr lang="en-US" dirty="0"/>
          </a:p>
        </p:txBody>
      </p:sp>
    </p:spTree>
    <p:extLst>
      <p:ext uri="{BB962C8B-B14F-4D97-AF65-F5344CB8AC3E}">
        <p14:creationId xmlns:p14="http://schemas.microsoft.com/office/powerpoint/2010/main" val="101069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DB3BD9E-E9E5-4FE1-8F3B-B32A5E56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F566212-BF1A-4B26-9F2A-EC11D81A0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accine Benefits - Vaccinate Your Family">
            <a:extLst>
              <a:ext uri="{FF2B5EF4-FFF2-40B4-BE49-F238E27FC236}">
                <a16:creationId xmlns:a16="http://schemas.microsoft.com/office/drawing/2014/main" id="{79AA44B9-7019-C6A7-590B-9867E32BFBE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8166" r="-1" b="15505"/>
          <a:stretch/>
        </p:blipFill>
        <p:spPr bwMode="auto">
          <a:xfrm>
            <a:off x="916098" y="1053368"/>
            <a:ext cx="10359803" cy="4493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vicious cycle of economic and health benefits of vaccination 32 . |  Download Scientific Diagram">
            <a:extLst>
              <a:ext uri="{FF2B5EF4-FFF2-40B4-BE49-F238E27FC236}">
                <a16:creationId xmlns:a16="http://schemas.microsoft.com/office/drawing/2014/main" id="{7995BFA0-49B6-C5DE-CD28-8929ED425F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534"/>
          <a:stretch/>
        </p:blipFill>
        <p:spPr bwMode="auto">
          <a:xfrm>
            <a:off x="3293703" y="1087587"/>
            <a:ext cx="5282257" cy="44775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ccine infographic created by Leon Farrant">
            <a:extLst>
              <a:ext uri="{FF2B5EF4-FFF2-40B4-BE49-F238E27FC236}">
                <a16:creationId xmlns:a16="http://schemas.microsoft.com/office/drawing/2014/main" id="{CA14D82D-CCDC-7056-EDB4-49B51D14C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583" y="199040"/>
            <a:ext cx="4730496" cy="644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randombar(horizontal)">
                                      <p:cBhvr>
                                        <p:cTn id="18"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6DB943-79CD-46F9-83E1-9610EB176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62DF1-F703-DC52-BBE3-07AD034C2630}"/>
              </a:ext>
            </a:extLst>
          </p:cNvPr>
          <p:cNvSpPr>
            <a:spLocks noGrp="1"/>
          </p:cNvSpPr>
          <p:nvPr>
            <p:ph type="title"/>
          </p:nvPr>
        </p:nvSpPr>
        <p:spPr>
          <a:xfrm>
            <a:off x="6651653" y="685801"/>
            <a:ext cx="4366617" cy="3046228"/>
          </a:xfrm>
        </p:spPr>
        <p:txBody>
          <a:bodyPr vert="horz" lIns="91440" tIns="45720" rIns="91440" bIns="45720" rtlCol="0" anchor="b">
            <a:normAutofit/>
          </a:bodyPr>
          <a:lstStyle/>
          <a:p>
            <a:pPr algn="ctr"/>
            <a:r>
              <a:rPr lang="en-US" sz="3600" kern="1200" cap="all" spc="300" baseline="0">
                <a:solidFill>
                  <a:schemeClr val="bg2"/>
                </a:solidFill>
                <a:latin typeface="+mj-lt"/>
                <a:ea typeface="+mj-ea"/>
                <a:cs typeface="+mj-cs"/>
              </a:rPr>
              <a:t>questions</a:t>
            </a:r>
          </a:p>
        </p:txBody>
      </p:sp>
      <p:pic>
        <p:nvPicPr>
          <p:cNvPr id="7" name="Graphic 6" descr="Help">
            <a:extLst>
              <a:ext uri="{FF2B5EF4-FFF2-40B4-BE49-F238E27FC236}">
                <a16:creationId xmlns:a16="http://schemas.microsoft.com/office/drawing/2014/main" id="{9B71F630-37A8-71FB-C221-A36857AB6D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1" y="1383751"/>
            <a:ext cx="4090498" cy="4090498"/>
          </a:xfrm>
          <a:prstGeom prst="rect">
            <a:avLst/>
          </a:prstGeom>
        </p:spPr>
      </p:pic>
    </p:spTree>
    <p:extLst>
      <p:ext uri="{BB962C8B-B14F-4D97-AF65-F5344CB8AC3E}">
        <p14:creationId xmlns:p14="http://schemas.microsoft.com/office/powerpoint/2010/main" val="301560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3D0D7-FA9E-9B18-E28E-8255E18C2D18}"/>
              </a:ext>
            </a:extLst>
          </p:cNvPr>
          <p:cNvSpPr>
            <a:spLocks noGrp="1"/>
          </p:cNvSpPr>
          <p:nvPr>
            <p:ph type="title"/>
          </p:nvPr>
        </p:nvSpPr>
        <p:spPr>
          <a:xfrm>
            <a:off x="1371599" y="1010097"/>
            <a:ext cx="9486901" cy="1010088"/>
          </a:xfrm>
        </p:spPr>
        <p:txBody>
          <a:bodyPr anchor="b">
            <a:normAutofit/>
          </a:bodyPr>
          <a:lstStyle/>
          <a:p>
            <a:pPr algn="ctr"/>
            <a:r>
              <a:rPr lang="en-US" dirty="0"/>
              <a:t>Cis combo 3</a:t>
            </a:r>
            <a:endParaRPr lang="en-US"/>
          </a:p>
        </p:txBody>
      </p:sp>
      <p:sp>
        <p:nvSpPr>
          <p:cNvPr id="3" name="Content Placeholder 2">
            <a:extLst>
              <a:ext uri="{FF2B5EF4-FFF2-40B4-BE49-F238E27FC236}">
                <a16:creationId xmlns:a16="http://schemas.microsoft.com/office/drawing/2014/main" id="{7389B791-1255-3C16-7C1F-9EB44AB44988}"/>
              </a:ext>
            </a:extLst>
          </p:cNvPr>
          <p:cNvSpPr>
            <a:spLocks noGrp="1"/>
          </p:cNvSpPr>
          <p:nvPr>
            <p:ph idx="1"/>
          </p:nvPr>
        </p:nvSpPr>
        <p:spPr>
          <a:xfrm>
            <a:off x="1371600" y="2206257"/>
            <a:ext cx="9486901" cy="3540642"/>
          </a:xfrm>
        </p:spPr>
        <p:txBody>
          <a:bodyPr>
            <a:normAutofit/>
          </a:bodyPr>
          <a:lstStyle/>
          <a:p>
            <a:r>
              <a:rPr lang="en-US" dirty="0"/>
              <a:t>Includes </a:t>
            </a:r>
            <a:r>
              <a:rPr lang="en-US" b="1" dirty="0"/>
              <a:t>all enrollees turning 2 by 12/31/2022</a:t>
            </a:r>
          </a:p>
          <a:p>
            <a:r>
              <a:rPr lang="en-US" b="1" dirty="0" err="1">
                <a:highlight>
                  <a:srgbClr val="FFFF00"/>
                </a:highlight>
              </a:rPr>
              <a:t>DtAP</a:t>
            </a:r>
            <a:r>
              <a:rPr lang="en-US" b="1" dirty="0">
                <a:highlight>
                  <a:srgbClr val="FFFF00"/>
                </a:highlight>
              </a:rPr>
              <a:t> x4, IPV x3, MMR x1, Hib x3, Hep B x3, VZV x1, PCV x4</a:t>
            </a:r>
          </a:p>
          <a:p>
            <a:r>
              <a:rPr lang="en-US" dirty="0"/>
              <a:t>Program Goals:</a:t>
            </a:r>
          </a:p>
          <a:p>
            <a:pPr lvl="1"/>
            <a:r>
              <a:rPr lang="en-US" dirty="0"/>
              <a:t>Increase rates while reinforcing importance of vaccines in disease prevention</a:t>
            </a:r>
          </a:p>
          <a:p>
            <a:pPr lvl="1"/>
            <a:r>
              <a:rPr lang="en-US" dirty="0"/>
              <a:t>Increase provision of/timeliness of Early Periodic Screening Diagnosis and Treatment/Services (EPSDT)</a:t>
            </a:r>
          </a:p>
          <a:p>
            <a:pPr lvl="1"/>
            <a:r>
              <a:rPr lang="en-US" dirty="0"/>
              <a:t>Decrease avoidable hospitalizations</a:t>
            </a:r>
          </a:p>
        </p:txBody>
      </p:sp>
      <p:pic>
        <p:nvPicPr>
          <p:cNvPr id="4098" name="Picture 2" descr="AmeriHealth Caritas Louisiana Logo - AmeriHealth Caritas Family of Companies">
            <a:extLst>
              <a:ext uri="{FF2B5EF4-FFF2-40B4-BE49-F238E27FC236}">
                <a16:creationId xmlns:a16="http://schemas.microsoft.com/office/drawing/2014/main" id="{21F7C354-0B9C-8478-5C40-38585D88B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709" y="4795380"/>
            <a:ext cx="3371094" cy="137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7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76E3-7FDC-F212-E3E8-4C5D46220B7D}"/>
              </a:ext>
            </a:extLst>
          </p:cNvPr>
          <p:cNvSpPr>
            <a:spLocks noGrp="1"/>
          </p:cNvSpPr>
          <p:nvPr>
            <p:ph type="title"/>
          </p:nvPr>
        </p:nvSpPr>
        <p:spPr>
          <a:xfrm>
            <a:off x="1371600" y="-142880"/>
            <a:ext cx="9486900" cy="1371600"/>
          </a:xfrm>
        </p:spPr>
        <p:txBody>
          <a:bodyPr/>
          <a:lstStyle/>
          <a:p>
            <a:r>
              <a:rPr lang="en-US" dirty="0" err="1"/>
              <a:t>Cdc</a:t>
            </a:r>
            <a:r>
              <a:rPr lang="en-US" dirty="0"/>
              <a:t> schedule</a:t>
            </a:r>
          </a:p>
        </p:txBody>
      </p:sp>
      <p:pic>
        <p:nvPicPr>
          <p:cNvPr id="1026" name="Picture 2" descr="Vaccine Schedules for Parents | CDC">
            <a:extLst>
              <a:ext uri="{FF2B5EF4-FFF2-40B4-BE49-F238E27FC236}">
                <a16:creationId xmlns:a16="http://schemas.microsoft.com/office/drawing/2014/main" id="{85FE7BC4-D9E5-FD0A-7D8E-9DAEAE5C58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0019" y="1111642"/>
            <a:ext cx="8631961" cy="558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8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screenshot of a computer&#10;&#10;Description automatically generated with medium confidence">
            <a:extLst>
              <a:ext uri="{FF2B5EF4-FFF2-40B4-BE49-F238E27FC236}">
                <a16:creationId xmlns:a16="http://schemas.microsoft.com/office/drawing/2014/main" id="{7F2D8B15-7B61-6F4E-7062-6E7A5A5026B1}"/>
              </a:ext>
            </a:extLst>
          </p:cNvPr>
          <p:cNvPicPr>
            <a:picLocks noChangeAspect="1"/>
          </p:cNvPicPr>
          <p:nvPr/>
        </p:nvPicPr>
        <p:blipFill>
          <a:blip r:embed="rId3"/>
          <a:stretch>
            <a:fillRect/>
          </a:stretch>
        </p:blipFill>
        <p:spPr>
          <a:xfrm>
            <a:off x="336522" y="2952749"/>
            <a:ext cx="5843589" cy="1947863"/>
          </a:xfrm>
          <a:prstGeom prst="rect">
            <a:avLst/>
          </a:prstGeom>
        </p:spPr>
      </p:pic>
      <p:pic>
        <p:nvPicPr>
          <p:cNvPr id="11" name="Picture 10" descr="Chart, line chart&#10;&#10;Description automatically generated">
            <a:extLst>
              <a:ext uri="{FF2B5EF4-FFF2-40B4-BE49-F238E27FC236}">
                <a16:creationId xmlns:a16="http://schemas.microsoft.com/office/drawing/2014/main" id="{E4C0CB43-C138-C75E-66CF-144AF2D8E83D}"/>
              </a:ext>
            </a:extLst>
          </p:cNvPr>
          <p:cNvPicPr>
            <a:picLocks noChangeAspect="1"/>
          </p:cNvPicPr>
          <p:nvPr/>
        </p:nvPicPr>
        <p:blipFill>
          <a:blip r:embed="rId4"/>
          <a:stretch>
            <a:fillRect/>
          </a:stretch>
        </p:blipFill>
        <p:spPr>
          <a:xfrm>
            <a:off x="6358346" y="1962942"/>
            <a:ext cx="5723528" cy="4037013"/>
          </a:xfrm>
          <a:prstGeom prst="rect">
            <a:avLst/>
          </a:prstGeom>
        </p:spPr>
      </p:pic>
      <p:sp>
        <p:nvSpPr>
          <p:cNvPr id="13" name="Title 12">
            <a:extLst>
              <a:ext uri="{FF2B5EF4-FFF2-40B4-BE49-F238E27FC236}">
                <a16:creationId xmlns:a16="http://schemas.microsoft.com/office/drawing/2014/main" id="{4004C50C-42FF-5E1C-52EC-BC76B9B7F48A}"/>
              </a:ext>
            </a:extLst>
          </p:cNvPr>
          <p:cNvSpPr>
            <a:spLocks noGrp="1"/>
          </p:cNvSpPr>
          <p:nvPr>
            <p:ph type="title"/>
          </p:nvPr>
        </p:nvSpPr>
        <p:spPr/>
        <p:txBody>
          <a:bodyPr/>
          <a:lstStyle/>
          <a:p>
            <a:r>
              <a:rPr lang="en-US" dirty="0"/>
              <a:t>Annual goals/ rates</a:t>
            </a:r>
          </a:p>
        </p:txBody>
      </p:sp>
      <p:sp>
        <p:nvSpPr>
          <p:cNvPr id="16" name="TextBox 15">
            <a:extLst>
              <a:ext uri="{FF2B5EF4-FFF2-40B4-BE49-F238E27FC236}">
                <a16:creationId xmlns:a16="http://schemas.microsoft.com/office/drawing/2014/main" id="{A0370291-3B23-F63B-E06D-257343BE736B}"/>
              </a:ext>
            </a:extLst>
          </p:cNvPr>
          <p:cNvSpPr txBox="1"/>
          <p:nvPr/>
        </p:nvSpPr>
        <p:spPr>
          <a:xfrm>
            <a:off x="2832847" y="4900612"/>
            <a:ext cx="1577788" cy="369332"/>
          </a:xfrm>
          <a:prstGeom prst="rect">
            <a:avLst/>
          </a:prstGeom>
          <a:noFill/>
        </p:spPr>
        <p:txBody>
          <a:bodyPr wrap="square" rtlCol="0">
            <a:spAutoFit/>
          </a:bodyPr>
          <a:lstStyle/>
          <a:p>
            <a:r>
              <a:rPr lang="en-US" dirty="0">
                <a:highlight>
                  <a:srgbClr val="FFFF00"/>
                </a:highlight>
              </a:rPr>
              <a:t>Or 63.07%</a:t>
            </a:r>
          </a:p>
        </p:txBody>
      </p:sp>
    </p:spTree>
    <p:extLst>
      <p:ext uri="{BB962C8B-B14F-4D97-AF65-F5344CB8AC3E}">
        <p14:creationId xmlns:p14="http://schemas.microsoft.com/office/powerpoint/2010/main" val="389080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0101376E-A8F5-72BC-CA14-49DFC138D316}"/>
              </a:ext>
            </a:extLst>
          </p:cNvPr>
          <p:cNvSpPr>
            <a:spLocks noGrp="1"/>
          </p:cNvSpPr>
          <p:nvPr>
            <p:ph type="title"/>
          </p:nvPr>
        </p:nvSpPr>
        <p:spPr>
          <a:xfrm>
            <a:off x="1676401" y="250036"/>
            <a:ext cx="9158376" cy="1303606"/>
          </a:xfrm>
        </p:spPr>
        <p:txBody>
          <a:bodyPr>
            <a:normAutofit fontScale="90000"/>
          </a:bodyPr>
          <a:lstStyle/>
          <a:p>
            <a:pPr algn="ctr"/>
            <a:r>
              <a:rPr lang="en-US" dirty="0"/>
              <a:t>Dr. Peter </a:t>
            </a:r>
            <a:r>
              <a:rPr lang="en-US" dirty="0" err="1"/>
              <a:t>Szilagyi</a:t>
            </a:r>
            <a:r>
              <a:rPr lang="en-US" dirty="0"/>
              <a:t>, Grand Rounds at </a:t>
            </a:r>
            <a:r>
              <a:rPr lang="en-US" dirty="0" err="1"/>
              <a:t>ucla</a:t>
            </a:r>
            <a:r>
              <a:rPr lang="en-US" dirty="0"/>
              <a:t> </a:t>
            </a:r>
            <a:r>
              <a:rPr lang="en-US" dirty="0" err="1"/>
              <a:t>mattel</a:t>
            </a:r>
            <a:r>
              <a:rPr lang="en-US" dirty="0"/>
              <a:t> children’s Hospital (2016)</a:t>
            </a:r>
          </a:p>
        </p:txBody>
      </p:sp>
      <p:pic>
        <p:nvPicPr>
          <p:cNvPr id="8" name="Content Placeholder 7" descr="Graphical user interface, text, application&#10;&#10;Description automatically generated">
            <a:extLst>
              <a:ext uri="{FF2B5EF4-FFF2-40B4-BE49-F238E27FC236}">
                <a16:creationId xmlns:a16="http://schemas.microsoft.com/office/drawing/2014/main" id="{1C6FA4E4-2E00-6650-9324-605F7BFCC083}"/>
              </a:ext>
            </a:extLst>
          </p:cNvPr>
          <p:cNvPicPr>
            <a:picLocks noChangeAspect="1"/>
          </p:cNvPicPr>
          <p:nvPr/>
        </p:nvPicPr>
        <p:blipFill>
          <a:blip r:embed="rId3"/>
          <a:stretch>
            <a:fillRect/>
          </a:stretch>
        </p:blipFill>
        <p:spPr>
          <a:xfrm>
            <a:off x="403680" y="1803678"/>
            <a:ext cx="11442893" cy="4033618"/>
          </a:xfrm>
          <a:prstGeom prst="rect">
            <a:avLst/>
          </a:prstGeom>
        </p:spPr>
      </p:pic>
    </p:spTree>
    <p:extLst>
      <p:ext uri="{BB962C8B-B14F-4D97-AF65-F5344CB8AC3E}">
        <p14:creationId xmlns:p14="http://schemas.microsoft.com/office/powerpoint/2010/main" val="414581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91BD-FD48-F039-EE22-4069FB6A5E8C}"/>
              </a:ext>
            </a:extLst>
          </p:cNvPr>
          <p:cNvSpPr>
            <a:spLocks noGrp="1"/>
          </p:cNvSpPr>
          <p:nvPr>
            <p:ph type="title"/>
          </p:nvPr>
        </p:nvSpPr>
        <p:spPr>
          <a:xfrm>
            <a:off x="665019" y="365126"/>
            <a:ext cx="11032176" cy="1149350"/>
          </a:xfrm>
        </p:spPr>
        <p:txBody>
          <a:bodyPr>
            <a:normAutofit/>
          </a:bodyPr>
          <a:lstStyle/>
          <a:p>
            <a:r>
              <a:rPr lang="en-US" dirty="0"/>
              <a:t>Current ACLA Interventions &amp; Barriers</a:t>
            </a:r>
          </a:p>
        </p:txBody>
      </p:sp>
      <p:sp>
        <p:nvSpPr>
          <p:cNvPr id="10" name="Text Placeholder 9">
            <a:extLst>
              <a:ext uri="{FF2B5EF4-FFF2-40B4-BE49-F238E27FC236}">
                <a16:creationId xmlns:a16="http://schemas.microsoft.com/office/drawing/2014/main" id="{0CA81367-EA83-7E39-C56C-E6C14137564F}"/>
              </a:ext>
            </a:extLst>
          </p:cNvPr>
          <p:cNvSpPr>
            <a:spLocks noGrp="1"/>
          </p:cNvSpPr>
          <p:nvPr>
            <p:ph type="body" idx="1"/>
          </p:nvPr>
        </p:nvSpPr>
        <p:spPr/>
        <p:txBody>
          <a:bodyPr/>
          <a:lstStyle/>
          <a:p>
            <a:r>
              <a:rPr lang="en-US" dirty="0"/>
              <a:t>Interventions	</a:t>
            </a:r>
          </a:p>
        </p:txBody>
      </p:sp>
      <p:sp>
        <p:nvSpPr>
          <p:cNvPr id="11" name="Content Placeholder 10">
            <a:extLst>
              <a:ext uri="{FF2B5EF4-FFF2-40B4-BE49-F238E27FC236}">
                <a16:creationId xmlns:a16="http://schemas.microsoft.com/office/drawing/2014/main" id="{440DCAFB-39B6-AC90-0961-C3CD52B0B205}"/>
              </a:ext>
            </a:extLst>
          </p:cNvPr>
          <p:cNvSpPr>
            <a:spLocks noGrp="1"/>
          </p:cNvSpPr>
          <p:nvPr>
            <p:ph sz="half" idx="2"/>
          </p:nvPr>
        </p:nvSpPr>
        <p:spPr/>
        <p:txBody>
          <a:bodyPr>
            <a:normAutofit fontScale="92500"/>
          </a:bodyPr>
          <a:lstStyle/>
          <a:p>
            <a:r>
              <a:rPr lang="en-US" dirty="0"/>
              <a:t>Member and provider education</a:t>
            </a:r>
          </a:p>
          <a:p>
            <a:r>
              <a:rPr lang="en-US" dirty="0"/>
              <a:t>Outreach via texting campaigns and/or social media</a:t>
            </a:r>
          </a:p>
          <a:p>
            <a:r>
              <a:rPr lang="en-US" dirty="0"/>
              <a:t>Member and provider incentives</a:t>
            </a:r>
          </a:p>
          <a:p>
            <a:r>
              <a:rPr lang="en-US" dirty="0"/>
              <a:t>Newsletters/educational flyers</a:t>
            </a:r>
          </a:p>
          <a:p>
            <a:r>
              <a:rPr lang="en-US" dirty="0"/>
              <a:t>LA-Links data cleanup</a:t>
            </a:r>
          </a:p>
          <a:p>
            <a:r>
              <a:rPr lang="en-US" dirty="0"/>
              <a:t>RROT Wellness Outreach**</a:t>
            </a:r>
          </a:p>
        </p:txBody>
      </p:sp>
      <p:sp>
        <p:nvSpPr>
          <p:cNvPr id="12" name="Text Placeholder 11">
            <a:extLst>
              <a:ext uri="{FF2B5EF4-FFF2-40B4-BE49-F238E27FC236}">
                <a16:creationId xmlns:a16="http://schemas.microsoft.com/office/drawing/2014/main" id="{85731E8A-F200-22EF-0A87-E48BD964EE2D}"/>
              </a:ext>
            </a:extLst>
          </p:cNvPr>
          <p:cNvSpPr>
            <a:spLocks noGrp="1"/>
          </p:cNvSpPr>
          <p:nvPr>
            <p:ph type="body" sz="quarter" idx="3"/>
          </p:nvPr>
        </p:nvSpPr>
        <p:spPr/>
        <p:txBody>
          <a:bodyPr/>
          <a:lstStyle/>
          <a:p>
            <a:r>
              <a:rPr lang="en-US" dirty="0"/>
              <a:t>Barriers</a:t>
            </a:r>
          </a:p>
        </p:txBody>
      </p:sp>
      <p:sp>
        <p:nvSpPr>
          <p:cNvPr id="13" name="Content Placeholder 12">
            <a:extLst>
              <a:ext uri="{FF2B5EF4-FFF2-40B4-BE49-F238E27FC236}">
                <a16:creationId xmlns:a16="http://schemas.microsoft.com/office/drawing/2014/main" id="{A06653EE-0529-94F0-A0E6-F47E4DCD57A0}"/>
              </a:ext>
            </a:extLst>
          </p:cNvPr>
          <p:cNvSpPr>
            <a:spLocks noGrp="1"/>
          </p:cNvSpPr>
          <p:nvPr>
            <p:ph sz="quarter" idx="4"/>
          </p:nvPr>
        </p:nvSpPr>
        <p:spPr/>
        <p:txBody>
          <a:bodyPr>
            <a:normAutofit fontScale="92500"/>
          </a:bodyPr>
          <a:lstStyle/>
          <a:p>
            <a:r>
              <a:rPr lang="en-US" dirty="0"/>
              <a:t>Lack of knowledge by parents </a:t>
            </a:r>
          </a:p>
          <a:p>
            <a:r>
              <a:rPr lang="en-US" dirty="0"/>
              <a:t>Vaccine myths</a:t>
            </a:r>
          </a:p>
          <a:p>
            <a:r>
              <a:rPr lang="en-US" dirty="0"/>
              <a:t>Lack of access to PCP</a:t>
            </a:r>
          </a:p>
          <a:p>
            <a:r>
              <a:rPr lang="en-US" dirty="0"/>
              <a:t>Sick visit predominance</a:t>
            </a:r>
          </a:p>
          <a:p>
            <a:r>
              <a:rPr lang="en-US" dirty="0"/>
              <a:t>Nonspecific vaccine claims input by providers</a:t>
            </a:r>
          </a:p>
          <a:p>
            <a:r>
              <a:rPr lang="en-US" dirty="0"/>
              <a:t>LA-LINKS data discrepancies </a:t>
            </a:r>
          </a:p>
          <a:p>
            <a:r>
              <a:rPr lang="en-US" dirty="0"/>
              <a:t>Not providing vaccines at certain sick visits</a:t>
            </a:r>
          </a:p>
          <a:p>
            <a:endParaRPr lang="en-US" dirty="0"/>
          </a:p>
        </p:txBody>
      </p:sp>
    </p:spTree>
    <p:extLst>
      <p:ext uri="{BB962C8B-B14F-4D97-AF65-F5344CB8AC3E}">
        <p14:creationId xmlns:p14="http://schemas.microsoft.com/office/powerpoint/2010/main" val="146842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1" name="Rectangle 2060">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A9E51C9-ECFA-F387-5621-3EF0EDC5729E}"/>
              </a:ext>
            </a:extLst>
          </p:cNvPr>
          <p:cNvSpPr>
            <a:spLocks noGrp="1"/>
          </p:cNvSpPr>
          <p:nvPr>
            <p:ph type="title"/>
          </p:nvPr>
        </p:nvSpPr>
        <p:spPr>
          <a:xfrm>
            <a:off x="1284850" y="1094367"/>
            <a:ext cx="6393688" cy="813498"/>
          </a:xfrm>
        </p:spPr>
        <p:txBody>
          <a:bodyPr wrap="none">
            <a:normAutofit/>
          </a:bodyPr>
          <a:lstStyle/>
          <a:p>
            <a:pPr algn="ctr"/>
            <a:r>
              <a:rPr lang="en-US" dirty="0"/>
              <a:t>Covid-19 pandemic</a:t>
            </a:r>
          </a:p>
        </p:txBody>
      </p:sp>
      <p:sp>
        <p:nvSpPr>
          <p:cNvPr id="8" name="Content Placeholder 7">
            <a:extLst>
              <a:ext uri="{FF2B5EF4-FFF2-40B4-BE49-F238E27FC236}">
                <a16:creationId xmlns:a16="http://schemas.microsoft.com/office/drawing/2014/main" id="{071432D3-9B73-3316-2BD8-B2072A5F24FB}"/>
              </a:ext>
            </a:extLst>
          </p:cNvPr>
          <p:cNvSpPr>
            <a:spLocks noGrp="1"/>
          </p:cNvSpPr>
          <p:nvPr>
            <p:ph idx="1"/>
          </p:nvPr>
        </p:nvSpPr>
        <p:spPr>
          <a:xfrm>
            <a:off x="1284849" y="2135938"/>
            <a:ext cx="7216213" cy="3439557"/>
          </a:xfrm>
        </p:spPr>
        <p:txBody>
          <a:bodyPr>
            <a:normAutofit/>
          </a:bodyPr>
          <a:lstStyle/>
          <a:p>
            <a:r>
              <a:rPr lang="en-US" b="1" dirty="0"/>
              <a:t>Newest and largest barrier to CIS Combo 3 Measure</a:t>
            </a:r>
          </a:p>
          <a:p>
            <a:r>
              <a:rPr lang="en-US" dirty="0"/>
              <a:t>Parental hesitation to attend well child visits</a:t>
            </a:r>
          </a:p>
          <a:p>
            <a:r>
              <a:rPr lang="en-US" dirty="0"/>
              <a:t>Social distance policies/lockdowns and closed offices</a:t>
            </a:r>
          </a:p>
          <a:p>
            <a:r>
              <a:rPr lang="en-US" dirty="0"/>
              <a:t>Supply chain leading to shortages</a:t>
            </a:r>
          </a:p>
          <a:p>
            <a:r>
              <a:rPr lang="en-US" dirty="0"/>
              <a:t>Lack of PPE knowledge and supplies disrupted visits</a:t>
            </a:r>
          </a:p>
          <a:p>
            <a:r>
              <a:rPr lang="en-US" dirty="0"/>
              <a:t>Political impact on vaccine administration</a:t>
            </a:r>
          </a:p>
          <a:p>
            <a:endParaRPr lang="en-US" dirty="0"/>
          </a:p>
        </p:txBody>
      </p:sp>
      <p:pic>
        <p:nvPicPr>
          <p:cNvPr id="2052" name="Picture 4" descr="Food Safety and the Coronavirus Disease 2019 (COVID-19) | FDA">
            <a:extLst>
              <a:ext uri="{FF2B5EF4-FFF2-40B4-BE49-F238E27FC236}">
                <a16:creationId xmlns:a16="http://schemas.microsoft.com/office/drawing/2014/main" id="{A38ACB10-E41D-5D6C-3BB7-FC4A543AF4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23739" y="285750"/>
            <a:ext cx="3534809" cy="197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DF813-ED8F-654E-35E6-15F3CBC5E3E0}"/>
              </a:ext>
            </a:extLst>
          </p:cNvPr>
          <p:cNvSpPr>
            <a:spLocks noGrp="1"/>
          </p:cNvSpPr>
          <p:nvPr>
            <p:ph type="title"/>
          </p:nvPr>
        </p:nvSpPr>
        <p:spPr>
          <a:xfrm>
            <a:off x="685800" y="1371600"/>
            <a:ext cx="2742028" cy="4114800"/>
          </a:xfrm>
        </p:spPr>
        <p:txBody>
          <a:bodyPr anchor="ctr">
            <a:normAutofit/>
          </a:bodyPr>
          <a:lstStyle/>
          <a:p>
            <a:pPr algn="ctr"/>
            <a:r>
              <a:rPr lang="en-US" sz="2200">
                <a:solidFill>
                  <a:schemeClr val="bg2"/>
                </a:solidFill>
              </a:rPr>
              <a:t>ACLA Member vaccination status</a:t>
            </a:r>
          </a:p>
        </p:txBody>
      </p:sp>
      <p:sp>
        <p:nvSpPr>
          <p:cNvPr id="16"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DF5BEC-0B12-029B-09CA-8D2C7E403CED}"/>
              </a:ext>
            </a:extLst>
          </p:cNvPr>
          <p:cNvSpPr>
            <a:spLocks noGrp="1"/>
          </p:cNvSpPr>
          <p:nvPr>
            <p:ph idx="1"/>
          </p:nvPr>
        </p:nvSpPr>
        <p:spPr>
          <a:xfrm>
            <a:off x="5310963" y="1270591"/>
            <a:ext cx="5631357" cy="4364666"/>
          </a:xfrm>
        </p:spPr>
        <p:txBody>
          <a:bodyPr anchor="ctr">
            <a:normAutofit/>
          </a:bodyPr>
          <a:lstStyle/>
          <a:p>
            <a:r>
              <a:rPr lang="en-US" sz="2800" dirty="0"/>
              <a:t>Of all members within this cohort, </a:t>
            </a:r>
            <a:r>
              <a:rPr lang="en-US" sz="2800" b="1" dirty="0"/>
              <a:t>7% have not received ANY vaccine</a:t>
            </a:r>
          </a:p>
          <a:p>
            <a:r>
              <a:rPr lang="en-US" sz="2800" u="sng" dirty="0"/>
              <a:t>COVID vaccine status</a:t>
            </a:r>
          </a:p>
          <a:p>
            <a:pPr lvl="1"/>
            <a:r>
              <a:rPr lang="en-US" sz="2800" dirty="0"/>
              <a:t>Only 14 members of CIS Combo 3 compliant members have also received COVID vaccine (complete series)</a:t>
            </a:r>
          </a:p>
          <a:p>
            <a:pPr lvl="1"/>
            <a:r>
              <a:rPr lang="en-US" sz="2800" dirty="0"/>
              <a:t>14 members are currently overdue for their second dose</a:t>
            </a:r>
          </a:p>
        </p:txBody>
      </p:sp>
    </p:spTree>
    <p:extLst>
      <p:ext uri="{BB962C8B-B14F-4D97-AF65-F5344CB8AC3E}">
        <p14:creationId xmlns:p14="http://schemas.microsoft.com/office/powerpoint/2010/main" val="1783825076"/>
      </p:ext>
    </p:extLst>
  </p:cSld>
  <p:clrMapOvr>
    <a:masterClrMapping/>
  </p:clrMapOvr>
</p:sld>
</file>

<file path=ppt/theme/theme1.xml><?xml version="1.0" encoding="utf-8"?>
<a:theme xmlns:a="http://schemas.openxmlformats.org/drawingml/2006/main" name="ClassicFrame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3371</TotalTime>
  <Words>2259</Words>
  <Application>Microsoft Macintosh PowerPoint</Application>
  <PresentationFormat>Widescreen</PresentationFormat>
  <Paragraphs>325</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ArialMT</vt:lpstr>
      <vt:lpstr>Arial</vt:lpstr>
      <vt:lpstr>Calibri</vt:lpstr>
      <vt:lpstr>Cambria</vt:lpstr>
      <vt:lpstr>Gill Sans MT</vt:lpstr>
      <vt:lpstr>Goudy Old Style</vt:lpstr>
      <vt:lpstr>ClassicFrameVTI</vt:lpstr>
      <vt:lpstr>Childhood immunizations</vt:lpstr>
      <vt:lpstr>PowerPoint Presentation</vt:lpstr>
      <vt:lpstr>Cis combo 3</vt:lpstr>
      <vt:lpstr>Cdc schedule</vt:lpstr>
      <vt:lpstr>Annual goals/ rates</vt:lpstr>
      <vt:lpstr>Dr. Peter Szilagyi, Grand Rounds at ucla mattel children’s Hospital (2016)</vt:lpstr>
      <vt:lpstr>Current ACLA Interventions &amp; Barriers</vt:lpstr>
      <vt:lpstr>Covid-19 pandemic</vt:lpstr>
      <vt:lpstr>ACLA Member vaccination status</vt:lpstr>
      <vt:lpstr>Vaccine rates per parish</vt:lpstr>
      <vt:lpstr>Clinic breakdown (pcp groups)</vt:lpstr>
      <vt:lpstr>Breakdown by race</vt:lpstr>
      <vt:lpstr>Well Child Visits and Vaccination rates</vt:lpstr>
      <vt:lpstr>Emergency room visits</vt:lpstr>
      <vt:lpstr>summary</vt:lpstr>
      <vt:lpstr>recommendations</vt:lpstr>
      <vt:lpstr>ACLA recommendations, follow-up</vt:lpstr>
      <vt:lpstr>Thank you</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immunizations</dc:title>
  <dc:creator>Gross, Sarajane</dc:creator>
  <cp:lastModifiedBy>Gross, Sarajane</cp:lastModifiedBy>
  <cp:revision>29</cp:revision>
  <dcterms:created xsi:type="dcterms:W3CDTF">2022-10-17T12:57:11Z</dcterms:created>
  <dcterms:modified xsi:type="dcterms:W3CDTF">2022-10-20T15:56:57Z</dcterms:modified>
</cp:coreProperties>
</file>