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340" r:id="rId22"/>
    <p:sldId id="277" r:id="rId23"/>
    <p:sldId id="341" r:id="rId24"/>
    <p:sldId id="278" r:id="rId25"/>
    <p:sldId id="279" r:id="rId26"/>
    <p:sldId id="280" r:id="rId27"/>
    <p:sldId id="281" r:id="rId28"/>
    <p:sldId id="28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6"/>
    <p:restoredTop sz="81713"/>
  </p:normalViewPr>
  <p:slideViewPr>
    <p:cSldViewPr snapToGrid="0" snapToObjects="1">
      <p:cViewPr varScale="1">
        <p:scale>
          <a:sx n="90" d="100"/>
          <a:sy n="90" d="100"/>
        </p:scale>
        <p:origin x="1432" y="19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CCE9C2-D22E-CE45-AB8E-74AEDC2791D1}" type="datetimeFigureOut">
              <a:rPr lang="en-US" smtClean="0"/>
              <a:t>6/15/18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0E2B73-3805-E841-B1A1-9EC6B56E6236}" type="slidenum">
              <a:rPr lang="en-US" smtClean="0"/>
              <a:t>‹#›</a:t>
            </a:fld>
            <a:endParaRPr lang="en-US"/>
          </a:p>
        </p:txBody>
      </p:sp>
    </p:spTree>
    <p:extLst>
      <p:ext uri="{BB962C8B-B14F-4D97-AF65-F5344CB8AC3E}">
        <p14:creationId xmlns:p14="http://schemas.microsoft.com/office/powerpoint/2010/main" val="1251987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rPr>
              <a:t>-</a:t>
            </a:r>
            <a:r>
              <a:rPr lang="en-US" b="1" baseline="0" dirty="0">
                <a:solidFill>
                  <a:srgbClr val="FF0000"/>
                </a:solidFill>
              </a:rPr>
              <a:t>   </a:t>
            </a:r>
            <a:r>
              <a:rPr lang="en-US" b="1" dirty="0">
                <a:solidFill>
                  <a:srgbClr val="FF0000"/>
                </a:solidFill>
              </a:rPr>
              <a:t>Local</a:t>
            </a:r>
            <a:r>
              <a:rPr lang="en-US" b="1" baseline="0" dirty="0">
                <a:solidFill>
                  <a:srgbClr val="FF0000"/>
                </a:solidFill>
              </a:rPr>
              <a:t> ordinance on sanding (online information) </a:t>
            </a:r>
          </a:p>
          <a:p>
            <a:pPr marL="171450" indent="-171450">
              <a:buFontTx/>
              <a:buChar char="-"/>
            </a:pPr>
            <a:r>
              <a:rPr lang="en-US" b="1" dirty="0">
                <a:solidFill>
                  <a:srgbClr val="FF0000"/>
                </a:solidFill>
              </a:rPr>
              <a:t>NOLA</a:t>
            </a:r>
            <a:r>
              <a:rPr lang="en-US" b="1" baseline="0" dirty="0">
                <a:solidFill>
                  <a:srgbClr val="FF0000"/>
                </a:solidFill>
              </a:rPr>
              <a:t> Unleaded </a:t>
            </a:r>
            <a:r>
              <a:rPr lang="en-US" b="1" dirty="0">
                <a:solidFill>
                  <a:srgbClr val="FF0000"/>
                </a:solidFill>
              </a:rPr>
              <a:t>(non-profit)</a:t>
            </a:r>
            <a:r>
              <a:rPr lang="en-US" b="1" baseline="0" dirty="0">
                <a:solidFill>
                  <a:srgbClr val="FF0000"/>
                </a:solidFill>
              </a:rPr>
              <a:t> </a:t>
            </a:r>
            <a:r>
              <a:rPr lang="en-US" b="1" baseline="0" dirty="0">
                <a:solidFill>
                  <a:srgbClr val="FF0000"/>
                </a:solidFill>
                <a:sym typeface="Wingdings"/>
              </a:rPr>
              <a:t> resources on website </a:t>
            </a:r>
          </a:p>
          <a:p>
            <a:pPr marL="0" indent="0">
              <a:buFontTx/>
              <a:buNone/>
            </a:pPr>
            <a:r>
              <a:rPr lang="en-US" b="1" baseline="0" dirty="0">
                <a:solidFill>
                  <a:srgbClr val="FF0000"/>
                </a:solidFill>
                <a:sym typeface="Wingdings"/>
              </a:rPr>
              <a:t>     New articles </a:t>
            </a:r>
          </a:p>
          <a:p>
            <a:r>
              <a:rPr lang="en-US" dirty="0"/>
              <a:t>Photo reference : http://</a:t>
            </a:r>
            <a:r>
              <a:rPr lang="en-US" dirty="0" err="1"/>
              <a:t>blog.heartland.org</a:t>
            </a:r>
            <a:r>
              <a:rPr lang="en-US" dirty="0"/>
              <a:t>/2015/06/f-a-</a:t>
            </a:r>
            <a:r>
              <a:rPr lang="en-US" dirty="0" err="1"/>
              <a:t>hayek</a:t>
            </a:r>
            <a:r>
              <a:rPr lang="en-US" dirty="0"/>
              <a:t>-and-why-government-cant-manage-society-part-ii/</a:t>
            </a:r>
          </a:p>
        </p:txBody>
      </p:sp>
      <p:sp>
        <p:nvSpPr>
          <p:cNvPr id="4" name="Slide Number Placeholder 3"/>
          <p:cNvSpPr>
            <a:spLocks noGrp="1"/>
          </p:cNvSpPr>
          <p:nvPr>
            <p:ph type="sldNum" sz="quarter" idx="10"/>
          </p:nvPr>
        </p:nvSpPr>
        <p:spPr/>
        <p:txBody>
          <a:bodyPr/>
          <a:lstStyle/>
          <a:p>
            <a:fld id="{48B576D4-D1BB-7D40-B4EA-117DEED7E9AA}" type="slidenum">
              <a:rPr lang="en-US" smtClean="0"/>
              <a:t>1</a:t>
            </a:fld>
            <a:endParaRPr lang="en-US"/>
          </a:p>
        </p:txBody>
      </p:sp>
    </p:spTree>
    <p:extLst>
      <p:ext uri="{BB962C8B-B14F-4D97-AF65-F5344CB8AC3E}">
        <p14:creationId xmlns:p14="http://schemas.microsoft.com/office/powerpoint/2010/main" val="9709244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mixing</a:t>
            </a:r>
            <a:r>
              <a:rPr lang="en-US" baseline="0" dirty="0"/>
              <a:t> of industry and government complicates policy! </a:t>
            </a:r>
          </a:p>
          <a:p>
            <a:pPr marL="171450" indent="-171450">
              <a:buFont typeface="Arial" panose="020B0604020202020204" pitchFamily="34" charset="0"/>
              <a:buChar char="•"/>
            </a:pPr>
            <a:r>
              <a:rPr lang="en-US" baseline="0" dirty="0"/>
              <a:t>Again, sources of funding often determine research priorities. </a:t>
            </a:r>
          </a:p>
          <a:p>
            <a:pPr marL="171450" indent="-171450">
              <a:buFont typeface="Arial" panose="020B0604020202020204" pitchFamily="34" charset="0"/>
              <a:buChar char="•"/>
            </a:pPr>
            <a:r>
              <a:rPr lang="en-US" baseline="0" dirty="0"/>
              <a:t>Conflict of interest = possible sources of bias. </a:t>
            </a:r>
          </a:p>
          <a:p>
            <a:pPr marL="171450" indent="-171450">
              <a:buFont typeface="Arial" panose="020B0604020202020204" pitchFamily="34" charset="0"/>
              <a:buChar char="•"/>
            </a:pPr>
            <a:r>
              <a:rPr lang="en-US" baseline="0" dirty="0"/>
              <a:t>Legislature having ulterior motives in industry </a:t>
            </a:r>
            <a:r>
              <a:rPr lang="en-US" baseline="0" dirty="0">
                <a:sym typeface="Wingdings"/>
              </a:rPr>
              <a:t> crooked policy, not putting the community and individuals first </a:t>
            </a:r>
          </a:p>
          <a:p>
            <a:pPr marL="171450" indent="-171450">
              <a:buFont typeface="Arial" panose="020B0604020202020204" pitchFamily="34" charset="0"/>
              <a:buChar char="•"/>
            </a:pPr>
            <a:r>
              <a:rPr lang="en-US" baseline="0" dirty="0">
                <a:sym typeface="Wingdings"/>
              </a:rPr>
              <a:t>This is a problem  elected representatives of the population they serve (who elected them!) </a:t>
            </a:r>
            <a:r>
              <a:rPr lang="en-US" baseline="0" dirty="0"/>
              <a:t> </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10</a:t>
            </a:fld>
            <a:endParaRPr lang="en-US"/>
          </a:p>
        </p:txBody>
      </p:sp>
    </p:spTree>
    <p:extLst>
      <p:ext uri="{BB962C8B-B14F-4D97-AF65-F5344CB8AC3E}">
        <p14:creationId xmlns:p14="http://schemas.microsoft.com/office/powerpoint/2010/main" val="1502394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How a bill becomes</a:t>
            </a:r>
            <a:r>
              <a:rPr lang="en-US" baseline="0" dirty="0"/>
              <a:t> a law</a:t>
            </a:r>
            <a:r>
              <a:rPr lang="is-IS" baseline="0" dirty="0"/>
              <a:t>….</a:t>
            </a:r>
          </a:p>
          <a:p>
            <a:pPr marL="171450" indent="-171450">
              <a:buFontTx/>
              <a:buChar char="-"/>
            </a:pPr>
            <a:r>
              <a:rPr lang="en-US" dirty="0"/>
              <a:t>All branches of government at work </a:t>
            </a:r>
          </a:p>
          <a:p>
            <a:pPr marL="171450" indent="-171450">
              <a:buFontTx/>
              <a:buChar char="-"/>
            </a:pPr>
            <a:r>
              <a:rPr lang="en-US" dirty="0"/>
              <a:t>Again,</a:t>
            </a:r>
            <a:r>
              <a:rPr lang="en-US" baseline="0" dirty="0"/>
              <a:t> checks and balances </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11</a:t>
            </a:fld>
            <a:endParaRPr lang="en-US"/>
          </a:p>
        </p:txBody>
      </p:sp>
    </p:spTree>
    <p:extLst>
      <p:ext uri="{BB962C8B-B14F-4D97-AF65-F5344CB8AC3E}">
        <p14:creationId xmlns:p14="http://schemas.microsoft.com/office/powerpoint/2010/main" val="4013401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Example: Law </a:t>
            </a:r>
            <a:r>
              <a:rPr lang="en-US" baseline="0" dirty="0">
                <a:sym typeface="Wingdings"/>
              </a:rPr>
              <a:t>passed by branches of US government  EPA (or other agency designated with authority to implement proposes rules and regulations for implementation) </a:t>
            </a:r>
          </a:p>
          <a:p>
            <a:pPr marL="171450" indent="-171450">
              <a:buFont typeface="Arial" panose="020B0604020202020204" pitchFamily="34" charset="0"/>
              <a:buChar char="•"/>
            </a:pPr>
            <a:r>
              <a:rPr lang="en-US" baseline="0" dirty="0">
                <a:sym typeface="Wingdings"/>
              </a:rPr>
              <a:t>These rules are not concrete (public input/commentary) </a:t>
            </a:r>
          </a:p>
          <a:p>
            <a:pPr marL="171450" indent="-171450">
              <a:buFont typeface="Arial" panose="020B0604020202020204" pitchFamily="34" charset="0"/>
              <a:buChar char="•"/>
            </a:pPr>
            <a:r>
              <a:rPr lang="en-US" baseline="0" dirty="0">
                <a:sym typeface="Wingdings"/>
              </a:rPr>
              <a:t>Final rules = Code of Federal Regulations </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12</a:t>
            </a:fld>
            <a:endParaRPr lang="en-US"/>
          </a:p>
        </p:txBody>
      </p:sp>
    </p:spTree>
    <p:extLst>
      <p:ext uri="{BB962C8B-B14F-4D97-AF65-F5344CB8AC3E}">
        <p14:creationId xmlns:p14="http://schemas.microsoft.com/office/powerpoint/2010/main" val="1024386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Federal</a:t>
            </a:r>
            <a:r>
              <a:rPr lang="en-US" baseline="0" dirty="0"/>
              <a:t> Administrative Agencies that influence Environmental Policy </a:t>
            </a:r>
          </a:p>
          <a:p>
            <a:pPr marL="171450" indent="-171450">
              <a:buFont typeface="Arial" panose="020B0604020202020204" pitchFamily="34" charset="0"/>
              <a:buChar char="•"/>
            </a:pPr>
            <a:r>
              <a:rPr lang="en-US" dirty="0"/>
              <a:t>A lot</a:t>
            </a:r>
            <a:r>
              <a:rPr lang="en-US" baseline="0" dirty="0"/>
              <a:t> of issues</a:t>
            </a:r>
            <a:r>
              <a:rPr lang="is-IS" baseline="0" dirty="0"/>
              <a:t>…. Further complicates things. </a:t>
            </a:r>
          </a:p>
          <a:p>
            <a:pPr marL="171450" indent="-171450">
              <a:buFont typeface="Arial" panose="020B0604020202020204" pitchFamily="34" charset="0"/>
              <a:buChar char="•"/>
            </a:pPr>
            <a:r>
              <a:rPr lang="is-IS" baseline="0" dirty="0"/>
              <a:t>Multiple policies to keep many things in check. </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13</a:t>
            </a:fld>
            <a:endParaRPr lang="en-US"/>
          </a:p>
        </p:txBody>
      </p:sp>
    </p:spTree>
    <p:extLst>
      <p:ext uri="{BB962C8B-B14F-4D97-AF65-F5344CB8AC3E}">
        <p14:creationId xmlns:p14="http://schemas.microsoft.com/office/powerpoint/2010/main" val="1757307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protective authority of the environment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14</a:t>
            </a:fld>
            <a:endParaRPr lang="en-US"/>
          </a:p>
        </p:txBody>
      </p:sp>
    </p:spTree>
    <p:extLst>
      <p:ext uri="{BB962C8B-B14F-4D97-AF65-F5344CB8AC3E}">
        <p14:creationId xmlns:p14="http://schemas.microsoft.com/office/powerpoint/2010/main" val="21137989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Current Environmental Priorities (pre-Trump administration)</a:t>
            </a:r>
          </a:p>
          <a:p>
            <a:pPr marL="171450" indent="-171450">
              <a:buFontTx/>
              <a:buChar char="-"/>
            </a:pPr>
            <a:endParaRPr lang="en-US" baseline="0" dirty="0"/>
          </a:p>
        </p:txBody>
      </p:sp>
      <p:sp>
        <p:nvSpPr>
          <p:cNvPr id="4" name="Slide Number Placeholder 3"/>
          <p:cNvSpPr>
            <a:spLocks noGrp="1"/>
          </p:cNvSpPr>
          <p:nvPr>
            <p:ph type="sldNum" sz="quarter" idx="10"/>
          </p:nvPr>
        </p:nvSpPr>
        <p:spPr/>
        <p:txBody>
          <a:bodyPr/>
          <a:lstStyle/>
          <a:p>
            <a:fld id="{48B576D4-D1BB-7D40-B4EA-117DEED7E9AA}" type="slidenum">
              <a:rPr lang="en-US" smtClean="0"/>
              <a:t>15</a:t>
            </a:fld>
            <a:endParaRPr lang="en-US"/>
          </a:p>
        </p:txBody>
      </p:sp>
    </p:spTree>
    <p:extLst>
      <p:ext uri="{BB962C8B-B14F-4D97-AF65-F5344CB8AC3E}">
        <p14:creationId xmlns:p14="http://schemas.microsoft.com/office/powerpoint/2010/main" val="1196380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16</a:t>
            </a:fld>
            <a:endParaRPr lang="en-US"/>
          </a:p>
        </p:txBody>
      </p:sp>
    </p:spTree>
    <p:extLst>
      <p:ext uri="{BB962C8B-B14F-4D97-AF65-F5344CB8AC3E}">
        <p14:creationId xmlns:p14="http://schemas.microsoft.com/office/powerpoint/2010/main" val="42464456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0E2B73-3805-E841-B1A1-9EC6B56E6236}" type="slidenum">
              <a:rPr lang="en-US" smtClean="0"/>
              <a:t>17</a:t>
            </a:fld>
            <a:endParaRPr lang="en-US"/>
          </a:p>
        </p:txBody>
      </p:sp>
    </p:spTree>
    <p:extLst>
      <p:ext uri="{BB962C8B-B14F-4D97-AF65-F5344CB8AC3E}">
        <p14:creationId xmlns:p14="http://schemas.microsoft.com/office/powerpoint/2010/main" val="17932551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sz="1200" kern="1200" dirty="0">
                <a:solidFill>
                  <a:schemeClr val="tx1"/>
                </a:solidFill>
                <a:effectLst/>
                <a:latin typeface="+mn-lt"/>
                <a:ea typeface="+mn-ea"/>
                <a:cs typeface="+mn-cs"/>
              </a:rPr>
              <a:t>Minor Revisions </a:t>
            </a:r>
          </a:p>
          <a:p>
            <a:pPr marL="171450" lvl="0" indent="-171450">
              <a:buFontTx/>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2000: implementation issues arising from legal challenges to the 1991 rule; streamlined and reduced monitoring and reporting burden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2004: reinstate text that was inadvertently dropped from the rule during previous revisions </a:t>
            </a:r>
          </a:p>
          <a:p>
            <a:pPr lvl="0"/>
            <a:endParaRPr lang="en-US" sz="1200" kern="1200" dirty="0">
              <a:solidFill>
                <a:schemeClr val="tx1"/>
              </a:solidFill>
              <a:effectLst/>
              <a:latin typeface="+mn-lt"/>
              <a:ea typeface="+mn-ea"/>
              <a:cs typeface="+mn-cs"/>
            </a:endParaRPr>
          </a:p>
          <a:p>
            <a:pPr marL="171450" lvl="0" indent="-171450">
              <a:buFontTx/>
              <a:buChar char="-"/>
            </a:pPr>
            <a:r>
              <a:rPr lang="en-US" sz="1200" kern="1200" dirty="0">
                <a:solidFill>
                  <a:schemeClr val="tx1"/>
                </a:solidFill>
                <a:effectLst/>
                <a:latin typeface="+mn-lt"/>
                <a:ea typeface="+mn-ea"/>
                <a:cs typeface="+mn-cs"/>
              </a:rPr>
              <a:t>Short Term Revisions</a:t>
            </a:r>
          </a:p>
          <a:p>
            <a:pPr marL="171450" lvl="0" indent="-171450">
              <a:buFontTx/>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2007: enhance implementation (monitoring, treatment, customer awareness, and lead service line replacement); enhanced public education requirements/ensured drinking water consumers receive: meaningful, timely, and useful information. </a:t>
            </a:r>
          </a:p>
          <a:p>
            <a:pPr lvl="0"/>
            <a:endParaRPr lang="en-US" sz="1200" kern="1200" dirty="0">
              <a:solidFill>
                <a:schemeClr val="tx1"/>
              </a:solidFill>
              <a:effectLst/>
              <a:latin typeface="+mn-lt"/>
              <a:ea typeface="+mn-ea"/>
              <a:cs typeface="+mn-cs"/>
            </a:endParaRPr>
          </a:p>
          <a:p>
            <a:pPr marL="171450" lvl="0" indent="-171450">
              <a:buFontTx/>
              <a:buChar char="-"/>
            </a:pPr>
            <a:r>
              <a:rPr lang="en-US" sz="1200" kern="1200" dirty="0">
                <a:solidFill>
                  <a:schemeClr val="tx1"/>
                </a:solidFill>
                <a:effectLst/>
                <a:latin typeface="+mn-lt"/>
                <a:ea typeface="+mn-ea"/>
                <a:cs typeface="+mn-cs"/>
              </a:rPr>
              <a:t>Long Term Revisions: </a:t>
            </a:r>
          </a:p>
          <a:p>
            <a:pPr marL="171450" lvl="0" indent="-171450">
              <a:buFontTx/>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Improved public health protection by making substantive changes and streamlining rule requirements </a:t>
            </a:r>
          </a:p>
        </p:txBody>
      </p:sp>
      <p:sp>
        <p:nvSpPr>
          <p:cNvPr id="4" name="Slide Number Placeholder 3"/>
          <p:cNvSpPr>
            <a:spLocks noGrp="1"/>
          </p:cNvSpPr>
          <p:nvPr>
            <p:ph type="sldNum" sz="quarter" idx="10"/>
          </p:nvPr>
        </p:nvSpPr>
        <p:spPr/>
        <p:txBody>
          <a:bodyPr/>
          <a:lstStyle/>
          <a:p>
            <a:fld id="{48B576D4-D1BB-7D40-B4EA-117DEED7E9AA}" type="slidenum">
              <a:rPr lang="en-US" smtClean="0"/>
              <a:t>20</a:t>
            </a:fld>
            <a:endParaRPr lang="en-US"/>
          </a:p>
        </p:txBody>
      </p:sp>
    </p:spTree>
    <p:extLst>
      <p:ext uri="{BB962C8B-B14F-4D97-AF65-F5344CB8AC3E}">
        <p14:creationId xmlns:p14="http://schemas.microsoft.com/office/powerpoint/2010/main" val="2761463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26</a:t>
            </a:fld>
            <a:endParaRPr lang="en-US"/>
          </a:p>
        </p:txBody>
      </p:sp>
    </p:spTree>
    <p:extLst>
      <p:ext uri="{BB962C8B-B14F-4D97-AF65-F5344CB8AC3E}">
        <p14:creationId xmlns:p14="http://schemas.microsoft.com/office/powerpoint/2010/main" val="3677434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Policy</a:t>
            </a:r>
            <a:r>
              <a:rPr lang="en-US" baseline="0" dirty="0"/>
              <a:t> encompasses multiple disciplines</a:t>
            </a:r>
          </a:p>
          <a:p>
            <a:pPr marL="171450" indent="-171450">
              <a:buFontTx/>
              <a:buChar char="-"/>
            </a:pPr>
            <a:endParaRPr lang="en-US" baseline="0" dirty="0"/>
          </a:p>
        </p:txBody>
      </p:sp>
      <p:sp>
        <p:nvSpPr>
          <p:cNvPr id="4" name="Slide Number Placeholder 3"/>
          <p:cNvSpPr>
            <a:spLocks noGrp="1"/>
          </p:cNvSpPr>
          <p:nvPr>
            <p:ph type="sldNum" sz="quarter" idx="10"/>
          </p:nvPr>
        </p:nvSpPr>
        <p:spPr/>
        <p:txBody>
          <a:bodyPr/>
          <a:lstStyle/>
          <a:p>
            <a:fld id="{48B576D4-D1BB-7D40-B4EA-117DEED7E9AA}" type="slidenum">
              <a:rPr lang="en-US" smtClean="0"/>
              <a:t>2</a:t>
            </a:fld>
            <a:endParaRPr lang="en-US"/>
          </a:p>
        </p:txBody>
      </p:sp>
    </p:spTree>
    <p:extLst>
      <p:ext uri="{BB962C8B-B14F-4D97-AF65-F5344CB8AC3E}">
        <p14:creationId xmlns:p14="http://schemas.microsoft.com/office/powerpoint/2010/main" val="2966406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1" baseline="0" dirty="0">
                <a:solidFill>
                  <a:srgbClr val="FF0000"/>
                </a:solidFill>
                <a:sym typeface="Wingdings"/>
              </a:rPr>
              <a:t>Go into the bill, identify sponsors (congress people) – What else have they done/sponsor? Investigate. Where do they get their funding? </a:t>
            </a:r>
          </a:p>
          <a:p>
            <a:pPr marL="171450" indent="-171450">
              <a:buFontTx/>
              <a:buChar char="-"/>
            </a:pPr>
            <a:endParaRPr lang="en-US" b="1" baseline="0" dirty="0">
              <a:solidFill>
                <a:srgbClr val="FF0000"/>
              </a:solidFill>
              <a:sym typeface="Wingdings"/>
            </a:endParaRPr>
          </a:p>
          <a:p>
            <a:pPr marL="171450" indent="-171450">
              <a:buFontTx/>
              <a:buChar char="-"/>
            </a:pPr>
            <a:endParaRPr lang="en-US" b="1" baseline="0" dirty="0">
              <a:solidFill>
                <a:srgbClr val="FF0000"/>
              </a:solidFill>
              <a:sym typeface="Wingdings"/>
            </a:endParaRPr>
          </a:p>
          <a:p>
            <a:pPr marL="171450" indent="-171450">
              <a:buFontTx/>
              <a:buChar char="-"/>
            </a:pPr>
            <a:endParaRPr lang="en-US" b="1" baseline="0" dirty="0">
              <a:solidFill>
                <a:srgbClr val="FF0000"/>
              </a:solidFill>
              <a:sym typeface="Wingdings"/>
            </a:endParaRPr>
          </a:p>
        </p:txBody>
      </p:sp>
      <p:sp>
        <p:nvSpPr>
          <p:cNvPr id="4" name="Slide Number Placeholder 3"/>
          <p:cNvSpPr>
            <a:spLocks noGrp="1"/>
          </p:cNvSpPr>
          <p:nvPr>
            <p:ph type="sldNum" sz="quarter" idx="10"/>
          </p:nvPr>
        </p:nvSpPr>
        <p:spPr/>
        <p:txBody>
          <a:bodyPr/>
          <a:lstStyle/>
          <a:p>
            <a:fld id="{48B576D4-D1BB-7D40-B4EA-117DEED7E9AA}" type="slidenum">
              <a:rPr lang="en-US" smtClean="0"/>
              <a:t>27</a:t>
            </a:fld>
            <a:endParaRPr lang="en-US"/>
          </a:p>
        </p:txBody>
      </p:sp>
    </p:spTree>
    <p:extLst>
      <p:ext uri="{BB962C8B-B14F-4D97-AF65-F5344CB8AC3E}">
        <p14:creationId xmlns:p14="http://schemas.microsoft.com/office/powerpoint/2010/main" val="79519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Policy issues exist at every level (local/community, state, national, and even global)</a:t>
            </a:r>
          </a:p>
          <a:p>
            <a:pPr marL="171450" indent="-171450">
              <a:buFont typeface="Arial" panose="020B0604020202020204" pitchFamily="34" charset="0"/>
              <a:buChar char="•"/>
            </a:pPr>
            <a:r>
              <a:rPr lang="en-US" baseline="0" dirty="0"/>
              <a:t>Policy directs action!!!!</a:t>
            </a:r>
          </a:p>
          <a:p>
            <a:pPr marL="171450" indent="-171450">
              <a:buFont typeface="Arial" panose="020B0604020202020204" pitchFamily="34" charset="0"/>
              <a:buChar char="•"/>
            </a:pPr>
            <a:r>
              <a:rPr lang="en-US" baseline="0" dirty="0"/>
              <a:t>But it also isn’t cheap</a:t>
            </a:r>
            <a:r>
              <a:rPr lang="is-IS" baseline="0" dirty="0"/>
              <a:t>…. The question is always asked, “How are we going to pay for it?”</a:t>
            </a:r>
          </a:p>
          <a:p>
            <a:pPr marL="171450" indent="-171450">
              <a:buFont typeface="Arial" panose="020B0604020202020204" pitchFamily="34" charset="0"/>
              <a:buChar char="•"/>
            </a:pPr>
            <a:r>
              <a:rPr lang="is-IS" baseline="0" dirty="0"/>
              <a:t>This is an obstacle when dealing with regulation and industry.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3</a:t>
            </a:fld>
            <a:endParaRPr lang="en-US"/>
          </a:p>
        </p:txBody>
      </p:sp>
    </p:spTree>
    <p:extLst>
      <p:ext uri="{BB962C8B-B14F-4D97-AF65-F5344CB8AC3E}">
        <p14:creationId xmlns:p14="http://schemas.microsoft.com/office/powerpoint/2010/main" val="1922290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United States Constitution</a:t>
            </a:r>
            <a:r>
              <a:rPr lang="en-US" baseline="0" dirty="0"/>
              <a:t> and the Bill of Rights </a:t>
            </a:r>
          </a:p>
          <a:p>
            <a:pPr marL="171450" indent="-171450">
              <a:buFont typeface="Arial" panose="020B0604020202020204" pitchFamily="34" charset="0"/>
              <a:buChar char="•"/>
            </a:pPr>
            <a:r>
              <a:rPr lang="en-US" baseline="0" dirty="0"/>
              <a:t>“Leave it up to the states,” </a:t>
            </a:r>
            <a:r>
              <a:rPr lang="en-US" baseline="0" dirty="0">
                <a:sym typeface="Wingdings"/>
              </a:rPr>
              <a:t> issue of states rights </a:t>
            </a:r>
          </a:p>
          <a:p>
            <a:pPr marL="171450" indent="-171450">
              <a:buFont typeface="Arial" panose="020B0604020202020204" pitchFamily="34" charset="0"/>
              <a:buChar char="•"/>
            </a:pPr>
            <a:r>
              <a:rPr lang="is-IS" baseline="0" dirty="0"/>
              <a:t>More ammendments after bill of rights that were important! </a:t>
            </a:r>
          </a:p>
          <a:p>
            <a:pPr marL="171450" indent="-171450">
              <a:buFont typeface="Arial" panose="020B0604020202020204" pitchFamily="34" charset="0"/>
              <a:buChar char="•"/>
            </a:pPr>
            <a:r>
              <a:rPr lang="is-IS" baseline="0" dirty="0"/>
              <a:t>14th = Environemntal Justice (EJ) </a:t>
            </a:r>
          </a:p>
        </p:txBody>
      </p:sp>
      <p:sp>
        <p:nvSpPr>
          <p:cNvPr id="4" name="Slide Number Placeholder 3"/>
          <p:cNvSpPr>
            <a:spLocks noGrp="1"/>
          </p:cNvSpPr>
          <p:nvPr>
            <p:ph type="sldNum" sz="quarter" idx="10"/>
          </p:nvPr>
        </p:nvSpPr>
        <p:spPr/>
        <p:txBody>
          <a:bodyPr/>
          <a:lstStyle/>
          <a:p>
            <a:fld id="{48B576D4-D1BB-7D40-B4EA-117DEED7E9AA}" type="slidenum">
              <a:rPr lang="en-US" smtClean="0"/>
              <a:t>4</a:t>
            </a:fld>
            <a:endParaRPr lang="en-US"/>
          </a:p>
        </p:txBody>
      </p:sp>
    </p:spTree>
    <p:extLst>
      <p:ext uri="{BB962C8B-B14F-4D97-AF65-F5344CB8AC3E}">
        <p14:creationId xmlns:p14="http://schemas.microsoft.com/office/powerpoint/2010/main" val="1551767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baseline="0" dirty="0"/>
              <a:t> Discussion: What does this mean for public health?</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5</a:t>
            </a:fld>
            <a:endParaRPr lang="en-US"/>
          </a:p>
        </p:txBody>
      </p:sp>
    </p:spTree>
    <p:extLst>
      <p:ext uri="{BB962C8B-B14F-4D97-AF65-F5344CB8AC3E}">
        <p14:creationId xmlns:p14="http://schemas.microsoft.com/office/powerpoint/2010/main" val="1856195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Policy is influenced by multiple</a:t>
            </a:r>
            <a:r>
              <a:rPr lang="en-US" baseline="0" dirty="0"/>
              <a:t> factors. </a:t>
            </a:r>
          </a:p>
          <a:p>
            <a:pPr marL="171450" indent="-171450">
              <a:buFontTx/>
              <a:buChar char="-"/>
            </a:pPr>
            <a:r>
              <a:rPr lang="en-US" baseline="0" dirty="0"/>
              <a:t>What are some ways you envision these factors influencing policy? </a:t>
            </a:r>
          </a:p>
          <a:p>
            <a:pPr marL="171450" indent="-171450">
              <a:buFontTx/>
              <a:buChar char="-"/>
            </a:pPr>
            <a:endParaRPr lang="en-US" baseline="0" dirty="0"/>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6</a:t>
            </a:fld>
            <a:endParaRPr lang="en-US"/>
          </a:p>
        </p:txBody>
      </p:sp>
    </p:spTree>
    <p:extLst>
      <p:ext uri="{BB962C8B-B14F-4D97-AF65-F5344CB8AC3E}">
        <p14:creationId xmlns:p14="http://schemas.microsoft.com/office/powerpoint/2010/main" val="625275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a:t>Multiple stakeholders when it comes to policy. </a:t>
            </a:r>
          </a:p>
          <a:p>
            <a:pPr marL="171450" indent="-171450">
              <a:buFontTx/>
              <a:buChar char="-"/>
            </a:pPr>
            <a:r>
              <a:rPr lang="en-US" baseline="0" dirty="0"/>
              <a:t>This complicates things</a:t>
            </a:r>
            <a:r>
              <a:rPr lang="is-IS" baseline="0" dirty="0"/>
              <a:t>…. Funding! </a:t>
            </a: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7</a:t>
            </a:fld>
            <a:endParaRPr lang="en-US"/>
          </a:p>
        </p:txBody>
      </p:sp>
    </p:spTree>
    <p:extLst>
      <p:ext uri="{BB962C8B-B14F-4D97-AF65-F5344CB8AC3E}">
        <p14:creationId xmlns:p14="http://schemas.microsoft.com/office/powerpoint/2010/main" val="29875341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Difference between definitions</a:t>
            </a:r>
            <a:r>
              <a:rPr lang="en-US" baseline="0" dirty="0"/>
              <a:t> relative to policy. </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48B576D4-D1BB-7D40-B4EA-117DEED7E9AA}" type="slidenum">
              <a:rPr lang="en-US" smtClean="0"/>
              <a:t>8</a:t>
            </a:fld>
            <a:endParaRPr lang="en-US"/>
          </a:p>
        </p:txBody>
      </p:sp>
    </p:spTree>
    <p:extLst>
      <p:ext uri="{BB962C8B-B14F-4D97-AF65-F5344CB8AC3E}">
        <p14:creationId xmlns:p14="http://schemas.microsoft.com/office/powerpoint/2010/main" val="147969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Photo Reference: http://</a:t>
            </a:r>
            <a:r>
              <a:rPr lang="en-US" dirty="0" err="1"/>
              <a:t>www.netage.com</a:t>
            </a:r>
            <a:r>
              <a:rPr lang="en-US" dirty="0"/>
              <a:t>/economics/</a:t>
            </a:r>
            <a:r>
              <a:rPr lang="en-US" dirty="0" err="1"/>
              <a:t>gov</a:t>
            </a:r>
            <a:r>
              <a:rPr lang="en-US" dirty="0"/>
              <a:t>/images-org/</a:t>
            </a:r>
            <a:r>
              <a:rPr lang="en-US" dirty="0" err="1"/>
              <a:t>gov_chart-landscape.pdf</a:t>
            </a:r>
            <a:r>
              <a:rPr lang="en-US" dirty="0"/>
              <a: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Systems of checks</a:t>
            </a:r>
            <a:r>
              <a:rPr lang="en-US" baseline="0" dirty="0"/>
              <a:t> and balances</a:t>
            </a:r>
            <a:r>
              <a:rPr lang="is-IS" baseline="0" dirty="0"/>
              <a:t>.</a:t>
            </a:r>
          </a:p>
          <a:p>
            <a:pPr marL="171450" indent="-171450">
              <a:buFont typeface="Arial" panose="020B0604020202020204" pitchFamily="34" charset="0"/>
              <a:buChar char="•"/>
            </a:pPr>
            <a:r>
              <a:rPr lang="is-IS" baseline="0" dirty="0"/>
              <a:t>Tries to regulate political climate... Doesn’t always work.</a:t>
            </a:r>
          </a:p>
          <a:p>
            <a:pPr marL="171450" indent="-171450">
              <a:buFont typeface="Arial" panose="020B0604020202020204" pitchFamily="34" charset="0"/>
              <a:buChar char="•"/>
            </a:pPr>
            <a:r>
              <a:rPr lang="is-IS" baseline="0" dirty="0"/>
              <a:t>What if one party controls all 3 brances, or even 1 of 2? </a:t>
            </a:r>
          </a:p>
          <a:p>
            <a:pPr marL="171450" indent="-171450">
              <a:buFont typeface="Arial" panose="020B0604020202020204" pitchFamily="34" charset="0"/>
              <a:buChar char="•"/>
            </a:pPr>
            <a:r>
              <a:rPr lang="is-IS" baseline="0" dirty="0"/>
              <a:t>Change in power = change in policies </a:t>
            </a:r>
            <a:endParaRPr lang="en-US" baseline="0" dirty="0"/>
          </a:p>
          <a:p>
            <a:pPr marL="171450" indent="-171450">
              <a:buFont typeface="Arial" panose="020B0604020202020204" pitchFamily="34" charset="0"/>
              <a:buChar char="•"/>
            </a:pPr>
            <a:r>
              <a:rPr lang="en-US" baseline="0" dirty="0"/>
              <a:t>Legislature writes policy</a:t>
            </a:r>
          </a:p>
          <a:p>
            <a:pPr marL="171450" indent="-171450">
              <a:buFont typeface="Arial" panose="020B0604020202020204" pitchFamily="34" charset="0"/>
              <a:buChar char="•"/>
            </a:pPr>
            <a:r>
              <a:rPr lang="en-US" baseline="0" dirty="0"/>
              <a:t>Supreme Court enforces policy</a:t>
            </a:r>
          </a:p>
          <a:p>
            <a:pPr marL="171450" indent="-171450">
              <a:buFont typeface="Arial" panose="020B0604020202020204" pitchFamily="34" charset="0"/>
              <a:buChar char="•"/>
            </a:pPr>
            <a:r>
              <a:rPr lang="en-US" baseline="0" dirty="0"/>
              <a:t>President determines policy</a:t>
            </a:r>
          </a:p>
        </p:txBody>
      </p:sp>
      <p:sp>
        <p:nvSpPr>
          <p:cNvPr id="4" name="Slide Number Placeholder 3"/>
          <p:cNvSpPr>
            <a:spLocks noGrp="1"/>
          </p:cNvSpPr>
          <p:nvPr>
            <p:ph type="sldNum" sz="quarter" idx="10"/>
          </p:nvPr>
        </p:nvSpPr>
        <p:spPr/>
        <p:txBody>
          <a:bodyPr/>
          <a:lstStyle/>
          <a:p>
            <a:fld id="{48B576D4-D1BB-7D40-B4EA-117DEED7E9AA}" type="slidenum">
              <a:rPr lang="en-US" smtClean="0"/>
              <a:t>9</a:t>
            </a:fld>
            <a:endParaRPr lang="en-US"/>
          </a:p>
        </p:txBody>
      </p:sp>
    </p:spTree>
    <p:extLst>
      <p:ext uri="{BB962C8B-B14F-4D97-AF65-F5344CB8AC3E}">
        <p14:creationId xmlns:p14="http://schemas.microsoft.com/office/powerpoint/2010/main" val="1599572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F28C788-6694-F64A-8635-A9C8EA7BD290}" type="datetimeFigureOut">
              <a:rPr lang="en-US" smtClean="0"/>
              <a:t>6/15/18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2078893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28C788-6694-F64A-8635-A9C8EA7BD290}" type="datetimeFigureOut">
              <a:rPr lang="en-US" smtClean="0"/>
              <a:t>6/15/18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452266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28C788-6694-F64A-8635-A9C8EA7BD290}" type="datetimeFigureOut">
              <a:rPr lang="en-US" smtClean="0"/>
              <a:t>6/15/18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2098476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F28C788-6694-F64A-8635-A9C8EA7BD290}" type="datetimeFigureOut">
              <a:rPr lang="en-US" smtClean="0"/>
              <a:t>6/15/18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750089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F28C788-6694-F64A-8635-A9C8EA7BD290}" type="datetimeFigureOut">
              <a:rPr lang="en-US" smtClean="0"/>
              <a:t>6/15/18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181574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F28C788-6694-F64A-8635-A9C8EA7BD290}" type="datetimeFigureOut">
              <a:rPr lang="en-US" smtClean="0"/>
              <a:t>6/15/18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93340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F28C788-6694-F64A-8635-A9C8EA7BD290}" type="datetimeFigureOut">
              <a:rPr lang="en-US" smtClean="0"/>
              <a:t>6/15/18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366213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F28C788-6694-F64A-8635-A9C8EA7BD290}" type="datetimeFigureOut">
              <a:rPr lang="en-US" smtClean="0"/>
              <a:t>6/15/18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2667673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28C788-6694-F64A-8635-A9C8EA7BD290}" type="datetimeFigureOut">
              <a:rPr lang="en-US" smtClean="0"/>
              <a:t>6/15/18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759908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28C788-6694-F64A-8635-A9C8EA7BD290}" type="datetimeFigureOut">
              <a:rPr lang="en-US" smtClean="0"/>
              <a:t>6/15/18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493637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28C788-6694-F64A-8635-A9C8EA7BD290}" type="datetimeFigureOut">
              <a:rPr lang="en-US" smtClean="0"/>
              <a:t>6/15/18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0F75DD-C784-904A-AC8D-1FDBD4088D30}" type="slidenum">
              <a:rPr lang="en-US" smtClean="0"/>
              <a:t>‹#›</a:t>
            </a:fld>
            <a:endParaRPr lang="en-US"/>
          </a:p>
        </p:txBody>
      </p:sp>
    </p:spTree>
    <p:extLst>
      <p:ext uri="{BB962C8B-B14F-4D97-AF65-F5344CB8AC3E}">
        <p14:creationId xmlns:p14="http://schemas.microsoft.com/office/powerpoint/2010/main" val="1626255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28C788-6694-F64A-8635-A9C8EA7BD290}" type="datetimeFigureOut">
              <a:rPr lang="en-US" smtClean="0"/>
              <a:t>6/15/18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0F75DD-C784-904A-AC8D-1FDBD4088D30}" type="slidenum">
              <a:rPr lang="en-US" smtClean="0"/>
              <a:t>‹#›</a:t>
            </a:fld>
            <a:endParaRPr lang="en-US"/>
          </a:p>
        </p:txBody>
      </p:sp>
    </p:spTree>
    <p:extLst>
      <p:ext uri="{BB962C8B-B14F-4D97-AF65-F5344CB8AC3E}">
        <p14:creationId xmlns:p14="http://schemas.microsoft.com/office/powerpoint/2010/main" val="1522796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govtrack.u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9911D0-1FC2-C842-A1D1-ADB6BB380624}"/>
              </a:ext>
            </a:extLst>
          </p:cNvPr>
          <p:cNvPicPr>
            <a:picLocks noChangeAspect="1"/>
          </p:cNvPicPr>
          <p:nvPr/>
        </p:nvPicPr>
        <p:blipFill rotWithShape="1">
          <a:blip r:embed="rId3">
            <a:alphaModFix amt="40000"/>
            <a:extLst/>
          </a:blip>
          <a:srcRect t="15451" r="-2" b="-2"/>
          <a:stretch/>
        </p:blipFill>
        <p:spPr>
          <a:xfrm>
            <a:off x="20" y="10"/>
            <a:ext cx="12191980" cy="6857990"/>
          </a:xfrm>
          <a:prstGeom prst="rect">
            <a:avLst/>
          </a:prstGeom>
        </p:spPr>
      </p:pic>
      <p:sp>
        <p:nvSpPr>
          <p:cNvPr id="2" name="Title 1"/>
          <p:cNvSpPr>
            <a:spLocks noGrp="1"/>
          </p:cNvSpPr>
          <p:nvPr>
            <p:ph type="ctrTitle"/>
          </p:nvPr>
        </p:nvSpPr>
        <p:spPr>
          <a:xfrm>
            <a:off x="965200" y="10"/>
            <a:ext cx="10261600" cy="3564869"/>
          </a:xfrm>
        </p:spPr>
        <p:txBody>
          <a:bodyPr>
            <a:normAutofit/>
          </a:bodyPr>
          <a:lstStyle/>
          <a:p>
            <a:r>
              <a:rPr lang="en-US" sz="11500" dirty="0">
                <a:ln w="22225">
                  <a:solidFill>
                    <a:schemeClr val="tx1"/>
                  </a:solidFill>
                  <a:miter lim="800000"/>
                </a:ln>
                <a:solidFill>
                  <a:schemeClr val="accent6"/>
                </a:solidFill>
              </a:rPr>
              <a:t>Government and Policy</a:t>
            </a:r>
          </a:p>
        </p:txBody>
      </p:sp>
    </p:spTree>
    <p:extLst>
      <p:ext uri="{BB962C8B-B14F-4D97-AF65-F5344CB8AC3E}">
        <p14:creationId xmlns:p14="http://schemas.microsoft.com/office/powerpoint/2010/main" val="307930322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“Revolving Door”</a:t>
            </a:r>
          </a:p>
        </p:txBody>
      </p:sp>
      <p:sp>
        <p:nvSpPr>
          <p:cNvPr id="3" name="Content Placeholder 2"/>
          <p:cNvSpPr>
            <a:spLocks noGrp="1"/>
          </p:cNvSpPr>
          <p:nvPr>
            <p:ph idx="1"/>
          </p:nvPr>
        </p:nvSpPr>
        <p:spPr/>
        <p:txBody>
          <a:bodyPr>
            <a:normAutofit fontScale="92500" lnSpcReduction="10000"/>
          </a:bodyPr>
          <a:lstStyle/>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endParaRPr lang="en-US" dirty="0"/>
          </a:p>
          <a:p>
            <a:pPr algn="ctr"/>
            <a:endParaRPr lang="en-US" dirty="0"/>
          </a:p>
          <a:p>
            <a:pPr algn="ctr"/>
            <a:r>
              <a:rPr lang="en-US" dirty="0"/>
              <a:t>People often move between industry and the government agencies that regulate their industry; this can result in conflicts of interest. </a:t>
            </a:r>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t="21333" b="25604"/>
          <a:stretch>
            <a:fillRect/>
          </a:stretch>
        </p:blipFill>
        <p:spPr bwMode="auto">
          <a:xfrm>
            <a:off x="1999108" y="1737360"/>
            <a:ext cx="8507413" cy="3386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70723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7710638" cy="1143000"/>
          </a:xfrm>
        </p:spPr>
        <p:txBody>
          <a:bodyPr/>
          <a:lstStyle/>
          <a:p>
            <a:r>
              <a:rPr lang="en-US" b="1" dirty="0"/>
              <a:t>Law Making Process</a:t>
            </a:r>
          </a:p>
        </p:txBody>
      </p:sp>
      <p:sp>
        <p:nvSpPr>
          <p:cNvPr id="3" name="Content Placeholder 2"/>
          <p:cNvSpPr>
            <a:spLocks noGrp="1"/>
          </p:cNvSpPr>
          <p:nvPr>
            <p:ph idx="1"/>
          </p:nvPr>
        </p:nvSpPr>
        <p:spPr/>
        <p:txBody>
          <a:bodyPr/>
          <a:lstStyle/>
          <a:p>
            <a:r>
              <a:rPr lang="en-US" sz="2400" dirty="0">
                <a:solidFill>
                  <a:srgbClr val="000000"/>
                </a:solidFill>
              </a:rPr>
              <a:t>Members of Senate or House write bill </a:t>
            </a:r>
          </a:p>
          <a:p>
            <a:r>
              <a:rPr lang="en-US" sz="2400" dirty="0">
                <a:solidFill>
                  <a:srgbClr val="000000"/>
                </a:solidFill>
              </a:rPr>
              <a:t>Congressional Committees pass, amend or stall it</a:t>
            </a:r>
          </a:p>
          <a:p>
            <a:r>
              <a:rPr lang="en-US" sz="2400" dirty="0">
                <a:solidFill>
                  <a:srgbClr val="000000"/>
                </a:solidFill>
              </a:rPr>
              <a:t>Enacted into legislation when both chambers approve </a:t>
            </a:r>
          </a:p>
          <a:p>
            <a:r>
              <a:rPr lang="en-US" sz="2400" dirty="0">
                <a:solidFill>
                  <a:srgbClr val="000000"/>
                </a:solidFill>
              </a:rPr>
              <a:t>Act is sent to President for approval</a:t>
            </a:r>
          </a:p>
          <a:p>
            <a:pPr lvl="1"/>
            <a:r>
              <a:rPr lang="en-US" sz="2000" dirty="0">
                <a:solidFill>
                  <a:srgbClr val="000000"/>
                </a:solidFill>
              </a:rPr>
              <a:t>President can sign or veto</a:t>
            </a:r>
          </a:p>
          <a:p>
            <a:pPr lvl="1"/>
            <a:r>
              <a:rPr lang="en-US" sz="2000" dirty="0">
                <a:solidFill>
                  <a:srgbClr val="000000"/>
                </a:solidFill>
              </a:rPr>
              <a:t>If signs, act becomes law</a:t>
            </a:r>
          </a:p>
          <a:p>
            <a:pPr lvl="1"/>
            <a:r>
              <a:rPr lang="en-US" sz="2000" dirty="0">
                <a:solidFill>
                  <a:srgbClr val="000000"/>
                </a:solidFill>
              </a:rPr>
              <a:t>If vetoed, Congress can override if 2/3 of each</a:t>
            </a:r>
          </a:p>
          <a:p>
            <a:pPr marL="457200" lvl="1" indent="0">
              <a:buNone/>
            </a:pPr>
            <a:r>
              <a:rPr lang="en-US" sz="2000" dirty="0">
                <a:solidFill>
                  <a:srgbClr val="000000"/>
                </a:solidFill>
              </a:rPr>
              <a:t>     chamber of Congress approves</a:t>
            </a:r>
            <a:endParaRPr lang="en-US" dirty="0">
              <a:solidFill>
                <a:srgbClr val="000000"/>
              </a:solidFill>
            </a:endParaRPr>
          </a:p>
          <a:p>
            <a:r>
              <a:rPr lang="en-US" sz="2400" dirty="0">
                <a:solidFill>
                  <a:srgbClr val="000000"/>
                </a:solidFill>
              </a:rPr>
              <a:t>Laws codified into the US Code</a:t>
            </a:r>
          </a:p>
          <a:p>
            <a:endParaRPr lang="en-US" dirty="0"/>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1442" y="-1"/>
            <a:ext cx="4260558" cy="68740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60371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Rule Making Processes</a:t>
            </a:r>
          </a:p>
        </p:txBody>
      </p:sp>
      <p:sp>
        <p:nvSpPr>
          <p:cNvPr id="3" name="Content Placeholder 2"/>
          <p:cNvSpPr>
            <a:spLocks noGrp="1"/>
          </p:cNvSpPr>
          <p:nvPr>
            <p:ph idx="1"/>
          </p:nvPr>
        </p:nvSpPr>
        <p:spPr/>
        <p:txBody>
          <a:bodyPr/>
          <a:lstStyle/>
          <a:p>
            <a:pPr marL="285750" indent="-285750"/>
            <a:r>
              <a:rPr lang="en-US" dirty="0">
                <a:solidFill>
                  <a:srgbClr val="000000"/>
                </a:solidFill>
              </a:rPr>
              <a:t>After law is enacted, the agency designated with authority to implement proposes rules &amp; regulations to implement the law</a:t>
            </a:r>
          </a:p>
          <a:p>
            <a:pPr marL="688975" lvl="1" indent="-403225"/>
            <a:r>
              <a:rPr lang="en-US" sz="3200" dirty="0">
                <a:solidFill>
                  <a:srgbClr val="000000"/>
                </a:solidFill>
              </a:rPr>
              <a:t>Draft rules &amp; regulations go into </a:t>
            </a:r>
            <a:r>
              <a:rPr lang="en-US" sz="3200" b="1" i="1" dirty="0">
                <a:solidFill>
                  <a:srgbClr val="000000"/>
                </a:solidFill>
              </a:rPr>
              <a:t>Federal Register </a:t>
            </a:r>
            <a:r>
              <a:rPr lang="en-US" sz="3200" dirty="0">
                <a:solidFill>
                  <a:srgbClr val="000000"/>
                </a:solidFill>
              </a:rPr>
              <a:t>for public comment</a:t>
            </a:r>
          </a:p>
          <a:p>
            <a:pPr marL="688975" lvl="1" indent="-403225"/>
            <a:r>
              <a:rPr lang="en-US" sz="3200" dirty="0">
                <a:solidFill>
                  <a:srgbClr val="000000"/>
                </a:solidFill>
              </a:rPr>
              <a:t>Agency can revise rules/regulations based on public comments</a:t>
            </a:r>
          </a:p>
          <a:p>
            <a:pPr marL="688975" lvl="1" indent="-403225"/>
            <a:r>
              <a:rPr lang="en-US" sz="3200" dirty="0">
                <a:solidFill>
                  <a:srgbClr val="000000"/>
                </a:solidFill>
              </a:rPr>
              <a:t>Final rules &amp; regulations go in </a:t>
            </a:r>
            <a:r>
              <a:rPr lang="en-US" sz="3200" b="1" i="1" dirty="0">
                <a:solidFill>
                  <a:srgbClr val="000000"/>
                </a:solidFill>
              </a:rPr>
              <a:t>Code of Federal Regulations</a:t>
            </a:r>
          </a:p>
          <a:p>
            <a:endParaRPr lang="en-US" dirty="0"/>
          </a:p>
        </p:txBody>
      </p:sp>
    </p:spTree>
    <p:extLst>
      <p:ext uri="{BB962C8B-B14F-4D97-AF65-F5344CB8AC3E}">
        <p14:creationId xmlns:p14="http://schemas.microsoft.com/office/powerpoint/2010/main" val="3782870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03_05"/>
          <p:cNvPicPr>
            <a:picLocks noChangeAspect="1" noChangeArrowheads="1"/>
          </p:cNvPicPr>
          <p:nvPr/>
        </p:nvPicPr>
        <p:blipFill>
          <a:blip r:embed="rId3" cstate="print"/>
          <a:srcRect b="5219"/>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2627906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Environmental Protection Agency (EPA)</a:t>
            </a:r>
          </a:p>
        </p:txBody>
      </p:sp>
      <p:sp>
        <p:nvSpPr>
          <p:cNvPr id="3" name="Content Placeholder 2"/>
          <p:cNvSpPr>
            <a:spLocks noGrp="1"/>
          </p:cNvSpPr>
          <p:nvPr>
            <p:ph idx="1"/>
          </p:nvPr>
        </p:nvSpPr>
        <p:spPr>
          <a:xfrm>
            <a:off x="323713" y="1690688"/>
            <a:ext cx="10515600" cy="4351338"/>
          </a:xfrm>
        </p:spPr>
        <p:txBody>
          <a:bodyPr numCol="2">
            <a:normAutofit fontScale="32500" lnSpcReduction="20000"/>
          </a:bodyPr>
          <a:lstStyle/>
          <a:p>
            <a:pPr marL="214313" indent="-214313">
              <a:buFont typeface="Arial" pitchFamily="34" charset="0"/>
              <a:buChar char="•"/>
            </a:pPr>
            <a:r>
              <a:rPr lang="en-US" sz="7300" i="1" dirty="0">
                <a:solidFill>
                  <a:srgbClr val="000000"/>
                </a:solidFill>
              </a:rPr>
              <a:t>Regulatory </a:t>
            </a:r>
            <a:r>
              <a:rPr lang="en-US" sz="7300" dirty="0">
                <a:solidFill>
                  <a:srgbClr val="000000"/>
                </a:solidFill>
              </a:rPr>
              <a:t>executive agency</a:t>
            </a:r>
          </a:p>
          <a:p>
            <a:pPr marL="214313" indent="-214313">
              <a:buFont typeface="Arial" pitchFamily="34" charset="0"/>
              <a:buChar char="•"/>
            </a:pPr>
            <a:endParaRPr lang="en-US" sz="7300" dirty="0">
              <a:solidFill>
                <a:srgbClr val="000000"/>
              </a:solidFill>
            </a:endParaRPr>
          </a:p>
          <a:p>
            <a:pPr marL="214313" indent="-214313">
              <a:buFont typeface="Arial" pitchFamily="34" charset="0"/>
              <a:buChar char="•"/>
            </a:pPr>
            <a:r>
              <a:rPr lang="en-US" sz="7300" dirty="0">
                <a:solidFill>
                  <a:srgbClr val="000000"/>
                </a:solidFill>
              </a:rPr>
              <a:t>Purpose: “to protect human health &amp; the environment”</a:t>
            </a:r>
          </a:p>
          <a:p>
            <a:endParaRPr lang="en-US" sz="7300" dirty="0">
              <a:solidFill>
                <a:srgbClr val="000000"/>
              </a:solidFill>
            </a:endParaRPr>
          </a:p>
          <a:p>
            <a:pPr marL="214313" indent="-214313">
              <a:buFont typeface="Arial" pitchFamily="34" charset="0"/>
              <a:buChar char="•"/>
            </a:pPr>
            <a:r>
              <a:rPr lang="en-US" sz="7300" dirty="0">
                <a:solidFill>
                  <a:srgbClr val="000000"/>
                </a:solidFill>
              </a:rPr>
              <a:t>ID &amp; controls hazards via </a:t>
            </a:r>
            <a:endParaRPr lang="en-US" sz="7300" i="1" dirty="0">
              <a:solidFill>
                <a:srgbClr val="000000"/>
              </a:solidFill>
            </a:endParaRPr>
          </a:p>
          <a:p>
            <a:pPr marL="457200" lvl="1" indent="0">
              <a:buNone/>
            </a:pPr>
            <a:r>
              <a:rPr lang="en-US" sz="7300" i="1" dirty="0">
                <a:solidFill>
                  <a:srgbClr val="000000"/>
                </a:solidFill>
              </a:rPr>
              <a:t>- Risk assessment </a:t>
            </a:r>
            <a:endParaRPr lang="en-US" sz="7300" dirty="0">
              <a:solidFill>
                <a:srgbClr val="000000"/>
              </a:solidFill>
            </a:endParaRPr>
          </a:p>
          <a:p>
            <a:pPr marL="457200" lvl="1" indent="0">
              <a:buNone/>
            </a:pPr>
            <a:r>
              <a:rPr lang="en-US" sz="7300" dirty="0">
                <a:solidFill>
                  <a:srgbClr val="000000"/>
                </a:solidFill>
              </a:rPr>
              <a:t>- “</a:t>
            </a:r>
            <a:r>
              <a:rPr lang="en-US" sz="7300" i="1" dirty="0">
                <a:solidFill>
                  <a:srgbClr val="000000"/>
                </a:solidFill>
              </a:rPr>
              <a:t>Command &amp; control” </a:t>
            </a:r>
            <a:r>
              <a:rPr lang="en-US" sz="7300" dirty="0">
                <a:solidFill>
                  <a:srgbClr val="000000"/>
                </a:solidFill>
              </a:rPr>
              <a:t>regulations</a:t>
            </a:r>
          </a:p>
          <a:p>
            <a:pPr marL="214313" indent="-214313">
              <a:buFont typeface="Arial" pitchFamily="34" charset="0"/>
              <a:buChar char="•"/>
            </a:pPr>
            <a:endParaRPr lang="en-US" sz="7300" dirty="0">
              <a:solidFill>
                <a:srgbClr val="000000"/>
              </a:solidFill>
            </a:endParaRPr>
          </a:p>
          <a:p>
            <a:pPr marL="214313" indent="-214313">
              <a:buFont typeface="Arial" pitchFamily="34" charset="0"/>
              <a:buChar char="•"/>
            </a:pPr>
            <a:r>
              <a:rPr lang="en-US" sz="7300" dirty="0">
                <a:solidFill>
                  <a:srgbClr val="000000"/>
                </a:solidFill>
              </a:rPr>
              <a:t>Establishes &amp; enforces national standards for air, water, waste &amp; storm water</a:t>
            </a:r>
          </a:p>
          <a:p>
            <a:pPr marL="0" indent="0">
              <a:buNone/>
            </a:pPr>
            <a:endParaRPr lang="en-US" sz="7300" dirty="0">
              <a:solidFill>
                <a:srgbClr val="000000"/>
              </a:solidFill>
            </a:endParaRPr>
          </a:p>
          <a:p>
            <a:pPr marL="214313" indent="-214313">
              <a:buFont typeface="Arial" pitchFamily="34" charset="0"/>
              <a:buChar char="•"/>
            </a:pPr>
            <a:r>
              <a:rPr lang="en-US" sz="7300" dirty="0">
                <a:solidFill>
                  <a:srgbClr val="000000"/>
                </a:solidFill>
              </a:rPr>
              <a:t>Regulates pesticides, toxic chemicals, disposal/cleanup of hazardous wastes</a:t>
            </a:r>
          </a:p>
          <a:p>
            <a:pPr marL="0" indent="0">
              <a:buNone/>
            </a:pPr>
            <a:endParaRPr lang="en-US" sz="7300" dirty="0">
              <a:solidFill>
                <a:srgbClr val="000000"/>
              </a:solidFill>
            </a:endParaRPr>
          </a:p>
          <a:p>
            <a:pPr marL="214313" indent="-214313">
              <a:buFont typeface="Arial" pitchFamily="34" charset="0"/>
              <a:buChar char="•"/>
            </a:pPr>
            <a:r>
              <a:rPr lang="en-US" sz="7300" dirty="0">
                <a:solidFill>
                  <a:srgbClr val="000000"/>
                </a:solidFill>
              </a:rPr>
              <a:t>Assists state environmental agencies</a:t>
            </a:r>
          </a:p>
          <a:p>
            <a:pPr marL="214313" indent="-214313">
              <a:buFont typeface="Arial" pitchFamily="34" charset="0"/>
              <a:buChar char="•"/>
            </a:pPr>
            <a:endParaRPr lang="en-US" sz="7300" dirty="0">
              <a:solidFill>
                <a:srgbClr val="000000"/>
              </a:solidFill>
            </a:endParaRPr>
          </a:p>
          <a:p>
            <a:pPr marL="214313" indent="-214313">
              <a:buFont typeface="Arial" pitchFamily="34" charset="0"/>
              <a:buChar char="•"/>
            </a:pPr>
            <a:r>
              <a:rPr lang="en-US" sz="7300" dirty="0">
                <a:solidFill>
                  <a:srgbClr val="000000"/>
                </a:solidFill>
              </a:rPr>
              <a:t>Research</a:t>
            </a:r>
          </a:p>
          <a:p>
            <a:pPr marL="0" indent="0">
              <a:buNone/>
            </a:pPr>
            <a:endParaRPr lang="en-US" sz="7300" dirty="0">
              <a:solidFill>
                <a:srgbClr val="000000"/>
              </a:solidFill>
            </a:endParaRPr>
          </a:p>
          <a:p>
            <a:pPr marL="214313" indent="-214313">
              <a:buFont typeface="Arial" pitchFamily="34" charset="0"/>
              <a:buChar char="•"/>
            </a:pPr>
            <a:r>
              <a:rPr lang="en-US" sz="7300" dirty="0">
                <a:solidFill>
                  <a:srgbClr val="000000"/>
                </a:solidFill>
              </a:rPr>
              <a:t>10 regional EPA offices </a:t>
            </a:r>
          </a:p>
          <a:p>
            <a:pPr marL="557213" lvl="1" indent="-214313">
              <a:buFont typeface="Arial" pitchFamily="34" charset="0"/>
              <a:buChar char="•"/>
            </a:pPr>
            <a:r>
              <a:rPr lang="en-US" sz="7300" dirty="0">
                <a:solidFill>
                  <a:srgbClr val="000000"/>
                </a:solidFill>
              </a:rPr>
              <a:t>LA in Region 6 (Dallas)</a:t>
            </a:r>
          </a:p>
          <a:p>
            <a:endParaRPr lang="en-US" dirty="0"/>
          </a:p>
        </p:txBody>
      </p:sp>
      <p:pic>
        <p:nvPicPr>
          <p:cNvPr id="4" name="Picture 3"/>
          <p:cNvPicPr>
            <a:picLocks noChangeAspect="1"/>
          </p:cNvPicPr>
          <p:nvPr/>
        </p:nvPicPr>
        <p:blipFill>
          <a:blip r:embed="rId3"/>
          <a:stretch>
            <a:fillRect/>
          </a:stretch>
        </p:blipFill>
        <p:spPr>
          <a:xfrm>
            <a:off x="9272315" y="4152627"/>
            <a:ext cx="2705373" cy="2705373"/>
          </a:xfrm>
          <a:prstGeom prst="rect">
            <a:avLst/>
          </a:prstGeom>
        </p:spPr>
      </p:pic>
    </p:spTree>
    <p:extLst>
      <p:ext uri="{BB962C8B-B14F-4D97-AF65-F5344CB8AC3E}">
        <p14:creationId xmlns:p14="http://schemas.microsoft.com/office/powerpoint/2010/main" val="3042335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Most Popular Environmental Topics (EPA)</a:t>
            </a:r>
          </a:p>
        </p:txBody>
      </p:sp>
      <p:sp>
        <p:nvSpPr>
          <p:cNvPr id="3" name="Content Placeholder 2"/>
          <p:cNvSpPr>
            <a:spLocks noGrp="1"/>
          </p:cNvSpPr>
          <p:nvPr>
            <p:ph idx="1"/>
          </p:nvPr>
        </p:nvSpPr>
        <p:spPr>
          <a:xfrm>
            <a:off x="838200" y="1568450"/>
            <a:ext cx="10515600" cy="4351338"/>
          </a:xfrm>
        </p:spPr>
        <p:txBody>
          <a:bodyPr numCol="2">
            <a:normAutofit/>
          </a:bodyPr>
          <a:lstStyle/>
          <a:p>
            <a:pPr lvl="0"/>
            <a:r>
              <a:rPr lang="en-US" dirty="0"/>
              <a:t>Air 					</a:t>
            </a:r>
          </a:p>
          <a:p>
            <a:pPr lvl="0"/>
            <a:r>
              <a:rPr lang="en-US" dirty="0"/>
              <a:t>Land, waste, and cleanup</a:t>
            </a:r>
          </a:p>
          <a:p>
            <a:pPr lvl="0"/>
            <a:r>
              <a:rPr lang="en-US" dirty="0"/>
              <a:t>Bed bugs				</a:t>
            </a:r>
          </a:p>
          <a:p>
            <a:pPr lvl="0"/>
            <a:r>
              <a:rPr lang="en-US" dirty="0"/>
              <a:t>Lead</a:t>
            </a:r>
          </a:p>
          <a:p>
            <a:pPr lvl="0"/>
            <a:r>
              <a:rPr lang="en-US" dirty="0"/>
              <a:t>Chemicals and toxics		</a:t>
            </a:r>
          </a:p>
          <a:p>
            <a:pPr lvl="0"/>
            <a:r>
              <a:rPr lang="en-US" dirty="0"/>
              <a:t>Mold</a:t>
            </a:r>
          </a:p>
          <a:p>
            <a:pPr lvl="0"/>
            <a:r>
              <a:rPr lang="en-US" dirty="0"/>
              <a:t>Climate change		</a:t>
            </a:r>
          </a:p>
          <a:p>
            <a:pPr lvl="0"/>
            <a:r>
              <a:rPr lang="en-US" dirty="0"/>
              <a:t>Pesticides</a:t>
            </a:r>
          </a:p>
          <a:p>
            <a:pPr lvl="0"/>
            <a:r>
              <a:rPr lang="en-US" dirty="0"/>
              <a:t>Environmental information by location 		</a:t>
            </a:r>
          </a:p>
          <a:p>
            <a:pPr lvl="0"/>
            <a:r>
              <a:rPr lang="en-US" dirty="0"/>
              <a:t>Radon</a:t>
            </a:r>
          </a:p>
          <a:p>
            <a:pPr lvl="0"/>
            <a:r>
              <a:rPr lang="en-US" dirty="0"/>
              <a:t>Greener living		</a:t>
            </a:r>
          </a:p>
          <a:p>
            <a:pPr lvl="0"/>
            <a:r>
              <a:rPr lang="en-US" dirty="0"/>
              <a:t>Water </a:t>
            </a:r>
          </a:p>
          <a:p>
            <a:pPr lvl="0"/>
            <a:r>
              <a:rPr lang="en-US" dirty="0"/>
              <a:t>Health</a:t>
            </a:r>
          </a:p>
        </p:txBody>
      </p:sp>
    </p:spTree>
    <p:extLst>
      <p:ext uri="{BB962C8B-B14F-4D97-AF65-F5344CB8AC3E}">
        <p14:creationId xmlns:p14="http://schemas.microsoft.com/office/powerpoint/2010/main" val="2017590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EPA and Water </a:t>
            </a:r>
          </a:p>
        </p:txBody>
      </p:sp>
      <p:sp>
        <p:nvSpPr>
          <p:cNvPr id="3" name="Content Placeholder 2"/>
          <p:cNvSpPr>
            <a:spLocks noGrp="1"/>
          </p:cNvSpPr>
          <p:nvPr>
            <p:ph idx="1"/>
          </p:nvPr>
        </p:nvSpPr>
        <p:spPr>
          <a:xfrm>
            <a:off x="609600" y="1600203"/>
            <a:ext cx="10972800" cy="4749197"/>
          </a:xfrm>
        </p:spPr>
        <p:txBody>
          <a:bodyPr numCol="2">
            <a:normAutofit/>
          </a:bodyPr>
          <a:lstStyle/>
          <a:p>
            <a:pPr lvl="0"/>
            <a:r>
              <a:rPr lang="en-US" dirty="0"/>
              <a:t>Sets legal limits 90+ contaminants in drinking water</a:t>
            </a:r>
            <a:endParaRPr lang="en-US" sz="3600" dirty="0"/>
          </a:p>
          <a:p>
            <a:pPr lvl="0"/>
            <a:r>
              <a:rPr lang="en-US" dirty="0"/>
              <a:t>Legal limit for contaminant: reflects the level that protects human health and that water systems can achieve using best available technology </a:t>
            </a:r>
            <a:endParaRPr lang="en-US" sz="3600" dirty="0"/>
          </a:p>
          <a:p>
            <a:pPr lvl="0"/>
            <a:r>
              <a:rPr lang="en-US" dirty="0"/>
              <a:t>Also sets rules on:</a:t>
            </a:r>
            <a:endParaRPr lang="en-US" sz="3600" dirty="0"/>
          </a:p>
          <a:p>
            <a:pPr lvl="1"/>
            <a:r>
              <a:rPr lang="en-US" dirty="0"/>
              <a:t>Water-testing schedules</a:t>
            </a:r>
            <a:endParaRPr lang="en-US" sz="3200" dirty="0"/>
          </a:p>
          <a:p>
            <a:pPr lvl="1"/>
            <a:r>
              <a:rPr lang="en-US" dirty="0"/>
              <a:t>Methods water systems must follow</a:t>
            </a:r>
          </a:p>
          <a:p>
            <a:pPr marL="457200" lvl="1" indent="0">
              <a:buNone/>
            </a:pPr>
            <a:r>
              <a:rPr lang="en-US" dirty="0"/>
              <a:t> </a:t>
            </a:r>
          </a:p>
          <a:p>
            <a:pPr marL="285750" lvl="1">
              <a:buFont typeface="Arial"/>
              <a:buChar char="•"/>
            </a:pPr>
            <a:r>
              <a:rPr lang="en-US" sz="3200" dirty="0"/>
              <a:t>EPA Rule Pages</a:t>
            </a:r>
          </a:p>
          <a:p>
            <a:pPr lvl="1"/>
            <a:r>
              <a:rPr lang="en-US" dirty="0"/>
              <a:t>Right-to-know rules </a:t>
            </a:r>
            <a:endParaRPr lang="en-US" sz="3200" dirty="0"/>
          </a:p>
          <a:p>
            <a:pPr lvl="2"/>
            <a:r>
              <a:rPr lang="en-US" dirty="0"/>
              <a:t>Consumer confidence report; public notification</a:t>
            </a:r>
            <a:endParaRPr lang="en-US" sz="2800" dirty="0"/>
          </a:p>
          <a:p>
            <a:pPr lvl="1"/>
            <a:r>
              <a:rPr lang="en-US" dirty="0"/>
              <a:t>Unregulated contaminants </a:t>
            </a:r>
            <a:endParaRPr lang="en-US" sz="3200" dirty="0"/>
          </a:p>
          <a:p>
            <a:pPr lvl="2"/>
            <a:r>
              <a:rPr lang="en-US" dirty="0"/>
              <a:t>Unregulated Contaminant Monitoring Program </a:t>
            </a:r>
            <a:endParaRPr lang="en-US" sz="2800" dirty="0"/>
          </a:p>
          <a:p>
            <a:pPr lvl="3"/>
            <a:r>
              <a:rPr lang="en-US" dirty="0"/>
              <a:t>Contaminate list (do not have health-based standards set under the SDWA) </a:t>
            </a:r>
            <a:endParaRPr lang="en-US" sz="2400" dirty="0"/>
          </a:p>
          <a:p>
            <a:pPr lvl="4"/>
            <a:r>
              <a:rPr lang="en-US" dirty="0"/>
              <a:t>Reviewed every 5 years </a:t>
            </a:r>
            <a:endParaRPr lang="en-US" sz="2400" dirty="0"/>
          </a:p>
          <a:p>
            <a:pPr marL="285750" lvl="1">
              <a:buFont typeface="Arial"/>
              <a:buChar char="•"/>
            </a:pPr>
            <a:endParaRPr lang="en-US" sz="3200" dirty="0"/>
          </a:p>
          <a:p>
            <a:pPr marL="457200" lvl="1" indent="0">
              <a:buNone/>
            </a:pPr>
            <a:endParaRPr lang="en-US" sz="3200" dirty="0"/>
          </a:p>
          <a:p>
            <a:endParaRPr lang="en-US" dirty="0"/>
          </a:p>
        </p:txBody>
      </p:sp>
    </p:spTree>
    <p:extLst>
      <p:ext uri="{BB962C8B-B14F-4D97-AF65-F5344CB8AC3E}">
        <p14:creationId xmlns:p14="http://schemas.microsoft.com/office/powerpoint/2010/main" val="3843250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62566"/>
            <a:ext cx="10972800" cy="1143000"/>
          </a:xfrm>
        </p:spPr>
        <p:txBody>
          <a:bodyPr/>
          <a:lstStyle/>
          <a:p>
            <a:r>
              <a:rPr lang="en-US" b="1" dirty="0"/>
              <a:t>Major Environmental Statutes</a:t>
            </a:r>
          </a:p>
        </p:txBody>
      </p:sp>
    </p:spTree>
    <p:extLst>
      <p:ext uri="{BB962C8B-B14F-4D97-AF65-F5344CB8AC3E}">
        <p14:creationId xmlns:p14="http://schemas.microsoft.com/office/powerpoint/2010/main" val="24267593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Safe Drinking Water Act (SDWA) - 1974</a:t>
            </a:r>
          </a:p>
        </p:txBody>
      </p:sp>
      <p:sp>
        <p:nvSpPr>
          <p:cNvPr id="3" name="Content Placeholder 2"/>
          <p:cNvSpPr>
            <a:spLocks noGrp="1"/>
          </p:cNvSpPr>
          <p:nvPr>
            <p:ph idx="1"/>
          </p:nvPr>
        </p:nvSpPr>
        <p:spPr/>
        <p:txBody>
          <a:bodyPr>
            <a:normAutofit/>
          </a:bodyPr>
          <a:lstStyle/>
          <a:p>
            <a:r>
              <a:rPr lang="en-US" dirty="0"/>
              <a:t>US federal regulation</a:t>
            </a:r>
            <a:endParaRPr lang="en-US" sz="3600" dirty="0"/>
          </a:p>
          <a:p>
            <a:pPr lvl="0"/>
            <a:r>
              <a:rPr lang="en-US" dirty="0"/>
              <a:t>Protect public health by regulating the nation’s public drinking water supply</a:t>
            </a:r>
            <a:endParaRPr lang="en-US" sz="3600" dirty="0"/>
          </a:p>
          <a:p>
            <a:pPr lvl="0"/>
            <a:r>
              <a:rPr lang="en-US" dirty="0"/>
              <a:t>Safety standards </a:t>
            </a:r>
            <a:endParaRPr lang="en-US" sz="3600" dirty="0"/>
          </a:p>
          <a:p>
            <a:pPr lvl="1"/>
            <a:r>
              <a:rPr lang="en-US" dirty="0"/>
              <a:t>Lakes, reservoirs, springs, and ground water wells </a:t>
            </a:r>
            <a:endParaRPr lang="en-US" sz="3200" dirty="0"/>
          </a:p>
          <a:p>
            <a:pPr lvl="0"/>
            <a:r>
              <a:rPr lang="en-US" dirty="0"/>
              <a:t>Amended in 1986 and 1996 </a:t>
            </a:r>
            <a:endParaRPr lang="en-US" sz="3600" dirty="0"/>
          </a:p>
          <a:p>
            <a:pPr lvl="0"/>
            <a:r>
              <a:rPr lang="en-US" dirty="0"/>
              <a:t>Gives states the opportunity to set and enforce their own drinking water standards (if the standards are at a minimum as stringent as EPA’s national standards)</a:t>
            </a:r>
            <a:endParaRPr lang="en-US" sz="3600" dirty="0"/>
          </a:p>
          <a:p>
            <a:endParaRPr lang="en-US" dirty="0"/>
          </a:p>
        </p:txBody>
      </p:sp>
    </p:spTree>
    <p:extLst>
      <p:ext uri="{BB962C8B-B14F-4D97-AF65-F5344CB8AC3E}">
        <p14:creationId xmlns:p14="http://schemas.microsoft.com/office/powerpoint/2010/main" val="3759051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Lead and Cooper Rule (LCR) - 1991</a:t>
            </a:r>
          </a:p>
        </p:txBody>
      </p:sp>
      <p:sp>
        <p:nvSpPr>
          <p:cNvPr id="3" name="Content Placeholder 2"/>
          <p:cNvSpPr>
            <a:spLocks noGrp="1"/>
          </p:cNvSpPr>
          <p:nvPr>
            <p:ph idx="1"/>
          </p:nvPr>
        </p:nvSpPr>
        <p:spPr>
          <a:xfrm>
            <a:off x="609600" y="1600202"/>
            <a:ext cx="11391242" cy="5257797"/>
          </a:xfrm>
        </p:spPr>
        <p:txBody>
          <a:bodyPr numCol="2">
            <a:normAutofit/>
          </a:bodyPr>
          <a:lstStyle/>
          <a:p>
            <a:r>
              <a:rPr lang="en-US" sz="2500" dirty="0"/>
              <a:t>Purpose: To minimize lead and copper in drinking water (water utilities)</a:t>
            </a:r>
          </a:p>
          <a:p>
            <a:pPr lvl="0"/>
            <a:r>
              <a:rPr lang="en-US" sz="2500" dirty="0"/>
              <a:t>Replaced previous standard of 50 ppb, measured at entry to distribution system (monitored at customer taps)</a:t>
            </a:r>
          </a:p>
          <a:p>
            <a:pPr lvl="0"/>
            <a:r>
              <a:rPr lang="en-US" sz="2500" dirty="0"/>
              <a:t>Concentrations at action levels exceeding: </a:t>
            </a:r>
          </a:p>
          <a:p>
            <a:pPr lvl="1"/>
            <a:r>
              <a:rPr lang="en-US" sz="2500" dirty="0"/>
              <a:t>15 ppb=lead; 1.3ppm=copper in more than 10% of consumer taps sampled </a:t>
            </a:r>
            <a:r>
              <a:rPr lang="en-US" sz="2500" dirty="0">
                <a:sym typeface="Wingdings"/>
              </a:rPr>
              <a:t></a:t>
            </a:r>
            <a:r>
              <a:rPr lang="en-US" sz="2500" dirty="0"/>
              <a:t> system must undertake a number of additional actions to control corrosion</a:t>
            </a:r>
          </a:p>
          <a:p>
            <a:pPr lvl="1"/>
            <a:endParaRPr lang="en-US" sz="2500" dirty="0"/>
          </a:p>
          <a:p>
            <a:pPr lvl="1"/>
            <a:r>
              <a:rPr lang="en-US" sz="2500" dirty="0"/>
              <a:t>Lead action level exceeded </a:t>
            </a:r>
            <a:r>
              <a:rPr lang="en-US" sz="2500" dirty="0">
                <a:sym typeface="Wingdings"/>
              </a:rPr>
              <a:t></a:t>
            </a:r>
            <a:r>
              <a:rPr lang="en-US" sz="2500" dirty="0"/>
              <a:t> SYSTEM MUST ALSO INFORM PUBLIC</a:t>
            </a:r>
          </a:p>
          <a:p>
            <a:pPr lvl="2"/>
            <a:r>
              <a:rPr lang="en-US" sz="2500" dirty="0"/>
              <a:t>Steps to take to protect one’s health</a:t>
            </a:r>
          </a:p>
          <a:p>
            <a:pPr lvl="2"/>
            <a:r>
              <a:rPr lang="en-US" sz="2500" dirty="0"/>
              <a:t>May have to replace lead service lines under their control </a:t>
            </a:r>
          </a:p>
          <a:p>
            <a:endParaRPr lang="en-US" dirty="0"/>
          </a:p>
        </p:txBody>
      </p:sp>
    </p:spTree>
    <p:extLst>
      <p:ext uri="{BB962C8B-B14F-4D97-AF65-F5344CB8AC3E}">
        <p14:creationId xmlns:p14="http://schemas.microsoft.com/office/powerpoint/2010/main" val="3670587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Policy and Environmental Health</a:t>
            </a:r>
          </a:p>
        </p:txBody>
      </p:sp>
      <p:sp>
        <p:nvSpPr>
          <p:cNvPr id="3" name="Content Placeholder 2"/>
          <p:cNvSpPr>
            <a:spLocks noGrp="1"/>
          </p:cNvSpPr>
          <p:nvPr>
            <p:ph idx="1"/>
          </p:nvPr>
        </p:nvSpPr>
        <p:spPr/>
        <p:txBody>
          <a:bodyPr>
            <a:normAutofit/>
          </a:bodyPr>
          <a:lstStyle/>
          <a:p>
            <a:r>
              <a:rPr lang="en-US" sz="3000" dirty="0">
                <a:solidFill>
                  <a:srgbClr val="008000"/>
                </a:solidFill>
              </a:rPr>
              <a:t>Policy: </a:t>
            </a:r>
          </a:p>
          <a:p>
            <a:pPr lvl="1"/>
            <a:r>
              <a:rPr lang="en-US" sz="2600" dirty="0"/>
              <a:t>A rule or guideline to address problems, guide decisions &amp; direct individual, organizational, or societal behavior </a:t>
            </a:r>
          </a:p>
          <a:p>
            <a:pPr lvl="2"/>
            <a:r>
              <a:rPr lang="en-US" sz="2500" dirty="0"/>
              <a:t>Examples: Laws, rules, regulations, standards, orders, plans,   principles, incentives, and practices</a:t>
            </a:r>
          </a:p>
          <a:p>
            <a:endParaRPr lang="en-US" sz="3000" dirty="0">
              <a:solidFill>
                <a:srgbClr val="008000"/>
              </a:solidFill>
            </a:endParaRPr>
          </a:p>
          <a:p>
            <a:r>
              <a:rPr lang="en-US" sz="3000" dirty="0">
                <a:solidFill>
                  <a:srgbClr val="008000"/>
                </a:solidFill>
              </a:rPr>
              <a:t>Environmental Health Policy: </a:t>
            </a:r>
          </a:p>
          <a:p>
            <a:pPr lvl="1"/>
            <a:r>
              <a:rPr lang="en-US" sz="2600" dirty="0"/>
              <a:t>A policy to manage human impacts on the quality of the internal or external environment </a:t>
            </a:r>
          </a:p>
        </p:txBody>
      </p:sp>
    </p:spTree>
    <p:extLst>
      <p:ext uri="{BB962C8B-B14F-4D97-AF65-F5344CB8AC3E}">
        <p14:creationId xmlns:p14="http://schemas.microsoft.com/office/powerpoint/2010/main" val="2319381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LCR (contd.)</a:t>
            </a:r>
          </a:p>
        </p:txBody>
      </p:sp>
      <p:sp>
        <p:nvSpPr>
          <p:cNvPr id="3" name="Content Placeholder 2"/>
          <p:cNvSpPr>
            <a:spLocks noGrp="1"/>
          </p:cNvSpPr>
          <p:nvPr>
            <p:ph idx="1"/>
          </p:nvPr>
        </p:nvSpPr>
        <p:spPr/>
        <p:txBody>
          <a:bodyPr>
            <a:normAutofit/>
          </a:bodyPr>
          <a:lstStyle/>
          <a:p>
            <a:pPr lvl="0"/>
            <a:r>
              <a:rPr lang="en-US" dirty="0"/>
              <a:t>Established:</a:t>
            </a:r>
          </a:p>
          <a:p>
            <a:pPr lvl="1"/>
            <a:r>
              <a:rPr lang="en-US" dirty="0"/>
              <a:t>Maximum contaminant level goal (MCLG) of 0 for lead in drinking water </a:t>
            </a:r>
          </a:p>
          <a:p>
            <a:pPr lvl="1"/>
            <a:r>
              <a:rPr lang="en-US" dirty="0"/>
              <a:t>Treatment technique to reduce corrosion of lead and copper in distribution system </a:t>
            </a:r>
          </a:p>
          <a:p>
            <a:pPr lvl="0"/>
            <a:r>
              <a:rPr lang="en-US" dirty="0"/>
              <a:t>Minor, Short Term, and Long Term Revisions </a:t>
            </a:r>
          </a:p>
          <a:p>
            <a:pPr lvl="0"/>
            <a:r>
              <a:rPr lang="en-US" dirty="0"/>
              <a:t>In summary, United States federal regulation, which limits the concentrations of lead and copper allowed in public drinking water at the consumer’s tap as well as the permissible amount of pipe corrosion occurring due to the water itself. </a:t>
            </a:r>
          </a:p>
          <a:p>
            <a:endParaRPr lang="en-US" dirty="0"/>
          </a:p>
        </p:txBody>
      </p:sp>
    </p:spTree>
    <p:extLst>
      <p:ext uri="{BB962C8B-B14F-4D97-AF65-F5344CB8AC3E}">
        <p14:creationId xmlns:p14="http://schemas.microsoft.com/office/powerpoint/2010/main" val="1400620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800" b="1" dirty="0">
                <a:latin typeface="Calibri Light" charset="0"/>
              </a:rPr>
              <a:t>Lead &amp; Copper Rule’s (LCR) Water Lead Action Level </a:t>
            </a:r>
            <a:endParaRPr lang="en-US" sz="4800" b="1" dirty="0"/>
          </a:p>
        </p:txBody>
      </p:sp>
      <p:sp>
        <p:nvSpPr>
          <p:cNvPr id="3" name="Content Placeholder 2"/>
          <p:cNvSpPr>
            <a:spLocks noGrp="1"/>
          </p:cNvSpPr>
          <p:nvPr>
            <p:ph idx="1"/>
          </p:nvPr>
        </p:nvSpPr>
        <p:spPr/>
        <p:txBody>
          <a:bodyPr/>
          <a:lstStyle/>
          <a:p>
            <a:pPr marL="0" lvl="1" indent="0">
              <a:spcBef>
                <a:spcPts val="1000"/>
              </a:spcBef>
              <a:buNone/>
            </a:pPr>
            <a:endParaRPr lang="en-US" sz="3600" b="1" dirty="0">
              <a:solidFill>
                <a:srgbClr val="C00000"/>
              </a:solidFill>
            </a:endParaRPr>
          </a:p>
          <a:p>
            <a:pPr marL="457200" lvl="1" indent="-457200">
              <a:spcBef>
                <a:spcPts val="1000"/>
              </a:spcBef>
            </a:pPr>
            <a:r>
              <a:rPr lang="en-US" sz="3600" dirty="0">
                <a:solidFill>
                  <a:srgbClr val="C00000"/>
                </a:solidFill>
              </a:rPr>
              <a:t>10% </a:t>
            </a:r>
            <a:r>
              <a:rPr lang="en-US" sz="3600" dirty="0"/>
              <a:t>of tap water samples collected by water utilities are </a:t>
            </a:r>
            <a:r>
              <a:rPr lang="en-US" sz="3600" dirty="0">
                <a:solidFill>
                  <a:srgbClr val="C00000"/>
                </a:solidFill>
              </a:rPr>
              <a:t>allowed to have any lead level </a:t>
            </a:r>
            <a:r>
              <a:rPr lang="en-US" sz="3600" dirty="0"/>
              <a:t>over EPA’s Action Level (AL)</a:t>
            </a:r>
          </a:p>
          <a:p>
            <a:endParaRPr lang="en-US" dirty="0"/>
          </a:p>
        </p:txBody>
      </p:sp>
    </p:spTree>
    <p:extLst>
      <p:ext uri="{BB962C8B-B14F-4D97-AF65-F5344CB8AC3E}">
        <p14:creationId xmlns:p14="http://schemas.microsoft.com/office/powerpoint/2010/main" val="269174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900" b="1" dirty="0"/>
              <a:t>Reduction of Lead in Drinking Water Act - 2014</a:t>
            </a:r>
          </a:p>
        </p:txBody>
      </p:sp>
      <p:sp>
        <p:nvSpPr>
          <p:cNvPr id="3" name="Content Placeholder 2"/>
          <p:cNvSpPr>
            <a:spLocks noGrp="1"/>
          </p:cNvSpPr>
          <p:nvPr>
            <p:ph idx="1"/>
          </p:nvPr>
        </p:nvSpPr>
        <p:spPr/>
        <p:txBody>
          <a:bodyPr/>
          <a:lstStyle/>
          <a:p>
            <a:r>
              <a:rPr lang="en-US" dirty="0"/>
              <a:t>Sets standards for:		</a:t>
            </a:r>
          </a:p>
          <a:p>
            <a:pPr marL="457200" lvl="1" indent="0">
              <a:buNone/>
            </a:pPr>
            <a:r>
              <a:rPr lang="en-US" dirty="0"/>
              <a:t>- Pipe</a:t>
            </a:r>
          </a:p>
          <a:p>
            <a:pPr marL="457200" lvl="1" indent="0">
              <a:buNone/>
            </a:pPr>
            <a:r>
              <a:rPr lang="en-US" dirty="0"/>
              <a:t>- Plumbing fittings</a:t>
            </a:r>
          </a:p>
          <a:p>
            <a:pPr marL="457200" lvl="1" indent="0">
              <a:buNone/>
            </a:pPr>
            <a:r>
              <a:rPr lang="en-US" dirty="0"/>
              <a:t>- Fixtures</a:t>
            </a:r>
          </a:p>
          <a:p>
            <a:pPr marL="457200" lvl="1" indent="0">
              <a:buNone/>
            </a:pPr>
            <a:r>
              <a:rPr lang="en-US" dirty="0"/>
              <a:t>- Solder</a:t>
            </a:r>
          </a:p>
          <a:p>
            <a:pPr marL="457200" lvl="1" indent="0">
              <a:buNone/>
            </a:pPr>
            <a:r>
              <a:rPr lang="en-US" dirty="0"/>
              <a:t>- Flux</a:t>
            </a:r>
          </a:p>
          <a:p>
            <a:endParaRPr lang="en-US" dirty="0"/>
          </a:p>
        </p:txBody>
      </p:sp>
    </p:spTree>
    <p:extLst>
      <p:ext uri="{BB962C8B-B14F-4D97-AF65-F5344CB8AC3E}">
        <p14:creationId xmlns:p14="http://schemas.microsoft.com/office/powerpoint/2010/main" val="1771345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FEMA - Funded Water Line </a:t>
            </a:r>
            <a:br>
              <a:rPr lang="en-US" b="1" dirty="0"/>
            </a:br>
            <a:r>
              <a:rPr lang="en-US" b="1" dirty="0"/>
              <a:t>Replacements</a:t>
            </a:r>
          </a:p>
        </p:txBody>
      </p:sp>
      <p:sp>
        <p:nvSpPr>
          <p:cNvPr id="3" name="Content Placeholder 2"/>
          <p:cNvSpPr>
            <a:spLocks noGrp="1"/>
          </p:cNvSpPr>
          <p:nvPr>
            <p:ph idx="1"/>
          </p:nvPr>
        </p:nvSpPr>
        <p:spPr/>
        <p:txBody>
          <a:bodyPr>
            <a:normAutofit/>
          </a:bodyPr>
          <a:lstStyle/>
          <a:p>
            <a:pPr marL="498871" indent="-457200">
              <a:lnSpc>
                <a:spcPct val="100000"/>
              </a:lnSpc>
              <a:spcBef>
                <a:spcPts val="0"/>
              </a:spcBef>
              <a:spcAft>
                <a:spcPts val="0"/>
              </a:spcAft>
              <a:defRPr/>
            </a:pPr>
            <a:r>
              <a:rPr lang="en-US" dirty="0"/>
              <a:t>135 miles of NOLA pipes being   replaced</a:t>
            </a:r>
          </a:p>
          <a:p>
            <a:pPr marL="1033795" lvl="2" indent="-342900">
              <a:lnSpc>
                <a:spcPct val="100000"/>
              </a:lnSpc>
              <a:spcBef>
                <a:spcPts val="0"/>
              </a:spcBef>
              <a:defRPr/>
            </a:pPr>
            <a:r>
              <a:rPr lang="en-US" b="1" dirty="0">
                <a:solidFill>
                  <a:srgbClr val="C00000"/>
                </a:solidFill>
              </a:rPr>
              <a:t>16,000 partial service line replacements (PLSLRs)</a:t>
            </a:r>
          </a:p>
          <a:p>
            <a:pPr marL="451580" lvl="1" indent="-217885">
              <a:lnSpc>
                <a:spcPct val="100000"/>
              </a:lnSpc>
              <a:spcBef>
                <a:spcPts val="0"/>
              </a:spcBef>
              <a:spcAft>
                <a:spcPts val="0"/>
              </a:spcAft>
              <a:buFont typeface="Courier New" panose="02070309020205020404" pitchFamily="49" charset="0"/>
              <a:buChar char="o"/>
              <a:defRPr/>
            </a:pPr>
            <a:endParaRPr lang="en-US" sz="2100" dirty="0"/>
          </a:p>
          <a:p>
            <a:pPr marL="498871" indent="-457200">
              <a:lnSpc>
                <a:spcPct val="100000"/>
              </a:lnSpc>
              <a:spcBef>
                <a:spcPts val="0"/>
              </a:spcBef>
              <a:defRPr/>
            </a:pPr>
            <a:r>
              <a:rPr lang="en-US" dirty="0"/>
              <a:t>PLSLRs can dislodge high lead scales and sediment </a:t>
            </a:r>
          </a:p>
          <a:p>
            <a:pPr marL="41672" indent="0">
              <a:lnSpc>
                <a:spcPct val="100000"/>
              </a:lnSpc>
              <a:spcBef>
                <a:spcPts val="0"/>
              </a:spcBef>
              <a:spcAft>
                <a:spcPts val="0"/>
              </a:spcAft>
              <a:buFont typeface="Arial" panose="020B0604020202020204" pitchFamily="34" charset="0"/>
              <a:buNone/>
              <a:defRPr/>
            </a:pPr>
            <a:endParaRPr lang="en-US" dirty="0"/>
          </a:p>
          <a:p>
            <a:pPr marL="498871" indent="-457200">
              <a:lnSpc>
                <a:spcPct val="100000"/>
              </a:lnSpc>
              <a:spcBef>
                <a:spcPts val="0"/>
              </a:spcBef>
              <a:spcAft>
                <a:spcPts val="0"/>
              </a:spcAft>
              <a:defRPr/>
            </a:pPr>
            <a:r>
              <a:rPr lang="en-US" dirty="0"/>
              <a:t>Can </a:t>
            </a:r>
            <a:r>
              <a:rPr lang="en-US" b="1" dirty="0">
                <a:solidFill>
                  <a:srgbClr val="C00000"/>
                </a:solidFill>
              </a:rPr>
              <a:t>increase water lead levels </a:t>
            </a:r>
            <a:r>
              <a:rPr lang="en-US" dirty="0"/>
              <a:t>for up to 6 months or more</a:t>
            </a:r>
          </a:p>
          <a:p>
            <a:pPr marL="1024333" lvl="2" indent="-342900">
              <a:lnSpc>
                <a:spcPct val="100000"/>
              </a:lnSpc>
              <a:spcBef>
                <a:spcPts val="0"/>
              </a:spcBef>
              <a:defRPr/>
            </a:pPr>
            <a:r>
              <a:rPr lang="en-US" b="1" dirty="0">
                <a:solidFill>
                  <a:srgbClr val="C00000"/>
                </a:solidFill>
              </a:rPr>
              <a:t>121 ppb </a:t>
            </a:r>
            <a:r>
              <a:rPr lang="en-US" dirty="0"/>
              <a:t>2 days post-PLSLR</a:t>
            </a:r>
            <a:endParaRPr lang="en-US" sz="1100" dirty="0"/>
          </a:p>
          <a:p>
            <a:pPr marL="41671" indent="0">
              <a:lnSpc>
                <a:spcPct val="100000"/>
              </a:lnSpc>
              <a:spcBef>
                <a:spcPts val="0"/>
              </a:spcBef>
              <a:spcAft>
                <a:spcPts val="0"/>
              </a:spcAft>
              <a:buFont typeface="Arial" panose="020B0604020202020204" pitchFamily="34" charset="0"/>
              <a:buNone/>
              <a:defRPr/>
            </a:pPr>
            <a:endParaRPr lang="en-US" sz="1500" dirty="0"/>
          </a:p>
          <a:p>
            <a:pPr marL="498871" indent="-457200">
              <a:lnSpc>
                <a:spcPct val="100000"/>
              </a:lnSpc>
              <a:spcBef>
                <a:spcPts val="0"/>
              </a:spcBef>
              <a:spcAft>
                <a:spcPts val="0"/>
              </a:spcAft>
              <a:defRPr/>
            </a:pPr>
            <a:r>
              <a:rPr lang="en-US" dirty="0"/>
              <a:t>High cost of service lines replacements can create</a:t>
            </a:r>
            <a:r>
              <a:rPr lang="en-US" b="1" dirty="0">
                <a:solidFill>
                  <a:srgbClr val="C00000"/>
                </a:solidFill>
              </a:rPr>
              <a:t> environmental justice issues</a:t>
            </a:r>
          </a:p>
          <a:p>
            <a:pPr marL="259556" indent="-217885">
              <a:lnSpc>
                <a:spcPct val="100000"/>
              </a:lnSpc>
              <a:spcBef>
                <a:spcPts val="0"/>
              </a:spcBef>
              <a:spcAft>
                <a:spcPts val="0"/>
              </a:spcAft>
              <a:buFont typeface="Courier New" panose="02070309020205020404" pitchFamily="49" charset="0"/>
              <a:buChar char="o"/>
              <a:defRPr/>
            </a:pPr>
            <a:endParaRPr lang="en-US" sz="1500" dirty="0"/>
          </a:p>
          <a:p>
            <a:endParaRPr lang="en-US" dirty="0"/>
          </a:p>
        </p:txBody>
      </p:sp>
    </p:spTree>
    <p:extLst>
      <p:ext uri="{BB962C8B-B14F-4D97-AF65-F5344CB8AC3E}">
        <p14:creationId xmlns:p14="http://schemas.microsoft.com/office/powerpoint/2010/main" val="3091753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638"/>
            <a:ext cx="9814815" cy="1143000"/>
          </a:xfrm>
        </p:spPr>
        <p:txBody>
          <a:bodyPr>
            <a:normAutofit fontScale="90000"/>
          </a:bodyPr>
          <a:lstStyle/>
          <a:p>
            <a:r>
              <a:rPr lang="en-US" b="1" dirty="0"/>
              <a:t>Healthy Homes and Lead Poisoning Prevention Program</a:t>
            </a:r>
          </a:p>
        </p:txBody>
      </p:sp>
      <p:sp>
        <p:nvSpPr>
          <p:cNvPr id="3" name="Content Placeholder 2"/>
          <p:cNvSpPr>
            <a:spLocks noGrp="1"/>
          </p:cNvSpPr>
          <p:nvPr>
            <p:ph idx="1"/>
          </p:nvPr>
        </p:nvSpPr>
        <p:spPr/>
        <p:txBody>
          <a:bodyPr/>
          <a:lstStyle/>
          <a:p>
            <a:pPr lvl="0"/>
            <a:r>
              <a:rPr lang="en-US" dirty="0"/>
              <a:t>Created through the Lead Contamination Control Act of 1988</a:t>
            </a:r>
            <a:endParaRPr lang="en-US" sz="3600" dirty="0"/>
          </a:p>
          <a:p>
            <a:pPr lvl="0"/>
            <a:r>
              <a:rPr lang="en-US" dirty="0"/>
              <a:t>Healthy People 2020 Goal</a:t>
            </a:r>
            <a:endParaRPr lang="en-US" sz="3600" dirty="0"/>
          </a:p>
          <a:p>
            <a:pPr lvl="1"/>
            <a:r>
              <a:rPr lang="en-US" dirty="0"/>
              <a:t>Elimination of childhood lead poisoning as a public health problem </a:t>
            </a:r>
            <a:endParaRPr lang="en-US" sz="3200" dirty="0"/>
          </a:p>
          <a:p>
            <a:pPr lvl="1"/>
            <a:r>
              <a:rPr lang="en-US" dirty="0"/>
              <a:t>Coordination with federal agencies (HUD, EPA, etc.)</a:t>
            </a:r>
            <a:endParaRPr lang="en-US" sz="3200" dirty="0"/>
          </a:p>
          <a:p>
            <a:pPr lvl="2"/>
            <a:r>
              <a:rPr lang="en-US" dirty="0"/>
              <a:t>Identification and control of lead paint hazards</a:t>
            </a:r>
            <a:endParaRPr lang="en-US" sz="2800" dirty="0"/>
          </a:p>
          <a:p>
            <a:pPr lvl="2"/>
            <a:r>
              <a:rPr lang="en-US" dirty="0"/>
              <a:t>Identification and care for children with elevated blood levels</a:t>
            </a:r>
            <a:endParaRPr lang="en-US" sz="2800" dirty="0"/>
          </a:p>
          <a:p>
            <a:pPr lvl="2"/>
            <a:r>
              <a:rPr lang="en-US" dirty="0"/>
              <a:t>Surveillance of elevated blood levels in children to monitor progress</a:t>
            </a:r>
            <a:endParaRPr lang="en-US" sz="2800" dirty="0"/>
          </a:p>
          <a:p>
            <a:pPr lvl="2"/>
            <a:r>
              <a:rPr lang="en-US" dirty="0"/>
              <a:t>Research to further improve childhood lead poisoning prevention methods</a:t>
            </a:r>
            <a:endParaRPr lang="en-US" sz="2800" dirty="0"/>
          </a:p>
          <a:p>
            <a:endParaRPr lang="en-US" dirty="0"/>
          </a:p>
        </p:txBody>
      </p:sp>
    </p:spTree>
    <p:extLst>
      <p:ext uri="{BB962C8B-B14F-4D97-AF65-F5344CB8AC3E}">
        <p14:creationId xmlns:p14="http://schemas.microsoft.com/office/powerpoint/2010/main" val="25436559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Problem </a:t>
            </a:r>
          </a:p>
        </p:txBody>
      </p:sp>
      <p:sp>
        <p:nvSpPr>
          <p:cNvPr id="3" name="Content Placeholder 2"/>
          <p:cNvSpPr>
            <a:spLocks noGrp="1"/>
          </p:cNvSpPr>
          <p:nvPr>
            <p:ph idx="1"/>
          </p:nvPr>
        </p:nvSpPr>
        <p:spPr/>
        <p:txBody>
          <a:bodyPr/>
          <a:lstStyle/>
          <a:p>
            <a:pPr lvl="1"/>
            <a:r>
              <a:rPr lang="en-US" dirty="0"/>
              <a:t>New Orleans is currently struggling with severe environmental lead contamination (homes, backyards, and playgrounds) </a:t>
            </a:r>
          </a:p>
          <a:p>
            <a:pPr lvl="1"/>
            <a:r>
              <a:rPr lang="en-US" dirty="0"/>
              <a:t>Over 90% of homes in New Orleans were built before lead paint was banned in 1978. </a:t>
            </a:r>
          </a:p>
          <a:p>
            <a:pPr lvl="1"/>
            <a:r>
              <a:rPr lang="en-US" dirty="0"/>
              <a:t>Renovations of these homes must be executed using proper safety precautions.</a:t>
            </a:r>
          </a:p>
          <a:p>
            <a:pPr lvl="1"/>
            <a:r>
              <a:rPr lang="en-US" dirty="0"/>
              <a:t>Lead dispersing into the air and surrounding</a:t>
            </a:r>
          </a:p>
          <a:p>
            <a:pPr lvl="2"/>
            <a:r>
              <a:rPr lang="en-US" dirty="0"/>
              <a:t>Increases exposure pathways and exasperates the problem</a:t>
            </a:r>
          </a:p>
          <a:p>
            <a:pPr lvl="1"/>
            <a:endParaRPr lang="en-US" dirty="0"/>
          </a:p>
        </p:txBody>
      </p:sp>
    </p:spTree>
    <p:extLst>
      <p:ext uri="{BB962C8B-B14F-4D97-AF65-F5344CB8AC3E}">
        <p14:creationId xmlns:p14="http://schemas.microsoft.com/office/powerpoint/2010/main" val="1174178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NOLA Unleaded</a:t>
            </a:r>
          </a:p>
        </p:txBody>
      </p:sp>
      <p:sp>
        <p:nvSpPr>
          <p:cNvPr id="3" name="Content Placeholder 2"/>
          <p:cNvSpPr>
            <a:spLocks noGrp="1"/>
          </p:cNvSpPr>
          <p:nvPr>
            <p:ph idx="1"/>
          </p:nvPr>
        </p:nvSpPr>
        <p:spPr/>
        <p:txBody>
          <a:bodyPr/>
          <a:lstStyle/>
          <a:p>
            <a:r>
              <a:rPr lang="en-US" dirty="0"/>
              <a:t>NOLA Unleaded is a concerned citizens organization composed of residents and professionals seeking to address the needless and persistent lead poisoning of New Orleans children. </a:t>
            </a:r>
          </a:p>
          <a:p>
            <a:r>
              <a:rPr lang="en-US" dirty="0"/>
              <a:t>Mission: To empower New Orleans’ citizens to take control of our crippling lead poisoning problem by serving as a source of reliable information and providing a community forum where citizens can discuss issues, report violations, and meet others facing the same hardships. </a:t>
            </a:r>
          </a:p>
        </p:txBody>
      </p:sp>
    </p:spTree>
    <p:extLst>
      <p:ext uri="{BB962C8B-B14F-4D97-AF65-F5344CB8AC3E}">
        <p14:creationId xmlns:p14="http://schemas.microsoft.com/office/powerpoint/2010/main" val="2185003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1353800" cy="1325563"/>
          </a:xfrm>
        </p:spPr>
        <p:txBody>
          <a:bodyPr/>
          <a:lstStyle/>
          <a:p>
            <a:r>
              <a:rPr lang="en-US" b="1" dirty="0" err="1"/>
              <a:t>Govtrack</a:t>
            </a:r>
            <a:endParaRPr lang="en-US" b="1" dirty="0"/>
          </a:p>
        </p:txBody>
      </p:sp>
      <p:sp>
        <p:nvSpPr>
          <p:cNvPr id="3" name="Content Placeholder 2"/>
          <p:cNvSpPr>
            <a:spLocks noGrp="1"/>
          </p:cNvSpPr>
          <p:nvPr>
            <p:ph idx="1"/>
          </p:nvPr>
        </p:nvSpPr>
        <p:spPr>
          <a:xfrm>
            <a:off x="0" y="1417637"/>
            <a:ext cx="12192000" cy="5440363"/>
          </a:xfrm>
        </p:spPr>
        <p:txBody>
          <a:bodyPr numCol="2">
            <a:normAutofit fontScale="92500" lnSpcReduction="20000"/>
          </a:bodyPr>
          <a:lstStyle/>
          <a:p>
            <a:r>
              <a:rPr lang="en-US" dirty="0">
                <a:solidFill>
                  <a:srgbClr val="000000"/>
                </a:solidFill>
              </a:rPr>
              <a:t>Website to monitor status of proposed bills in Congress </a:t>
            </a:r>
            <a:r>
              <a:rPr lang="en-US" dirty="0">
                <a:solidFill>
                  <a:srgbClr val="000000"/>
                </a:solidFill>
                <a:hlinkClick r:id="rId3"/>
              </a:rPr>
              <a:t>https://www.govtrack.us</a:t>
            </a:r>
            <a:endParaRPr lang="en-US" dirty="0">
              <a:solidFill>
                <a:srgbClr val="000000"/>
              </a:solidFill>
            </a:endParaRPr>
          </a:p>
          <a:p>
            <a:pPr>
              <a:buNone/>
            </a:pPr>
            <a:endParaRPr lang="en-US" sz="1600" dirty="0">
              <a:solidFill>
                <a:srgbClr val="000000"/>
              </a:solidFill>
            </a:endParaRPr>
          </a:p>
          <a:p>
            <a:r>
              <a:rPr lang="en-US" dirty="0">
                <a:solidFill>
                  <a:srgbClr val="FF0000"/>
                </a:solidFill>
              </a:rPr>
              <a:t>Congressional Committees </a:t>
            </a:r>
          </a:p>
          <a:p>
            <a:pPr lvl="1"/>
            <a:r>
              <a:rPr lang="en-US" dirty="0"/>
              <a:t>Decide which bills and resolutions move forward to consideration by House &amp; Senate </a:t>
            </a:r>
          </a:p>
          <a:p>
            <a:pPr lvl="2">
              <a:buFont typeface="Wingdings" charset="2"/>
              <a:buChar char="Ø"/>
            </a:pPr>
            <a:r>
              <a:rPr lang="en-US" dirty="0"/>
              <a:t>Ex: Senate Committee on Environment and Public Works </a:t>
            </a:r>
          </a:p>
          <a:p>
            <a:pPr lvl="2">
              <a:buFont typeface="Wingdings" charset="2"/>
              <a:buChar char="Ø"/>
            </a:pPr>
            <a:r>
              <a:rPr lang="en-US" dirty="0"/>
              <a:t>Ex: House Committee on Science, Space and Technology</a:t>
            </a:r>
          </a:p>
          <a:p>
            <a:r>
              <a:rPr lang="en-US" dirty="0">
                <a:solidFill>
                  <a:srgbClr val="FF0000"/>
                </a:solidFill>
              </a:rPr>
              <a:t>Resolutions </a:t>
            </a:r>
          </a:p>
          <a:p>
            <a:pPr lvl="1"/>
            <a:r>
              <a:rPr lang="en-US" dirty="0"/>
              <a:t>Written motion adopted by one or both chambers </a:t>
            </a:r>
          </a:p>
          <a:p>
            <a:pPr lvl="1"/>
            <a:r>
              <a:rPr lang="en-US" dirty="0"/>
              <a:t>Used to address one issue, propose amendment to Constitution, declare war, address short-term problem (program funding), establish commemorations, express an opinion, or petition the President </a:t>
            </a:r>
          </a:p>
          <a:p>
            <a:pPr lvl="2">
              <a:buFont typeface="Wingdings" charset="2"/>
              <a:buChar char="Ø"/>
            </a:pPr>
            <a:endParaRPr lang="en-US" dirty="0"/>
          </a:p>
          <a:p>
            <a:pPr lvl="2">
              <a:buFont typeface="Wingdings" charset="2"/>
              <a:buChar char="Ø"/>
            </a:pPr>
            <a:endParaRPr lang="en-US" dirty="0"/>
          </a:p>
          <a:p>
            <a:pPr marL="0" indent="0">
              <a:buNone/>
            </a:pPr>
            <a:endParaRPr lang="en-US" dirty="0"/>
          </a:p>
          <a:p>
            <a:r>
              <a:rPr lang="en-US" dirty="0">
                <a:solidFill>
                  <a:srgbClr val="FF0000"/>
                </a:solidFill>
              </a:rPr>
              <a:t>Bills</a:t>
            </a:r>
          </a:p>
          <a:p>
            <a:pPr lvl="1"/>
            <a:r>
              <a:rPr lang="en-US" dirty="0"/>
              <a:t>Proposed law under consideration by the Legislature</a:t>
            </a:r>
          </a:p>
          <a:p>
            <a:pPr lvl="1"/>
            <a:r>
              <a:rPr lang="en-US" dirty="0"/>
              <a:t> Must be approved by both House &amp; Senate and signed by President to become law </a:t>
            </a:r>
          </a:p>
          <a:p>
            <a:pPr lvl="1"/>
            <a:r>
              <a:rPr lang="en-US" dirty="0"/>
              <a:t>Once enacted into law a bill becomes an act or statute </a:t>
            </a:r>
          </a:p>
          <a:p>
            <a:pPr lvl="1"/>
            <a:endParaRPr lang="en-US" dirty="0"/>
          </a:p>
          <a:p>
            <a:pPr lvl="1"/>
            <a:endParaRPr lang="en-US" dirty="0"/>
          </a:p>
          <a:p>
            <a:pPr marL="914400" lvl="2" indent="0">
              <a:buNone/>
            </a:pPr>
            <a:endParaRPr lang="en-US" dirty="0"/>
          </a:p>
          <a:p>
            <a:pPr lvl="2">
              <a:buFont typeface="Wingdings" charset="2"/>
              <a:buChar char="Ø"/>
            </a:pPr>
            <a:endParaRPr lang="en-US" dirty="0"/>
          </a:p>
          <a:p>
            <a:endParaRPr lang="en-US" dirty="0">
              <a:solidFill>
                <a:srgbClr val="000000"/>
              </a:solidFill>
            </a:endParaRPr>
          </a:p>
          <a:p>
            <a:endParaRPr lang="en-US" dirty="0"/>
          </a:p>
        </p:txBody>
      </p:sp>
    </p:spTree>
    <p:extLst>
      <p:ext uri="{BB962C8B-B14F-4D97-AF65-F5344CB8AC3E}">
        <p14:creationId xmlns:p14="http://schemas.microsoft.com/office/powerpoint/2010/main" val="36154601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a:t>
            </a:r>
          </a:p>
        </p:txBody>
      </p:sp>
      <p:sp>
        <p:nvSpPr>
          <p:cNvPr id="3" name="Content Placeholder 2"/>
          <p:cNvSpPr>
            <a:spLocks noGrp="1"/>
          </p:cNvSpPr>
          <p:nvPr>
            <p:ph idx="1"/>
          </p:nvPr>
        </p:nvSpPr>
        <p:spPr/>
        <p:txBody>
          <a:bodyPr>
            <a:normAutofit fontScale="92500" lnSpcReduction="20000"/>
          </a:bodyPr>
          <a:lstStyle/>
          <a:p>
            <a:r>
              <a:rPr lang="en-US" dirty="0">
                <a:solidFill>
                  <a:srgbClr val="000000"/>
                </a:solidFill>
              </a:rPr>
              <a:t>S. 107: Bill to prohibit regulation of carbon dioxide emissions in U.S. until China, India, and Russia implement similar reductions.</a:t>
            </a:r>
          </a:p>
          <a:p>
            <a:pPr>
              <a:buNone/>
            </a:pPr>
            <a:r>
              <a:rPr lang="en-US" dirty="0">
                <a:solidFill>
                  <a:srgbClr val="000000"/>
                </a:solidFill>
              </a:rPr>
              <a:t>	Sponsor: Sen. David Vitter [R-LA]</a:t>
            </a:r>
          </a:p>
          <a:p>
            <a:pPr>
              <a:buNone/>
            </a:pPr>
            <a:r>
              <a:rPr lang="en-US" dirty="0">
                <a:solidFill>
                  <a:srgbClr val="000000"/>
                </a:solidFill>
              </a:rPr>
              <a:t>	Introduced: Jan 23, 2013</a:t>
            </a:r>
          </a:p>
          <a:p>
            <a:pPr>
              <a:buNone/>
            </a:pPr>
            <a:r>
              <a:rPr lang="en-US" dirty="0">
                <a:solidFill>
                  <a:srgbClr val="000000"/>
                </a:solidFill>
              </a:rPr>
              <a:t>	Referred to Committee: Jan 23, 2013</a:t>
            </a:r>
          </a:p>
          <a:p>
            <a:pPr>
              <a:buNone/>
            </a:pPr>
            <a:endParaRPr lang="en-US" sz="1600" dirty="0">
              <a:solidFill>
                <a:srgbClr val="000000"/>
              </a:solidFill>
            </a:endParaRPr>
          </a:p>
          <a:p>
            <a:r>
              <a:rPr lang="en-US" dirty="0" err="1">
                <a:solidFill>
                  <a:srgbClr val="000000"/>
                </a:solidFill>
              </a:rPr>
              <a:t>S.J.Res</a:t>
            </a:r>
            <a:r>
              <a:rPr lang="en-US" dirty="0">
                <a:solidFill>
                  <a:srgbClr val="000000"/>
                </a:solidFill>
              </a:rPr>
              <a:t>. 30: Joint resolution to disapprove EPA’s rule regulating greenhouse gas emissions from electric utility generating units.</a:t>
            </a:r>
          </a:p>
          <a:p>
            <a:pPr>
              <a:buNone/>
            </a:pPr>
            <a:r>
              <a:rPr lang="en-US" dirty="0">
                <a:solidFill>
                  <a:srgbClr val="000000"/>
                </a:solidFill>
              </a:rPr>
              <a:t>	Sponsor: Sen. Mitch McConnell [R-KY]</a:t>
            </a:r>
          </a:p>
          <a:p>
            <a:pPr>
              <a:buNone/>
            </a:pPr>
            <a:r>
              <a:rPr lang="en-US" dirty="0">
                <a:solidFill>
                  <a:srgbClr val="000000"/>
                </a:solidFill>
              </a:rPr>
              <a:t>	Introduced: Jan 16, 2014</a:t>
            </a:r>
          </a:p>
          <a:p>
            <a:pPr>
              <a:buNone/>
            </a:pPr>
            <a:r>
              <a:rPr lang="en-US" dirty="0">
                <a:solidFill>
                  <a:srgbClr val="000000"/>
                </a:solidFill>
              </a:rPr>
              <a:t>	Referred to Committee: Jan 16, 2014</a:t>
            </a:r>
          </a:p>
          <a:p>
            <a:endParaRPr lang="en-US" dirty="0"/>
          </a:p>
        </p:txBody>
      </p:sp>
    </p:spTree>
    <p:extLst>
      <p:ext uri="{BB962C8B-B14F-4D97-AF65-F5344CB8AC3E}">
        <p14:creationId xmlns:p14="http://schemas.microsoft.com/office/powerpoint/2010/main" val="4183311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Current Environmental Health Policy Issues </a:t>
            </a:r>
          </a:p>
        </p:txBody>
      </p:sp>
      <p:sp>
        <p:nvSpPr>
          <p:cNvPr id="3" name="Content Placeholder 2"/>
          <p:cNvSpPr>
            <a:spLocks noGrp="1"/>
          </p:cNvSpPr>
          <p:nvPr>
            <p:ph idx="1"/>
          </p:nvPr>
        </p:nvSpPr>
        <p:spPr/>
        <p:txBody>
          <a:bodyPr numCol="2">
            <a:normAutofit/>
          </a:bodyPr>
          <a:lstStyle/>
          <a:p>
            <a:r>
              <a:rPr lang="en-US" sz="2500" dirty="0">
                <a:solidFill>
                  <a:schemeClr val="accent6"/>
                </a:solidFill>
              </a:rPr>
              <a:t> Local</a:t>
            </a:r>
          </a:p>
          <a:p>
            <a:pPr lvl="1"/>
            <a:r>
              <a:rPr lang="en-US" sz="2500" dirty="0"/>
              <a:t>Smoking bans in bars</a:t>
            </a:r>
          </a:p>
          <a:p>
            <a:pPr lvl="1"/>
            <a:r>
              <a:rPr lang="en-US" sz="2500" dirty="0"/>
              <a:t>Brownfields revitalization</a:t>
            </a:r>
          </a:p>
          <a:p>
            <a:pPr lvl="1"/>
            <a:r>
              <a:rPr lang="en-US" sz="2500" dirty="0"/>
              <a:t>Mosquito control</a:t>
            </a:r>
          </a:p>
          <a:p>
            <a:r>
              <a:rPr lang="en-US" sz="2500" dirty="0">
                <a:solidFill>
                  <a:schemeClr val="accent6"/>
                </a:solidFill>
              </a:rPr>
              <a:t>State</a:t>
            </a:r>
          </a:p>
          <a:p>
            <a:pPr lvl="1"/>
            <a:r>
              <a:rPr lang="en-US" sz="2500" dirty="0"/>
              <a:t> Regulation of fracking activities</a:t>
            </a:r>
          </a:p>
          <a:p>
            <a:pPr lvl="1"/>
            <a:r>
              <a:rPr lang="en-US" sz="2500" dirty="0"/>
              <a:t>Management of state fisheries </a:t>
            </a:r>
          </a:p>
          <a:p>
            <a:pPr lvl="1"/>
            <a:r>
              <a:rPr lang="en-US" sz="2500" dirty="0"/>
              <a:t>Addressing aging state infrastructure </a:t>
            </a:r>
          </a:p>
          <a:p>
            <a:pPr marL="0" indent="0">
              <a:buNone/>
            </a:pPr>
            <a:endParaRPr lang="en-US" sz="2500" dirty="0"/>
          </a:p>
          <a:p>
            <a:pPr marL="0" indent="0">
              <a:buNone/>
            </a:pPr>
            <a:endParaRPr lang="en-US" sz="2500" dirty="0"/>
          </a:p>
          <a:p>
            <a:r>
              <a:rPr lang="en-US" sz="2500" dirty="0">
                <a:solidFill>
                  <a:schemeClr val="accent6"/>
                </a:solidFill>
              </a:rPr>
              <a:t>National</a:t>
            </a:r>
          </a:p>
          <a:p>
            <a:pPr lvl="1"/>
            <a:r>
              <a:rPr lang="en-US" sz="2500" dirty="0"/>
              <a:t>Energy policy</a:t>
            </a:r>
          </a:p>
          <a:p>
            <a:pPr lvl="1"/>
            <a:r>
              <a:rPr lang="en-US" sz="2500" dirty="0"/>
              <a:t>Safe drinking water demands</a:t>
            </a:r>
          </a:p>
          <a:p>
            <a:pPr lvl="1"/>
            <a:r>
              <a:rPr lang="en-US" sz="2500" dirty="0"/>
              <a:t> Indoor air quality </a:t>
            </a:r>
          </a:p>
          <a:p>
            <a:r>
              <a:rPr lang="en-US" sz="2500" dirty="0">
                <a:solidFill>
                  <a:schemeClr val="accent6"/>
                </a:solidFill>
              </a:rPr>
              <a:t>Global </a:t>
            </a:r>
          </a:p>
          <a:p>
            <a:pPr lvl="1"/>
            <a:r>
              <a:rPr lang="en-US" sz="2500" dirty="0"/>
              <a:t>Climate change</a:t>
            </a:r>
          </a:p>
          <a:p>
            <a:pPr lvl="1"/>
            <a:r>
              <a:rPr lang="en-US" sz="2500" dirty="0"/>
              <a:t>Antibiotic-resistant bacteria</a:t>
            </a:r>
          </a:p>
          <a:p>
            <a:pPr lvl="1"/>
            <a:r>
              <a:rPr lang="en-US" sz="2500" dirty="0"/>
              <a:t> Overpopulation and food supply </a:t>
            </a:r>
          </a:p>
          <a:p>
            <a:pPr marL="201168" lvl="1" indent="0">
              <a:buNone/>
            </a:pPr>
            <a:endParaRPr lang="en-US" dirty="0"/>
          </a:p>
        </p:txBody>
      </p:sp>
    </p:spTree>
    <p:extLst>
      <p:ext uri="{BB962C8B-B14F-4D97-AF65-F5344CB8AC3E}">
        <p14:creationId xmlns:p14="http://schemas.microsoft.com/office/powerpoint/2010/main" val="2939026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b="1" dirty="0"/>
              <a:t>U.S Constitution</a:t>
            </a:r>
          </a:p>
        </p:txBody>
      </p:sp>
      <p:sp>
        <p:nvSpPr>
          <p:cNvPr id="3" name="Content Placeholder 2"/>
          <p:cNvSpPr>
            <a:spLocks noGrp="1"/>
          </p:cNvSpPr>
          <p:nvPr>
            <p:ph idx="1"/>
          </p:nvPr>
        </p:nvSpPr>
        <p:spPr>
          <a:xfrm>
            <a:off x="0" y="1600202"/>
            <a:ext cx="12192000" cy="5257797"/>
          </a:xfrm>
        </p:spPr>
        <p:txBody>
          <a:bodyPr numCol="2">
            <a:normAutofit fontScale="92500" lnSpcReduction="20000"/>
          </a:bodyPr>
          <a:lstStyle/>
          <a:p>
            <a:pPr>
              <a:spcBef>
                <a:spcPts val="0"/>
              </a:spcBef>
            </a:pPr>
            <a:r>
              <a:rPr lang="en-US" sz="2600" dirty="0">
                <a:solidFill>
                  <a:schemeClr val="accent6"/>
                </a:solidFill>
              </a:rPr>
              <a:t>U.S Constitution</a:t>
            </a:r>
          </a:p>
          <a:p>
            <a:pPr lvl="1">
              <a:spcBef>
                <a:spcPts val="0"/>
              </a:spcBef>
            </a:pPr>
            <a:r>
              <a:rPr lang="en-US" sz="2200" dirty="0">
                <a:solidFill>
                  <a:srgbClr val="000000"/>
                </a:solidFill>
              </a:rPr>
              <a:t>Supreme law of US (1789)</a:t>
            </a:r>
          </a:p>
          <a:p>
            <a:pPr lvl="1">
              <a:spcBef>
                <a:spcPts val="0"/>
              </a:spcBef>
            </a:pPr>
            <a:r>
              <a:rPr lang="en-US" sz="2200" dirty="0">
                <a:solidFill>
                  <a:srgbClr val="000000"/>
                </a:solidFill>
              </a:rPr>
              <a:t>Government’s authorities are derived from it</a:t>
            </a:r>
            <a:endParaRPr lang="en-US" sz="1000" dirty="0">
              <a:solidFill>
                <a:srgbClr val="000000"/>
              </a:solidFill>
            </a:endParaRPr>
          </a:p>
          <a:p>
            <a:pPr marL="347663" lvl="1" indent="-231775">
              <a:spcBef>
                <a:spcPts val="0"/>
              </a:spcBef>
              <a:buNone/>
            </a:pPr>
            <a:endParaRPr lang="en-US" sz="1000" dirty="0">
              <a:solidFill>
                <a:srgbClr val="000000"/>
              </a:solidFill>
            </a:endParaRPr>
          </a:p>
          <a:p>
            <a:pPr marL="223838" lvl="1" indent="-223838">
              <a:spcBef>
                <a:spcPts val="0"/>
              </a:spcBef>
              <a:buFont typeface="Arial" pitchFamily="34" charset="0"/>
              <a:buChar char="•"/>
            </a:pPr>
            <a:r>
              <a:rPr lang="en-US" sz="2600" dirty="0">
                <a:solidFill>
                  <a:srgbClr val="000000"/>
                </a:solidFill>
              </a:rPr>
              <a:t>  Describes  </a:t>
            </a:r>
          </a:p>
          <a:p>
            <a:pPr marL="0" lvl="1" indent="0">
              <a:spcBef>
                <a:spcPts val="0"/>
              </a:spcBef>
              <a:buNone/>
            </a:pPr>
            <a:r>
              <a:rPr lang="en-US" sz="2600" dirty="0">
                <a:solidFill>
                  <a:srgbClr val="000000"/>
                </a:solidFill>
              </a:rPr>
              <a:t>      state rights &amp;      </a:t>
            </a:r>
          </a:p>
          <a:p>
            <a:pPr marL="223838" lvl="1" indent="-223838">
              <a:spcBef>
                <a:spcPts val="0"/>
              </a:spcBef>
              <a:buNone/>
            </a:pPr>
            <a:r>
              <a:rPr lang="en-US" sz="2600" dirty="0">
                <a:solidFill>
                  <a:srgbClr val="000000"/>
                </a:solidFill>
              </a:rPr>
              <a:t>      responsibilities </a:t>
            </a:r>
          </a:p>
          <a:p>
            <a:pPr marL="223838" lvl="1" indent="-223838">
              <a:spcBef>
                <a:spcPts val="0"/>
              </a:spcBef>
              <a:buNone/>
            </a:pPr>
            <a:endParaRPr lang="en-US" sz="1000" dirty="0">
              <a:solidFill>
                <a:srgbClr val="000000"/>
              </a:solidFill>
            </a:endParaRPr>
          </a:p>
          <a:p>
            <a:pPr marL="223838" lvl="1" indent="-223838">
              <a:spcBef>
                <a:spcPts val="0"/>
              </a:spcBef>
              <a:buNone/>
            </a:pPr>
            <a:endParaRPr lang="en-US" sz="1000" dirty="0">
              <a:solidFill>
                <a:srgbClr val="000000"/>
              </a:solidFill>
            </a:endParaRPr>
          </a:p>
          <a:p>
            <a:pPr marL="223838" lvl="1" indent="-223838">
              <a:spcBef>
                <a:spcPts val="0"/>
              </a:spcBef>
              <a:buFont typeface="Arial" pitchFamily="34" charset="0"/>
              <a:buChar char="•"/>
            </a:pPr>
            <a:r>
              <a:rPr lang="en-US" sz="2600" dirty="0">
                <a:solidFill>
                  <a:srgbClr val="000000"/>
                </a:solidFill>
              </a:rPr>
              <a:t> Commerce Clause gave Congress </a:t>
            </a:r>
          </a:p>
          <a:p>
            <a:pPr marL="0" lvl="1" indent="0">
              <a:spcBef>
                <a:spcPts val="0"/>
              </a:spcBef>
              <a:buNone/>
            </a:pPr>
            <a:r>
              <a:rPr lang="en-US" sz="2600" dirty="0">
                <a:solidFill>
                  <a:srgbClr val="000000"/>
                </a:solidFill>
              </a:rPr>
              <a:t>     authority to regulate businesses</a:t>
            </a:r>
          </a:p>
          <a:p>
            <a:pPr marL="0" lvl="1" indent="0">
              <a:spcBef>
                <a:spcPts val="0"/>
              </a:spcBef>
              <a:buNone/>
            </a:pPr>
            <a:r>
              <a:rPr lang="en-US" sz="2600" dirty="0">
                <a:solidFill>
                  <a:srgbClr val="000000"/>
                </a:solidFill>
              </a:rPr>
              <a:t>     and their impacts </a:t>
            </a:r>
          </a:p>
          <a:p>
            <a:pPr marL="0" lvl="1" indent="0">
              <a:spcBef>
                <a:spcPts val="0"/>
              </a:spcBef>
              <a:buNone/>
            </a:pPr>
            <a:endParaRPr lang="en-US" sz="2600" dirty="0">
              <a:solidFill>
                <a:srgbClr val="000000"/>
              </a:solidFill>
            </a:endParaRPr>
          </a:p>
          <a:p>
            <a:pPr marL="0" lvl="1" indent="0">
              <a:spcBef>
                <a:spcPts val="0"/>
              </a:spcBef>
              <a:buNone/>
            </a:pPr>
            <a:endParaRPr lang="en-US" sz="2600" dirty="0">
              <a:solidFill>
                <a:srgbClr val="000000"/>
              </a:solidFill>
            </a:endParaRPr>
          </a:p>
          <a:p>
            <a:pPr marL="0" lvl="1" indent="0">
              <a:spcBef>
                <a:spcPts val="0"/>
              </a:spcBef>
              <a:buNone/>
            </a:pPr>
            <a:endParaRPr lang="en-US" sz="2600" dirty="0">
              <a:solidFill>
                <a:srgbClr val="000000"/>
              </a:solidFill>
            </a:endParaRPr>
          </a:p>
          <a:p>
            <a:pPr marL="0" lvl="1" indent="0">
              <a:spcBef>
                <a:spcPts val="0"/>
              </a:spcBef>
              <a:buNone/>
            </a:pPr>
            <a:endParaRPr lang="en-US" sz="2600" dirty="0">
              <a:solidFill>
                <a:srgbClr val="000000"/>
              </a:solidFill>
            </a:endParaRPr>
          </a:p>
          <a:p>
            <a:pPr marL="0" lvl="1" indent="0">
              <a:spcBef>
                <a:spcPts val="0"/>
              </a:spcBef>
              <a:buNone/>
            </a:pPr>
            <a:endParaRPr lang="en-US" sz="2600" dirty="0">
              <a:solidFill>
                <a:srgbClr val="000000"/>
              </a:solidFill>
            </a:endParaRPr>
          </a:p>
          <a:p>
            <a:pPr marL="0" lvl="1" indent="0">
              <a:spcBef>
                <a:spcPts val="0"/>
              </a:spcBef>
              <a:buNone/>
            </a:pPr>
            <a:endParaRPr lang="en-US" sz="2600" dirty="0">
              <a:solidFill>
                <a:srgbClr val="000000"/>
              </a:solidFill>
            </a:endParaRPr>
          </a:p>
          <a:p>
            <a:pPr marL="228600" lvl="1">
              <a:spcBef>
                <a:spcPts val="0"/>
              </a:spcBef>
              <a:buNone/>
            </a:pPr>
            <a:endParaRPr lang="en-US" sz="1000" dirty="0">
              <a:solidFill>
                <a:srgbClr val="000000"/>
              </a:solidFill>
            </a:endParaRPr>
          </a:p>
          <a:p>
            <a:pPr marL="228600" lvl="1">
              <a:spcBef>
                <a:spcPts val="0"/>
              </a:spcBef>
              <a:buFont typeface="Arial" pitchFamily="34" charset="0"/>
              <a:buChar char="•"/>
            </a:pPr>
            <a:endParaRPr lang="en-US" sz="2600" dirty="0">
              <a:solidFill>
                <a:schemeClr val="accent6"/>
              </a:solidFill>
            </a:endParaRPr>
          </a:p>
          <a:p>
            <a:pPr marL="228600" lvl="1">
              <a:spcBef>
                <a:spcPts val="0"/>
              </a:spcBef>
              <a:buFont typeface="Arial" pitchFamily="34" charset="0"/>
              <a:buChar char="•"/>
            </a:pPr>
            <a:endParaRPr lang="en-US" sz="2600" dirty="0">
              <a:solidFill>
                <a:schemeClr val="accent6"/>
              </a:solidFill>
            </a:endParaRPr>
          </a:p>
          <a:p>
            <a:pPr marL="228600" lvl="1">
              <a:spcBef>
                <a:spcPts val="0"/>
              </a:spcBef>
              <a:buFont typeface="Arial" pitchFamily="34" charset="0"/>
              <a:buChar char="•"/>
            </a:pPr>
            <a:endParaRPr lang="en-US" sz="2600" dirty="0">
              <a:solidFill>
                <a:schemeClr val="accent6"/>
              </a:solidFill>
            </a:endParaRPr>
          </a:p>
          <a:p>
            <a:pPr marL="228600" lvl="1">
              <a:spcBef>
                <a:spcPts val="0"/>
              </a:spcBef>
              <a:buFont typeface="Arial" pitchFamily="34" charset="0"/>
              <a:buChar char="•"/>
            </a:pPr>
            <a:endParaRPr lang="en-US" sz="2600" dirty="0">
              <a:solidFill>
                <a:schemeClr val="accent6"/>
              </a:solidFill>
            </a:endParaRPr>
          </a:p>
          <a:p>
            <a:pPr marL="228600" lvl="1">
              <a:spcBef>
                <a:spcPts val="0"/>
              </a:spcBef>
              <a:buFont typeface="Arial" pitchFamily="34" charset="0"/>
              <a:buChar char="•"/>
            </a:pPr>
            <a:r>
              <a:rPr lang="en-US" sz="2600" dirty="0">
                <a:solidFill>
                  <a:schemeClr val="accent6"/>
                </a:solidFill>
              </a:rPr>
              <a:t>Bill of Rights</a:t>
            </a:r>
            <a:r>
              <a:rPr lang="en-US" sz="2600" dirty="0">
                <a:solidFill>
                  <a:srgbClr val="000000"/>
                </a:solidFill>
              </a:rPr>
              <a:t>- 1</a:t>
            </a:r>
            <a:r>
              <a:rPr lang="en-US" sz="2600" baseline="30000" dirty="0">
                <a:solidFill>
                  <a:srgbClr val="000000"/>
                </a:solidFill>
              </a:rPr>
              <a:t>st</a:t>
            </a:r>
            <a:r>
              <a:rPr lang="en-US" sz="2600" dirty="0">
                <a:solidFill>
                  <a:srgbClr val="000000"/>
                </a:solidFill>
              </a:rPr>
              <a:t> ten amendments</a:t>
            </a:r>
          </a:p>
          <a:p>
            <a:pPr marL="628650" lvl="2">
              <a:spcBef>
                <a:spcPts val="0"/>
              </a:spcBef>
            </a:pPr>
            <a:endParaRPr lang="en-US" sz="1000" dirty="0">
              <a:solidFill>
                <a:srgbClr val="000000"/>
              </a:solidFill>
            </a:endParaRPr>
          </a:p>
          <a:p>
            <a:pPr marL="685800" lvl="2">
              <a:spcBef>
                <a:spcPts val="0"/>
              </a:spcBef>
              <a:buFont typeface="Arial" pitchFamily="34" charset="0"/>
              <a:buChar char="•"/>
            </a:pPr>
            <a:r>
              <a:rPr lang="en-US" sz="2600" dirty="0">
                <a:solidFill>
                  <a:srgbClr val="000000"/>
                </a:solidFill>
              </a:rPr>
              <a:t>1</a:t>
            </a:r>
            <a:r>
              <a:rPr lang="en-US" sz="2600" baseline="30000" dirty="0">
                <a:solidFill>
                  <a:srgbClr val="000000"/>
                </a:solidFill>
              </a:rPr>
              <a:t>st</a:t>
            </a:r>
            <a:r>
              <a:rPr lang="en-US" sz="2600" dirty="0">
                <a:solidFill>
                  <a:srgbClr val="000000"/>
                </a:solidFill>
              </a:rPr>
              <a:t>  Freedom of religion, speech, press, assembly &amp; petition </a:t>
            </a:r>
          </a:p>
          <a:p>
            <a:pPr marL="1143000" lvl="3">
              <a:spcBef>
                <a:spcPts val="0"/>
              </a:spcBef>
              <a:buFont typeface="Arial" pitchFamily="34" charset="0"/>
              <a:buChar char="•"/>
            </a:pPr>
            <a:r>
              <a:rPr lang="en-US" sz="2600" dirty="0">
                <a:solidFill>
                  <a:srgbClr val="000000"/>
                </a:solidFill>
              </a:rPr>
              <a:t>Empowered people to protest</a:t>
            </a:r>
          </a:p>
          <a:p>
            <a:pPr marL="228600" lvl="1">
              <a:spcBef>
                <a:spcPts val="0"/>
              </a:spcBef>
              <a:buFont typeface="Arial" pitchFamily="34" charset="0"/>
              <a:buChar char="•"/>
            </a:pPr>
            <a:endParaRPr lang="en-US" sz="2600" dirty="0">
              <a:solidFill>
                <a:srgbClr val="000000"/>
              </a:solidFill>
            </a:endParaRPr>
          </a:p>
          <a:p>
            <a:pPr marL="685800" lvl="2">
              <a:spcBef>
                <a:spcPts val="0"/>
              </a:spcBef>
              <a:buFont typeface="Arial" pitchFamily="34" charset="0"/>
              <a:buChar char="•"/>
            </a:pPr>
            <a:r>
              <a:rPr lang="en-US" sz="2600" dirty="0">
                <a:solidFill>
                  <a:srgbClr val="000000"/>
                </a:solidFill>
              </a:rPr>
              <a:t>5</a:t>
            </a:r>
            <a:r>
              <a:rPr lang="en-US" sz="2600" baseline="30000" dirty="0">
                <a:solidFill>
                  <a:srgbClr val="000000"/>
                </a:solidFill>
              </a:rPr>
              <a:t>th</a:t>
            </a:r>
            <a:r>
              <a:rPr lang="en-US" sz="2600" dirty="0">
                <a:solidFill>
                  <a:srgbClr val="000000"/>
                </a:solidFill>
              </a:rPr>
              <a:t> Bans on taking property or preventing use of land</a:t>
            </a:r>
          </a:p>
          <a:p>
            <a:pPr marL="1143000" lvl="3">
              <a:spcBef>
                <a:spcPts val="0"/>
              </a:spcBef>
              <a:buFont typeface="Arial" pitchFamily="34" charset="0"/>
              <a:buChar char="•"/>
            </a:pPr>
            <a:r>
              <a:rPr lang="en-US" sz="2600" dirty="0">
                <a:solidFill>
                  <a:srgbClr val="000000"/>
                </a:solidFill>
              </a:rPr>
              <a:t>Gave companies ammunition to extract resources</a:t>
            </a:r>
          </a:p>
          <a:p>
            <a:pPr marL="228600" lvl="1">
              <a:spcBef>
                <a:spcPts val="0"/>
              </a:spcBef>
              <a:buFont typeface="Arial" pitchFamily="34" charset="0"/>
              <a:buChar char="•"/>
            </a:pPr>
            <a:endParaRPr lang="en-US" sz="2600" dirty="0">
              <a:solidFill>
                <a:srgbClr val="000000"/>
              </a:solidFill>
            </a:endParaRPr>
          </a:p>
          <a:p>
            <a:pPr marL="685800" lvl="2">
              <a:spcBef>
                <a:spcPts val="0"/>
              </a:spcBef>
              <a:buFont typeface="Arial" pitchFamily="34" charset="0"/>
              <a:buChar char="•"/>
            </a:pPr>
            <a:r>
              <a:rPr lang="en-US" sz="2600" dirty="0">
                <a:solidFill>
                  <a:srgbClr val="000000"/>
                </a:solidFill>
              </a:rPr>
              <a:t>10</a:t>
            </a:r>
            <a:r>
              <a:rPr lang="en-US" sz="2600" baseline="30000" dirty="0">
                <a:solidFill>
                  <a:srgbClr val="000000"/>
                </a:solidFill>
              </a:rPr>
              <a:t>th</a:t>
            </a:r>
            <a:r>
              <a:rPr lang="en-US" sz="2600" dirty="0">
                <a:solidFill>
                  <a:srgbClr val="000000"/>
                </a:solidFill>
              </a:rPr>
              <a:t> Reserves powers not delegated to US to states/people</a:t>
            </a:r>
          </a:p>
          <a:p>
            <a:pPr marL="1143000" lvl="3">
              <a:spcBef>
                <a:spcPts val="0"/>
              </a:spcBef>
              <a:buFont typeface="Arial" pitchFamily="34" charset="0"/>
              <a:buChar char="•"/>
            </a:pPr>
            <a:r>
              <a:rPr lang="en-US" sz="2600" dirty="0">
                <a:solidFill>
                  <a:srgbClr val="000000"/>
                </a:solidFill>
              </a:rPr>
              <a:t>States regulate natural resources </a:t>
            </a:r>
          </a:p>
          <a:p>
            <a:pPr marL="228600" lvl="1">
              <a:spcBef>
                <a:spcPts val="0"/>
              </a:spcBef>
              <a:buFont typeface="Arial" pitchFamily="34" charset="0"/>
              <a:buChar char="•"/>
            </a:pPr>
            <a:endParaRPr lang="en-US" sz="2600" dirty="0">
              <a:solidFill>
                <a:srgbClr val="000000"/>
              </a:solidFill>
            </a:endParaRPr>
          </a:p>
          <a:p>
            <a:pPr marL="623888" lvl="2" indent="-219075">
              <a:spcBef>
                <a:spcPts val="0"/>
              </a:spcBef>
              <a:buFont typeface="Arial" pitchFamily="34" charset="0"/>
              <a:buChar char="•"/>
            </a:pPr>
            <a:r>
              <a:rPr lang="en-US" sz="2600" dirty="0">
                <a:solidFill>
                  <a:srgbClr val="000000"/>
                </a:solidFill>
              </a:rPr>
              <a:t>14</a:t>
            </a:r>
            <a:r>
              <a:rPr lang="en-US" sz="2600" baseline="30000" dirty="0">
                <a:solidFill>
                  <a:srgbClr val="000000"/>
                </a:solidFill>
              </a:rPr>
              <a:t>th</a:t>
            </a:r>
            <a:r>
              <a:rPr lang="en-US" sz="2600" dirty="0">
                <a:solidFill>
                  <a:srgbClr val="000000"/>
                </a:solidFill>
              </a:rPr>
              <a:t> </a:t>
            </a:r>
            <a:r>
              <a:rPr lang="en-US" altLang="en-US" sz="2600" dirty="0">
                <a:solidFill>
                  <a:srgbClr val="000000"/>
                </a:solidFill>
              </a:rPr>
              <a:t>Prohibits denying “equal protection of laws” </a:t>
            </a:r>
            <a:r>
              <a:rPr lang="en-US" sz="2600" dirty="0">
                <a:solidFill>
                  <a:srgbClr val="000000"/>
                </a:solidFill>
              </a:rPr>
              <a:t>(1868)</a:t>
            </a:r>
          </a:p>
          <a:p>
            <a:pPr marL="1081088" lvl="3" indent="-219075">
              <a:spcBef>
                <a:spcPts val="0"/>
              </a:spcBef>
              <a:buFont typeface="Arial" pitchFamily="34" charset="0"/>
              <a:buChar char="•"/>
            </a:pPr>
            <a:r>
              <a:rPr lang="en-US" sz="2600" dirty="0">
                <a:solidFill>
                  <a:srgbClr val="000000"/>
                </a:solidFill>
              </a:rPr>
              <a:t>Basis for Environmental Justice movement (EJ</a:t>
            </a:r>
            <a:r>
              <a:rPr lang="en-US" sz="2600" dirty="0"/>
              <a:t>)</a:t>
            </a:r>
          </a:p>
          <a:p>
            <a:endParaRPr lang="en-US" dirty="0"/>
          </a:p>
        </p:txBody>
      </p:sp>
    </p:spTree>
    <p:extLst>
      <p:ext uri="{BB962C8B-B14F-4D97-AF65-F5344CB8AC3E}">
        <p14:creationId xmlns:p14="http://schemas.microsoft.com/office/powerpoint/2010/main" val="908867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Right to Clean Environment?</a:t>
            </a:r>
          </a:p>
        </p:txBody>
      </p:sp>
      <p:sp>
        <p:nvSpPr>
          <p:cNvPr id="3" name="Content Placeholder 2"/>
          <p:cNvSpPr>
            <a:spLocks noGrp="1"/>
          </p:cNvSpPr>
          <p:nvPr>
            <p:ph idx="1"/>
          </p:nvPr>
        </p:nvSpPr>
        <p:spPr/>
        <p:txBody>
          <a:bodyPr/>
          <a:lstStyle/>
          <a:p>
            <a:pPr marL="0" indent="0" algn="ctr">
              <a:spcBef>
                <a:spcPts val="0"/>
              </a:spcBef>
              <a:buNone/>
            </a:pPr>
            <a:endParaRPr lang="en-US" sz="4400" b="1" dirty="0">
              <a:solidFill>
                <a:srgbClr val="000000"/>
              </a:solidFill>
            </a:endParaRPr>
          </a:p>
          <a:p>
            <a:pPr marL="0" indent="0" algn="ctr">
              <a:spcBef>
                <a:spcPts val="0"/>
              </a:spcBef>
              <a:buNone/>
            </a:pPr>
            <a:r>
              <a:rPr lang="en-US" sz="4400" b="1" dirty="0">
                <a:solidFill>
                  <a:schemeClr val="accent6"/>
                </a:solidFill>
              </a:rPr>
              <a:t>U.S does not recognize the right to a clean </a:t>
            </a:r>
          </a:p>
          <a:p>
            <a:pPr marL="0" indent="0" algn="ctr">
              <a:spcBef>
                <a:spcPts val="0"/>
              </a:spcBef>
              <a:buNone/>
            </a:pPr>
            <a:r>
              <a:rPr lang="en-US" sz="4400" b="1" dirty="0">
                <a:solidFill>
                  <a:schemeClr val="accent6"/>
                </a:solidFill>
              </a:rPr>
              <a:t>environment</a:t>
            </a:r>
            <a:r>
              <a:rPr lang="en-US" sz="4400" b="1" dirty="0">
                <a:solidFill>
                  <a:srgbClr val="000000"/>
                </a:solidFill>
              </a:rPr>
              <a:t> </a:t>
            </a:r>
            <a:r>
              <a:rPr lang="en-US" sz="4400" dirty="0">
                <a:solidFill>
                  <a:srgbClr val="000000"/>
                </a:solidFill>
              </a:rPr>
              <a:t>in its constitution, laws or </a:t>
            </a:r>
          </a:p>
          <a:p>
            <a:pPr marL="0" indent="0" algn="ctr">
              <a:spcBef>
                <a:spcPts val="0"/>
              </a:spcBef>
              <a:buNone/>
            </a:pPr>
            <a:r>
              <a:rPr lang="en-US" sz="4400" dirty="0">
                <a:solidFill>
                  <a:srgbClr val="000000"/>
                </a:solidFill>
              </a:rPr>
              <a:t>international agreements</a:t>
            </a:r>
          </a:p>
          <a:p>
            <a:pPr marL="0" indent="0">
              <a:buNone/>
            </a:pPr>
            <a:endParaRPr lang="en-US" dirty="0"/>
          </a:p>
        </p:txBody>
      </p:sp>
    </p:spTree>
    <p:extLst>
      <p:ext uri="{BB962C8B-B14F-4D97-AF65-F5344CB8AC3E}">
        <p14:creationId xmlns:p14="http://schemas.microsoft.com/office/powerpoint/2010/main" val="1487622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Basis of Policies</a:t>
            </a:r>
          </a:p>
        </p:txBody>
      </p:sp>
      <p:sp>
        <p:nvSpPr>
          <p:cNvPr id="3" name="Content Placeholder 2"/>
          <p:cNvSpPr>
            <a:spLocks noGrp="1"/>
          </p:cNvSpPr>
          <p:nvPr>
            <p:ph idx="1"/>
          </p:nvPr>
        </p:nvSpPr>
        <p:spPr/>
        <p:txBody>
          <a:bodyPr/>
          <a:lstStyle/>
          <a:p>
            <a:r>
              <a:rPr lang="en-US" sz="4000" dirty="0"/>
              <a:t>Science</a:t>
            </a:r>
          </a:p>
          <a:p>
            <a:pPr lvl="2">
              <a:buClr>
                <a:schemeClr val="tx1"/>
              </a:buClr>
              <a:buNone/>
            </a:pPr>
            <a:endParaRPr lang="en-US" altLang="en-US" sz="600" dirty="0"/>
          </a:p>
          <a:p>
            <a:r>
              <a:rPr lang="en-US" sz="4000" dirty="0"/>
              <a:t>Ethics/Morals</a:t>
            </a:r>
          </a:p>
          <a:p>
            <a:pPr>
              <a:buNone/>
            </a:pPr>
            <a:endParaRPr lang="en-US" sz="400" dirty="0"/>
          </a:p>
          <a:p>
            <a:r>
              <a:rPr lang="en-US" sz="4000" dirty="0"/>
              <a:t>Economics/Cost</a:t>
            </a:r>
          </a:p>
          <a:p>
            <a:pPr>
              <a:buNone/>
            </a:pPr>
            <a:endParaRPr lang="en-US" sz="400" dirty="0"/>
          </a:p>
          <a:p>
            <a:r>
              <a:rPr lang="en-US" sz="4000" dirty="0"/>
              <a:t>Technological Feasibility</a:t>
            </a:r>
          </a:p>
          <a:p>
            <a:pPr>
              <a:buNone/>
            </a:pPr>
            <a:endParaRPr lang="en-US" sz="600" dirty="0"/>
          </a:p>
          <a:p>
            <a:r>
              <a:rPr lang="en-US" sz="4000" dirty="0"/>
              <a:t>Political ideology/Politics</a:t>
            </a:r>
            <a:endParaRPr lang="en-US" dirty="0"/>
          </a:p>
          <a:p>
            <a:pPr marL="0" indent="0">
              <a:buNone/>
            </a:pPr>
            <a:endParaRPr lang="en-US" dirty="0"/>
          </a:p>
        </p:txBody>
      </p:sp>
    </p:spTree>
    <p:extLst>
      <p:ext uri="{BB962C8B-B14F-4D97-AF65-F5344CB8AC3E}">
        <p14:creationId xmlns:p14="http://schemas.microsoft.com/office/powerpoint/2010/main" val="44065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Policy Actors </a:t>
            </a:r>
          </a:p>
        </p:txBody>
      </p:sp>
      <p:sp>
        <p:nvSpPr>
          <p:cNvPr id="3" name="Content Placeholder 2"/>
          <p:cNvSpPr>
            <a:spLocks noGrp="1"/>
          </p:cNvSpPr>
          <p:nvPr>
            <p:ph idx="1"/>
          </p:nvPr>
        </p:nvSpPr>
        <p:spPr/>
        <p:txBody>
          <a:bodyPr numCol="2">
            <a:normAutofit lnSpcReduction="10000"/>
          </a:bodyPr>
          <a:lstStyle/>
          <a:p>
            <a:pPr>
              <a:buFont typeface="Wingdings" charset="2"/>
              <a:buChar char="§"/>
            </a:pPr>
            <a:r>
              <a:rPr lang="en-US" sz="3500" dirty="0"/>
              <a:t> Individuals</a:t>
            </a:r>
          </a:p>
          <a:p>
            <a:pPr>
              <a:buFont typeface="Wingdings" charset="2"/>
              <a:buChar char="§"/>
            </a:pPr>
            <a:r>
              <a:rPr lang="en-US" sz="3500" dirty="0"/>
              <a:t> Government Associations </a:t>
            </a:r>
          </a:p>
          <a:p>
            <a:pPr>
              <a:buFont typeface="Wingdings" charset="2"/>
              <a:buChar char="§"/>
            </a:pPr>
            <a:r>
              <a:rPr lang="en-US" sz="3500" dirty="0"/>
              <a:t> Expert Groups / Scientists </a:t>
            </a:r>
          </a:p>
          <a:p>
            <a:pPr>
              <a:buFont typeface="Wingdings" charset="2"/>
              <a:buChar char="§"/>
            </a:pPr>
            <a:r>
              <a:rPr lang="en-US" sz="3500" dirty="0"/>
              <a:t> Private Sector Associations / Corporations </a:t>
            </a:r>
          </a:p>
          <a:p>
            <a:pPr>
              <a:buFont typeface="Wingdings" charset="2"/>
              <a:buChar char="§"/>
            </a:pPr>
            <a:r>
              <a:rPr lang="en-US" sz="3500" dirty="0"/>
              <a:t> Lobbyists</a:t>
            </a:r>
          </a:p>
          <a:p>
            <a:pPr>
              <a:buFont typeface="Wingdings" charset="2"/>
              <a:buChar char="§"/>
            </a:pPr>
            <a:endParaRPr lang="en-US" sz="3500" dirty="0"/>
          </a:p>
          <a:p>
            <a:pPr marL="0" indent="0">
              <a:buNone/>
            </a:pPr>
            <a:endParaRPr lang="en-US" sz="3500" dirty="0"/>
          </a:p>
          <a:p>
            <a:pPr>
              <a:buFont typeface="Wingdings" charset="2"/>
              <a:buChar char="§"/>
            </a:pPr>
            <a:r>
              <a:rPr lang="en-US" sz="3500" dirty="0"/>
              <a:t> Special Interest Groups </a:t>
            </a:r>
          </a:p>
          <a:p>
            <a:pPr>
              <a:buFont typeface="Wingdings" charset="2"/>
              <a:buChar char="§"/>
            </a:pPr>
            <a:r>
              <a:rPr lang="en-US" sz="3500" dirty="0"/>
              <a:t> Media</a:t>
            </a:r>
          </a:p>
          <a:p>
            <a:pPr>
              <a:buFont typeface="Wingdings" charset="2"/>
              <a:buChar char="§"/>
            </a:pPr>
            <a:r>
              <a:rPr lang="en-US" sz="3500" dirty="0"/>
              <a:t> Non-Governmental Organizations (NGOs) </a:t>
            </a:r>
          </a:p>
          <a:p>
            <a:pPr>
              <a:buFont typeface="Wingdings" charset="2"/>
              <a:buChar char="§"/>
            </a:pPr>
            <a:r>
              <a:rPr lang="en-US" sz="3500" dirty="0"/>
              <a:t> Public Health Organizations </a:t>
            </a:r>
          </a:p>
          <a:p>
            <a:endParaRPr lang="en-US" dirty="0"/>
          </a:p>
        </p:txBody>
      </p:sp>
    </p:spTree>
    <p:extLst>
      <p:ext uri="{BB962C8B-B14F-4D97-AF65-F5344CB8AC3E}">
        <p14:creationId xmlns:p14="http://schemas.microsoft.com/office/powerpoint/2010/main" val="3614390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 y="92075"/>
            <a:ext cx="10515600" cy="1325563"/>
          </a:xfrm>
        </p:spPr>
        <p:txBody>
          <a:bodyPr/>
          <a:lstStyle/>
          <a:p>
            <a:r>
              <a:rPr lang="en-US" b="1" dirty="0"/>
              <a:t>Definitions</a:t>
            </a:r>
          </a:p>
        </p:txBody>
      </p:sp>
      <p:sp>
        <p:nvSpPr>
          <p:cNvPr id="3" name="Content Placeholder 2"/>
          <p:cNvSpPr>
            <a:spLocks noGrp="1"/>
          </p:cNvSpPr>
          <p:nvPr>
            <p:ph idx="1"/>
          </p:nvPr>
        </p:nvSpPr>
        <p:spPr>
          <a:xfrm>
            <a:off x="1097280" y="1174676"/>
            <a:ext cx="10058400" cy="5683324"/>
          </a:xfrm>
        </p:spPr>
        <p:txBody>
          <a:bodyPr numCol="2">
            <a:noAutofit/>
          </a:bodyPr>
          <a:lstStyle/>
          <a:p>
            <a:pPr indent="-222250">
              <a:spcBef>
                <a:spcPts val="0"/>
              </a:spcBef>
            </a:pPr>
            <a:r>
              <a:rPr lang="en-US" sz="2000" b="1" dirty="0">
                <a:solidFill>
                  <a:schemeClr val="accent6"/>
                </a:solidFill>
              </a:rPr>
              <a:t>Bills </a:t>
            </a:r>
          </a:p>
          <a:p>
            <a:pPr lvl="1">
              <a:spcBef>
                <a:spcPts val="0"/>
              </a:spcBef>
            </a:pPr>
            <a:r>
              <a:rPr lang="en-US" sz="2000" dirty="0">
                <a:solidFill>
                  <a:srgbClr val="000000"/>
                </a:solidFill>
              </a:rPr>
              <a:t>Proposed and enacted by Congress to become law</a:t>
            </a:r>
          </a:p>
          <a:p>
            <a:pPr lvl="1">
              <a:spcBef>
                <a:spcPts val="0"/>
              </a:spcBef>
            </a:pPr>
            <a:r>
              <a:rPr lang="en-US" sz="2000" dirty="0">
                <a:solidFill>
                  <a:srgbClr val="000000"/>
                </a:solidFill>
              </a:rPr>
              <a:t>Signed into law (or vetoed) by President</a:t>
            </a:r>
          </a:p>
          <a:p>
            <a:pPr lvl="1">
              <a:spcBef>
                <a:spcPts val="0"/>
              </a:spcBef>
            </a:pPr>
            <a:r>
              <a:rPr lang="en-US" sz="2000" i="1" dirty="0">
                <a:solidFill>
                  <a:srgbClr val="000000"/>
                </a:solidFill>
              </a:rPr>
              <a:t>Ex: “Fracturing Responsibility and Awareness of Chemicals Act” (FRAC Act) bill</a:t>
            </a:r>
          </a:p>
          <a:p>
            <a:pPr marL="742950" lvl="2" indent="-342900">
              <a:spcBef>
                <a:spcPts val="0"/>
              </a:spcBef>
              <a:buNone/>
            </a:pPr>
            <a:endParaRPr lang="en-US" sz="2000" dirty="0">
              <a:solidFill>
                <a:srgbClr val="000000"/>
              </a:solidFill>
            </a:endParaRPr>
          </a:p>
          <a:p>
            <a:pPr indent="-222250">
              <a:spcBef>
                <a:spcPts val="0"/>
              </a:spcBef>
            </a:pPr>
            <a:r>
              <a:rPr lang="en-US" sz="2000" b="1" dirty="0">
                <a:solidFill>
                  <a:schemeClr val="accent6"/>
                </a:solidFill>
              </a:rPr>
              <a:t>Law or Legislation</a:t>
            </a:r>
          </a:p>
          <a:p>
            <a:pPr lvl="1">
              <a:spcBef>
                <a:spcPts val="0"/>
              </a:spcBef>
            </a:pPr>
            <a:r>
              <a:rPr lang="en-US" sz="2000" dirty="0">
                <a:solidFill>
                  <a:srgbClr val="000000"/>
                </a:solidFill>
              </a:rPr>
              <a:t>‘Acts’ of binding legal force</a:t>
            </a:r>
          </a:p>
          <a:p>
            <a:pPr lvl="1">
              <a:spcBef>
                <a:spcPts val="0"/>
              </a:spcBef>
            </a:pPr>
            <a:r>
              <a:rPr lang="en-US" sz="2000" i="1" dirty="0">
                <a:solidFill>
                  <a:srgbClr val="000000"/>
                </a:solidFill>
              </a:rPr>
              <a:t>Ex: Clean Air Act (CAA)</a:t>
            </a:r>
          </a:p>
          <a:p>
            <a:pPr lvl="1">
              <a:spcBef>
                <a:spcPts val="0"/>
              </a:spcBef>
              <a:buNone/>
            </a:pPr>
            <a:endParaRPr lang="en-US" sz="2000" dirty="0">
              <a:solidFill>
                <a:srgbClr val="000000"/>
              </a:solidFill>
            </a:endParaRPr>
          </a:p>
          <a:p>
            <a:pPr indent="-222250">
              <a:spcBef>
                <a:spcPts val="0"/>
              </a:spcBef>
            </a:pPr>
            <a:r>
              <a:rPr lang="en-US" sz="2000" b="1" dirty="0">
                <a:solidFill>
                  <a:schemeClr val="accent6"/>
                </a:solidFill>
              </a:rPr>
              <a:t>Statues</a:t>
            </a:r>
          </a:p>
          <a:p>
            <a:pPr lvl="1">
              <a:spcBef>
                <a:spcPts val="0"/>
              </a:spcBef>
            </a:pPr>
            <a:r>
              <a:rPr lang="en-US" sz="2000" dirty="0">
                <a:solidFill>
                  <a:srgbClr val="000000"/>
                </a:solidFill>
              </a:rPr>
              <a:t>Legal provision of an Act</a:t>
            </a:r>
          </a:p>
          <a:p>
            <a:pPr lvl="1">
              <a:spcBef>
                <a:spcPts val="0"/>
              </a:spcBef>
            </a:pPr>
            <a:r>
              <a:rPr lang="en-US" sz="2000" i="1" dirty="0">
                <a:solidFill>
                  <a:srgbClr val="000000"/>
                </a:solidFill>
              </a:rPr>
              <a:t>Ex: CAA Statute authorizes EPA to create rules &amp; regulations to control air pollutant</a:t>
            </a:r>
          </a:p>
          <a:p>
            <a:pPr lvl="1">
              <a:spcBef>
                <a:spcPts val="0"/>
              </a:spcBef>
            </a:pPr>
            <a:endParaRPr lang="en-US" sz="2000" dirty="0">
              <a:solidFill>
                <a:srgbClr val="000000"/>
              </a:solidFill>
            </a:endParaRPr>
          </a:p>
          <a:p>
            <a:pPr indent="-222250">
              <a:spcBef>
                <a:spcPts val="0"/>
              </a:spcBef>
            </a:pPr>
            <a:r>
              <a:rPr lang="en-US" sz="2000" b="1" dirty="0">
                <a:solidFill>
                  <a:schemeClr val="accent6"/>
                </a:solidFill>
              </a:rPr>
              <a:t>Rules &amp; regulations</a:t>
            </a:r>
          </a:p>
          <a:p>
            <a:pPr lvl="1">
              <a:spcBef>
                <a:spcPts val="0"/>
              </a:spcBef>
            </a:pPr>
            <a:r>
              <a:rPr lang="en-US" sz="2000" dirty="0">
                <a:solidFill>
                  <a:srgbClr val="000000"/>
                </a:solidFill>
              </a:rPr>
              <a:t>Created by Executive-branch agencies to interpret &amp; implement laws </a:t>
            </a:r>
          </a:p>
          <a:p>
            <a:pPr lvl="1">
              <a:spcBef>
                <a:spcPts val="0"/>
              </a:spcBef>
            </a:pPr>
            <a:r>
              <a:rPr lang="en-US" sz="2000" dirty="0">
                <a:solidFill>
                  <a:srgbClr val="000000"/>
                </a:solidFill>
              </a:rPr>
              <a:t>Have force of law</a:t>
            </a:r>
          </a:p>
          <a:p>
            <a:pPr lvl="1">
              <a:spcBef>
                <a:spcPts val="0"/>
              </a:spcBef>
            </a:pPr>
            <a:r>
              <a:rPr lang="en-US" sz="2000" i="1" dirty="0">
                <a:solidFill>
                  <a:srgbClr val="000000"/>
                </a:solidFill>
              </a:rPr>
              <a:t>Ex: EPA’s Lead and Copper Rule</a:t>
            </a:r>
          </a:p>
          <a:p>
            <a:pPr lvl="2">
              <a:spcBef>
                <a:spcPts val="0"/>
              </a:spcBef>
            </a:pPr>
            <a:r>
              <a:rPr lang="en-US" sz="2000" i="1" dirty="0">
                <a:solidFill>
                  <a:srgbClr val="000000"/>
                </a:solidFill>
              </a:rPr>
              <a:t>Utilities must control lead contamination in drinking water</a:t>
            </a:r>
          </a:p>
          <a:p>
            <a:pPr lvl="2">
              <a:spcBef>
                <a:spcPts val="0"/>
              </a:spcBef>
            </a:pPr>
            <a:r>
              <a:rPr lang="en-US" sz="2000" i="1" dirty="0">
                <a:solidFill>
                  <a:srgbClr val="000000"/>
                </a:solidFill>
              </a:rPr>
              <a:t>Rule provides specific ‘regulations’ to do this</a:t>
            </a:r>
          </a:p>
          <a:p>
            <a:pPr lvl="2">
              <a:spcBef>
                <a:spcPts val="0"/>
              </a:spcBef>
              <a:buNone/>
            </a:pPr>
            <a:endParaRPr lang="en-US" sz="2000" dirty="0">
              <a:solidFill>
                <a:srgbClr val="000000"/>
              </a:solidFill>
            </a:endParaRPr>
          </a:p>
          <a:p>
            <a:pPr indent="-222250">
              <a:spcBef>
                <a:spcPts val="0"/>
              </a:spcBef>
            </a:pPr>
            <a:r>
              <a:rPr lang="en-US" sz="2000" b="1" dirty="0">
                <a:solidFill>
                  <a:schemeClr val="accent6"/>
                </a:solidFill>
              </a:rPr>
              <a:t>Ordinance</a:t>
            </a:r>
          </a:p>
          <a:p>
            <a:pPr lvl="1" indent="-222250">
              <a:spcBef>
                <a:spcPts val="0"/>
              </a:spcBef>
            </a:pPr>
            <a:r>
              <a:rPr lang="en-US" sz="2000" dirty="0">
                <a:solidFill>
                  <a:srgbClr val="000000"/>
                </a:solidFill>
              </a:rPr>
              <a:t>Local law passed by municipal authority (city councils or county board of commissioners)</a:t>
            </a:r>
          </a:p>
          <a:p>
            <a:pPr lvl="1" indent="-222250">
              <a:spcBef>
                <a:spcPts val="0"/>
              </a:spcBef>
            </a:pPr>
            <a:r>
              <a:rPr lang="en-US" sz="2000" i="1" dirty="0">
                <a:solidFill>
                  <a:srgbClr val="000000"/>
                </a:solidFill>
              </a:rPr>
              <a:t>Example: Tobacco control ordinance regulates use, sale or distribution of tobacco products within a city</a:t>
            </a:r>
          </a:p>
          <a:p>
            <a:endParaRPr lang="en-US" sz="2000" dirty="0"/>
          </a:p>
        </p:txBody>
      </p:sp>
    </p:spTree>
    <p:extLst>
      <p:ext uri="{BB962C8B-B14F-4D97-AF65-F5344CB8AC3E}">
        <p14:creationId xmlns:p14="http://schemas.microsoft.com/office/powerpoint/2010/main" val="3644680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Branches of US Government</a:t>
            </a:r>
          </a:p>
        </p:txBody>
      </p:sp>
      <p:sp>
        <p:nvSpPr>
          <p:cNvPr id="3" name="Content Placeholder 2"/>
          <p:cNvSpPr>
            <a:spLocks noGrp="1"/>
          </p:cNvSpPr>
          <p:nvPr>
            <p:ph idx="1"/>
          </p:nvPr>
        </p:nvSpPr>
        <p:spPr/>
        <p:txBody>
          <a:bodyPr numCol="2">
            <a:normAutofit/>
          </a:bodyPr>
          <a:lstStyle/>
          <a:p>
            <a:r>
              <a:rPr lang="en-US" sz="2400" dirty="0">
                <a:solidFill>
                  <a:srgbClr val="000000"/>
                </a:solidFill>
              </a:rPr>
              <a:t>Three branches of equal rank and importance </a:t>
            </a:r>
          </a:p>
          <a:p>
            <a:pPr lvl="1"/>
            <a:r>
              <a:rPr lang="en-US" sz="2000" dirty="0">
                <a:solidFill>
                  <a:srgbClr val="000000"/>
                </a:solidFill>
              </a:rPr>
              <a:t>Ensures “check and balance” </a:t>
            </a:r>
          </a:p>
          <a:p>
            <a:pPr lvl="1"/>
            <a:endParaRPr lang="en-US" sz="1000" dirty="0">
              <a:solidFill>
                <a:srgbClr val="000000"/>
              </a:solidFill>
            </a:endParaRPr>
          </a:p>
          <a:p>
            <a:r>
              <a:rPr lang="en-US" sz="2400" b="1" dirty="0">
                <a:solidFill>
                  <a:schemeClr val="accent6"/>
                </a:solidFill>
              </a:rPr>
              <a:t>Legislative branch</a:t>
            </a:r>
          </a:p>
          <a:p>
            <a:pPr lvl="1"/>
            <a:r>
              <a:rPr lang="en-US" sz="2000" dirty="0">
                <a:solidFill>
                  <a:srgbClr val="000000"/>
                </a:solidFill>
              </a:rPr>
              <a:t>House of Representatives </a:t>
            </a:r>
          </a:p>
          <a:p>
            <a:pPr lvl="1"/>
            <a:r>
              <a:rPr lang="en-US" sz="2000" dirty="0">
                <a:solidFill>
                  <a:srgbClr val="000000"/>
                </a:solidFill>
              </a:rPr>
              <a:t>Senate</a:t>
            </a:r>
          </a:p>
          <a:p>
            <a:pPr lvl="1"/>
            <a:r>
              <a:rPr lang="en-US" sz="2000" dirty="0">
                <a:solidFill>
                  <a:srgbClr val="000000"/>
                </a:solidFill>
              </a:rPr>
              <a:t>Congressional Committees</a:t>
            </a:r>
          </a:p>
          <a:p>
            <a:pPr marL="914400" lvl="2" indent="0">
              <a:buNone/>
            </a:pPr>
            <a:endParaRPr lang="en-US" sz="200" dirty="0">
              <a:solidFill>
                <a:srgbClr val="000000"/>
              </a:solidFill>
            </a:endParaRPr>
          </a:p>
          <a:p>
            <a:endParaRPr lang="en-US" sz="2400" b="1" dirty="0">
              <a:solidFill>
                <a:srgbClr val="000000"/>
              </a:solidFill>
            </a:endParaRPr>
          </a:p>
          <a:p>
            <a:endParaRPr lang="en-US" sz="2400" b="1" dirty="0">
              <a:solidFill>
                <a:srgbClr val="000000"/>
              </a:solidFill>
            </a:endParaRPr>
          </a:p>
          <a:p>
            <a:endParaRPr lang="en-US" sz="2400" b="1" dirty="0">
              <a:solidFill>
                <a:srgbClr val="000000"/>
              </a:solidFill>
            </a:endParaRPr>
          </a:p>
          <a:p>
            <a:r>
              <a:rPr lang="en-US" sz="2400" b="1" dirty="0">
                <a:solidFill>
                  <a:schemeClr val="accent6"/>
                </a:solidFill>
              </a:rPr>
              <a:t>Executive branch </a:t>
            </a:r>
          </a:p>
          <a:p>
            <a:pPr lvl="1"/>
            <a:r>
              <a:rPr lang="en-US" sz="2000" dirty="0">
                <a:solidFill>
                  <a:srgbClr val="000000"/>
                </a:solidFill>
              </a:rPr>
              <a:t>President </a:t>
            </a:r>
          </a:p>
          <a:p>
            <a:pPr lvl="1"/>
            <a:r>
              <a:rPr lang="en-US" sz="2000" dirty="0">
                <a:solidFill>
                  <a:srgbClr val="000000"/>
                </a:solidFill>
              </a:rPr>
              <a:t>Executive Agencies</a:t>
            </a:r>
          </a:p>
          <a:p>
            <a:pPr lvl="1"/>
            <a:r>
              <a:rPr lang="en-US" sz="2000" dirty="0">
                <a:solidFill>
                  <a:srgbClr val="000000"/>
                </a:solidFill>
              </a:rPr>
              <a:t>Independent Agencies</a:t>
            </a:r>
            <a:endParaRPr lang="en-US" sz="400" dirty="0">
              <a:solidFill>
                <a:srgbClr val="000000"/>
              </a:solidFill>
            </a:endParaRPr>
          </a:p>
          <a:p>
            <a:pPr marL="914400" lvl="2" indent="0">
              <a:buNone/>
            </a:pPr>
            <a:endParaRPr lang="en-US" sz="400" dirty="0">
              <a:solidFill>
                <a:srgbClr val="000000"/>
              </a:solidFill>
            </a:endParaRPr>
          </a:p>
          <a:p>
            <a:pPr lvl="2">
              <a:buNone/>
            </a:pPr>
            <a:endParaRPr lang="en-US" sz="100" dirty="0">
              <a:solidFill>
                <a:srgbClr val="000000"/>
              </a:solidFill>
            </a:endParaRPr>
          </a:p>
          <a:p>
            <a:r>
              <a:rPr lang="en-US" sz="2400" b="1" dirty="0">
                <a:solidFill>
                  <a:schemeClr val="accent6"/>
                </a:solidFill>
              </a:rPr>
              <a:t>Judicial branch </a:t>
            </a:r>
          </a:p>
          <a:p>
            <a:pPr lvl="1"/>
            <a:r>
              <a:rPr lang="en-US" sz="2000" dirty="0">
                <a:solidFill>
                  <a:srgbClr val="000000"/>
                </a:solidFill>
              </a:rPr>
              <a:t>Supreme Court</a:t>
            </a:r>
          </a:p>
          <a:p>
            <a:pPr lvl="1"/>
            <a:r>
              <a:rPr lang="en-US" sz="2000" dirty="0">
                <a:solidFill>
                  <a:srgbClr val="000000"/>
                </a:solidFill>
              </a:rPr>
              <a:t>Constitutional Courts</a:t>
            </a:r>
          </a:p>
          <a:p>
            <a:pPr lvl="1"/>
            <a:r>
              <a:rPr lang="en-US" sz="2000" dirty="0">
                <a:solidFill>
                  <a:srgbClr val="000000"/>
                </a:solidFill>
              </a:rPr>
              <a:t>Legislative Courts</a:t>
            </a:r>
          </a:p>
          <a:p>
            <a:endParaRPr lang="en-US"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100" t="47341" r="12484" b="24861"/>
          <a:stretch/>
        </p:blipFill>
        <p:spPr bwMode="auto">
          <a:xfrm>
            <a:off x="502757" y="4872193"/>
            <a:ext cx="8610600" cy="198580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53983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2100</Words>
  <Application>Microsoft Macintosh PowerPoint</Application>
  <PresentationFormat>Widescreen</PresentationFormat>
  <Paragraphs>381</Paragraphs>
  <Slides>28</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Calibri Light</vt:lpstr>
      <vt:lpstr>Courier New</vt:lpstr>
      <vt:lpstr>Wingdings</vt:lpstr>
      <vt:lpstr>Office Theme</vt:lpstr>
      <vt:lpstr>Government and Policy</vt:lpstr>
      <vt:lpstr>Policy and Environmental Health</vt:lpstr>
      <vt:lpstr>Current Environmental Health Policy Issues </vt:lpstr>
      <vt:lpstr>U.S Constitution</vt:lpstr>
      <vt:lpstr>Right to Clean Environment?</vt:lpstr>
      <vt:lpstr>Basis of Policies</vt:lpstr>
      <vt:lpstr>Policy Actors </vt:lpstr>
      <vt:lpstr>Definitions</vt:lpstr>
      <vt:lpstr>Branches of US Government</vt:lpstr>
      <vt:lpstr>The “Revolving Door”</vt:lpstr>
      <vt:lpstr>Law Making Process</vt:lpstr>
      <vt:lpstr>Rule Making Processes</vt:lpstr>
      <vt:lpstr>PowerPoint Presentation</vt:lpstr>
      <vt:lpstr>Environmental Protection Agency (EPA)</vt:lpstr>
      <vt:lpstr>Most Popular Environmental Topics (EPA)</vt:lpstr>
      <vt:lpstr>EPA and Water </vt:lpstr>
      <vt:lpstr>Major Environmental Statutes</vt:lpstr>
      <vt:lpstr>Safe Drinking Water Act (SDWA) - 1974</vt:lpstr>
      <vt:lpstr>Lead and Cooper Rule (LCR) - 1991</vt:lpstr>
      <vt:lpstr>LCR (contd.)</vt:lpstr>
      <vt:lpstr>Lead &amp; Copper Rule’s (LCR) Water Lead Action Level </vt:lpstr>
      <vt:lpstr>Reduction of Lead in Drinking Water Act - 2014</vt:lpstr>
      <vt:lpstr>FEMA - Funded Water Line  Replacements</vt:lpstr>
      <vt:lpstr>Healthy Homes and Lead Poisoning Prevention Program</vt:lpstr>
      <vt:lpstr>The Problem </vt:lpstr>
      <vt:lpstr>NOLA Unleaded</vt:lpstr>
      <vt:lpstr>Govtrack</vt:lpstr>
      <vt:lpstr>Examples</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4</dc:title>
  <dc:creator>Haley N Capello</dc:creator>
  <cp:lastModifiedBy>Davis, Yasmin A.</cp:lastModifiedBy>
  <cp:revision>19</cp:revision>
  <dcterms:created xsi:type="dcterms:W3CDTF">2017-05-24T19:44:58Z</dcterms:created>
  <dcterms:modified xsi:type="dcterms:W3CDTF">2018-06-15T11:59:00Z</dcterms:modified>
</cp:coreProperties>
</file>