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86" r:id="rId1"/>
  </p:sldMasterIdLst>
  <p:notesMasterIdLst>
    <p:notesMasterId r:id="rId26"/>
  </p:notesMasterIdLst>
  <p:sldIdLst>
    <p:sldId id="256" r:id="rId2"/>
    <p:sldId id="264" r:id="rId3"/>
    <p:sldId id="258" r:id="rId4"/>
    <p:sldId id="259" r:id="rId5"/>
    <p:sldId id="260" r:id="rId6"/>
    <p:sldId id="278" r:id="rId7"/>
    <p:sldId id="261" r:id="rId8"/>
    <p:sldId id="277" r:id="rId9"/>
    <p:sldId id="276" r:id="rId10"/>
    <p:sldId id="279" r:id="rId11"/>
    <p:sldId id="280" r:id="rId12"/>
    <p:sldId id="286" r:id="rId13"/>
    <p:sldId id="287" r:id="rId14"/>
    <p:sldId id="288" r:id="rId15"/>
    <p:sldId id="281" r:id="rId16"/>
    <p:sldId id="282" r:id="rId17"/>
    <p:sldId id="263" r:id="rId18"/>
    <p:sldId id="265" r:id="rId19"/>
    <p:sldId id="266" r:id="rId20"/>
    <p:sldId id="267" r:id="rId21"/>
    <p:sldId id="268" r:id="rId22"/>
    <p:sldId id="269" r:id="rId23"/>
    <p:sldId id="270" r:id="rId24"/>
    <p:sldId id="271" r:id="rId2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227"/>
    <p:restoredTop sz="83871"/>
  </p:normalViewPr>
  <p:slideViewPr>
    <p:cSldViewPr snapToGrid="0" snapToObjects="1">
      <p:cViewPr varScale="1">
        <p:scale>
          <a:sx n="56" d="100"/>
          <a:sy n="56" d="100"/>
        </p:scale>
        <p:origin x="184" y="88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notesMaster" Target="notesMasters/notesMaster1.xml"/><Relationship Id="rId27" Type="http://schemas.openxmlformats.org/officeDocument/2006/relationships/presProps" Target="presProps.xml"/><Relationship Id="rId28" Type="http://schemas.openxmlformats.org/officeDocument/2006/relationships/viewProps" Target="viewProps.xml"/><Relationship Id="rId29" Type="http://schemas.openxmlformats.org/officeDocument/2006/relationships/theme" Target="theme/theme1.xml"/><Relationship Id="rId37" Type="http://schemas.microsoft.com/office/2016/11/relationships/changesInfo" Target="changesInfos/changesInfo1.xml"/><Relationship Id="rId3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C5938CAB-B412-4644-9847-E04323106222}"/>
    <pc:docChg chg="modSld">
      <pc:chgData name="" userId="" providerId="" clId="Web-{C5938CAB-B412-4644-9847-E04323106222}" dt="2018-02-16T15:08:03.172" v="10"/>
      <pc:docMkLst>
        <pc:docMk/>
      </pc:docMkLst>
      <pc:sldChg chg="modSp">
        <pc:chgData name="" userId="" providerId="" clId="Web-{C5938CAB-B412-4644-9847-E04323106222}" dt="2018-02-16T15:07:40.562" v="2"/>
        <pc:sldMkLst>
          <pc:docMk/>
          <pc:sldMk cId="1976875257" sldId="261"/>
        </pc:sldMkLst>
        <pc:spChg chg="mod">
          <ac:chgData name="" userId="" providerId="" clId="Web-{C5938CAB-B412-4644-9847-E04323106222}" dt="2018-02-16T15:07:40.562" v="2"/>
          <ac:spMkLst>
            <pc:docMk/>
            <pc:sldMk cId="1976875257" sldId="261"/>
            <ac:spMk id="4" creationId="{00000000-0000-0000-0000-000000000000}"/>
          </ac:spMkLst>
        </pc:spChg>
      </pc:sldChg>
      <pc:sldChg chg="modSp">
        <pc:chgData name="" userId="" providerId="" clId="Web-{C5938CAB-B412-4644-9847-E04323106222}" dt="2018-02-16T15:08:03.172" v="10"/>
        <pc:sldMkLst>
          <pc:docMk/>
          <pc:sldMk cId="1441805639" sldId="276"/>
        </pc:sldMkLst>
        <pc:spChg chg="mod">
          <ac:chgData name="" userId="" providerId="" clId="Web-{C5938CAB-B412-4644-9847-E04323106222}" dt="2018-02-16T15:08:03.172" v="10"/>
          <ac:spMkLst>
            <pc:docMk/>
            <pc:sldMk cId="1441805639" sldId="276"/>
            <ac:spMk id="3" creationId="{00000000-0000-0000-0000-000000000000}"/>
          </ac:spMkLst>
        </pc:spChg>
      </pc:sldChg>
      <pc:sldChg chg="modSp">
        <pc:chgData name="" userId="" providerId="" clId="Web-{C5938CAB-B412-4644-9847-E04323106222}" dt="2018-02-16T15:07:56.609" v="5"/>
        <pc:sldMkLst>
          <pc:docMk/>
          <pc:sldMk cId="152458046" sldId="277"/>
        </pc:sldMkLst>
        <pc:spChg chg="mod">
          <ac:chgData name="" userId="" providerId="" clId="Web-{C5938CAB-B412-4644-9847-E04323106222}" dt="2018-02-16T15:07:56.609" v="5"/>
          <ac:spMkLst>
            <pc:docMk/>
            <pc:sldMk cId="152458046" sldId="277"/>
            <ac:spMk id="3" creationId="{00000000-0000-0000-0000-000000000000}"/>
          </ac:spMkLst>
        </pc:spChg>
      </pc:sldChg>
    </pc:docChg>
  </pc:docChgLst>
  <pc:docChgLst>
    <pc:chgData clId="Web-{8849212E-64D4-4940-BD65-59F05F580E77}"/>
    <pc:docChg chg="addSld modSld modSection">
      <pc:chgData name="" userId="" providerId="" clId="Web-{8849212E-64D4-4940-BD65-59F05F580E77}" dt="2018-02-20T14:57:26.943" v="74"/>
      <pc:docMkLst>
        <pc:docMk/>
      </pc:docMkLst>
      <pc:sldChg chg="modSp">
        <pc:chgData name="" userId="" providerId="" clId="Web-{8849212E-64D4-4940-BD65-59F05F580E77}" dt="2018-02-20T14:41:17.574" v="21"/>
        <pc:sldMkLst>
          <pc:docMk/>
          <pc:sldMk cId="1466724523" sldId="259"/>
        </pc:sldMkLst>
        <pc:spChg chg="mod">
          <ac:chgData name="" userId="" providerId="" clId="Web-{8849212E-64D4-4940-BD65-59F05F580E77}" dt="2018-02-20T14:41:17.574" v="21"/>
          <ac:spMkLst>
            <pc:docMk/>
            <pc:sldMk cId="1466724523" sldId="259"/>
            <ac:spMk id="2" creationId="{00000000-0000-0000-0000-000000000000}"/>
          </ac:spMkLst>
        </pc:spChg>
      </pc:sldChg>
      <pc:sldChg chg="modNotes">
        <pc:chgData name="" userId="" providerId="" clId="Web-{8849212E-64D4-4940-BD65-59F05F580E77}" dt="2018-02-20T14:42:05.688" v="49"/>
        <pc:sldMkLst>
          <pc:docMk/>
          <pc:sldMk cId="2056336959" sldId="260"/>
        </pc:sldMkLst>
      </pc:sldChg>
      <pc:sldChg chg="delSp modSp">
        <pc:chgData name="" userId="" providerId="" clId="Web-{8849212E-64D4-4940-BD65-59F05F580E77}" dt="2018-02-20T14:57:26.943" v="74"/>
        <pc:sldMkLst>
          <pc:docMk/>
          <pc:sldMk cId="105319461" sldId="280"/>
        </pc:sldMkLst>
        <pc:spChg chg="mod">
          <ac:chgData name="" userId="" providerId="" clId="Web-{8849212E-64D4-4940-BD65-59F05F580E77}" dt="2018-02-20T14:57:26.943" v="74"/>
          <ac:spMkLst>
            <pc:docMk/>
            <pc:sldMk cId="105319461" sldId="280"/>
            <ac:spMk id="3" creationId="{00000000-0000-0000-0000-000000000000}"/>
          </ac:spMkLst>
        </pc:spChg>
        <pc:picChg chg="del mod">
          <ac:chgData name="" userId="" providerId="" clId="Web-{8849212E-64D4-4940-BD65-59F05F580E77}" dt="2018-02-20T14:57:19.131" v="72"/>
          <ac:picMkLst>
            <pc:docMk/>
            <pc:sldMk cId="105319461" sldId="280"/>
            <ac:picMk id="4" creationId="{00000000-0000-0000-0000-000000000000}"/>
          </ac:picMkLst>
        </pc:picChg>
        <pc:picChg chg="del mod">
          <ac:chgData name="" userId="" providerId="" clId="Web-{8849212E-64D4-4940-BD65-59F05F580E77}" dt="2018-02-20T14:57:21.131" v="73"/>
          <ac:picMkLst>
            <pc:docMk/>
            <pc:sldMk cId="105319461" sldId="280"/>
            <ac:picMk id="5" creationId="{00000000-0000-0000-0000-000000000000}"/>
          </ac:picMkLst>
        </pc:picChg>
      </pc:sldChg>
      <pc:sldChg chg="new">
        <pc:chgData name="" userId="" providerId="" clId="Web-{8849212E-64D4-4940-BD65-59F05F580E77}" dt="2018-02-20T14:40:41.946" v="0"/>
        <pc:sldMkLst>
          <pc:docMk/>
          <pc:sldMk cId="610942551" sldId="285"/>
        </pc:sldMkLst>
      </pc:sldChg>
      <pc:sldChg chg="addSp modSp new">
        <pc:chgData name="" userId="" providerId="" clId="Web-{8849212E-64D4-4940-BD65-59F05F580E77}" dt="2018-02-20T14:54:40.724" v="63"/>
        <pc:sldMkLst>
          <pc:docMk/>
          <pc:sldMk cId="3891309367" sldId="286"/>
        </pc:sldMkLst>
        <pc:picChg chg="add mod">
          <ac:chgData name="" userId="" providerId="" clId="Web-{8849212E-64D4-4940-BD65-59F05F580E77}" dt="2018-02-20T14:54:40.724" v="63"/>
          <ac:picMkLst>
            <pc:docMk/>
            <pc:sldMk cId="3891309367" sldId="286"/>
            <ac:picMk id="5" creationId="{FC7BFFE5-9CE3-420D-AF8C-3F53DBC4C822}"/>
          </ac:picMkLst>
        </pc:picChg>
      </pc:sldChg>
      <pc:sldChg chg="addSp modSp new">
        <pc:chgData name="" userId="" providerId="" clId="Web-{8849212E-64D4-4940-BD65-59F05F580E77}" dt="2018-02-20T14:55:54.068" v="71"/>
        <pc:sldMkLst>
          <pc:docMk/>
          <pc:sldMk cId="1108195303" sldId="287"/>
        </pc:sldMkLst>
        <pc:picChg chg="add mod">
          <ac:chgData name="" userId="" providerId="" clId="Web-{8849212E-64D4-4940-BD65-59F05F580E77}" dt="2018-02-20T14:55:54.068" v="71"/>
          <ac:picMkLst>
            <pc:docMk/>
            <pc:sldMk cId="1108195303" sldId="287"/>
            <ac:picMk id="5" creationId="{E3446F0C-5D6C-4294-9548-D47AB7DEDE54}"/>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9D604C5-D658-4F4A-9661-83D8A60BD3EA}" type="datetimeFigureOut">
              <a:rPr lang="en-US" smtClean="0"/>
              <a:t>2/22/18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BF30736-6F20-3A4B-ACF9-8D9EACB42BE9}" type="slidenum">
              <a:rPr lang="en-US" smtClean="0"/>
              <a:t>‹#›</a:t>
            </a:fld>
            <a:endParaRPr lang="en-US"/>
          </a:p>
        </p:txBody>
      </p:sp>
    </p:spTree>
    <p:extLst>
      <p:ext uri="{BB962C8B-B14F-4D97-AF65-F5344CB8AC3E}">
        <p14:creationId xmlns:p14="http://schemas.microsoft.com/office/powerpoint/2010/main" val="8867023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Worksheet</a:t>
            </a:r>
            <a:r>
              <a:rPr lang="en-US" baseline="0" dirty="0" smtClean="0"/>
              <a:t> can be found in the </a:t>
            </a:r>
            <a:r>
              <a:rPr lang="en-US" baseline="0" dirty="0" err="1" smtClean="0"/>
              <a:t>dropbox</a:t>
            </a:r>
            <a:r>
              <a:rPr lang="en-US" baseline="0" dirty="0" smtClean="0"/>
              <a:t>, titled “Lead Video Worksheet”</a:t>
            </a:r>
            <a:endParaRPr lang="en-US" dirty="0"/>
          </a:p>
        </p:txBody>
      </p:sp>
      <p:sp>
        <p:nvSpPr>
          <p:cNvPr id="4" name="Slide Number Placeholder 3"/>
          <p:cNvSpPr>
            <a:spLocks noGrp="1"/>
          </p:cNvSpPr>
          <p:nvPr>
            <p:ph type="sldNum" sz="quarter" idx="10"/>
          </p:nvPr>
        </p:nvSpPr>
        <p:spPr/>
        <p:txBody>
          <a:bodyPr/>
          <a:lstStyle/>
          <a:p>
            <a:fld id="{BBF30736-6F20-3A4B-ACF9-8D9EACB42BE9}" type="slidenum">
              <a:rPr lang="en-US" smtClean="0"/>
              <a:t>2</a:t>
            </a:fld>
            <a:endParaRPr lang="en-US"/>
          </a:p>
        </p:txBody>
      </p:sp>
    </p:spTree>
    <p:extLst>
      <p:ext uri="{BB962C8B-B14F-4D97-AF65-F5344CB8AC3E}">
        <p14:creationId xmlns:p14="http://schemas.microsoft.com/office/powerpoint/2010/main" val="10955505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the Lead Paint demo </a:t>
            </a:r>
          </a:p>
          <a:p>
            <a:r>
              <a:rPr lang="en-US" dirty="0"/>
              <a:t>Give everyone a lead check stick and set out objects that may contain lead. </a:t>
            </a:r>
          </a:p>
          <a:p>
            <a:r>
              <a:rPr lang="en-US" dirty="0"/>
              <a:t>Follow instructions on Teacher</a:t>
            </a:r>
            <a:r>
              <a:rPr lang="en-US" baseline="0" dirty="0"/>
              <a:t> notes</a:t>
            </a:r>
            <a:endParaRPr lang="en-US" dirty="0"/>
          </a:p>
          <a:p>
            <a:endParaRPr lang="en-US" dirty="0"/>
          </a:p>
        </p:txBody>
      </p:sp>
      <p:sp>
        <p:nvSpPr>
          <p:cNvPr id="4" name="Slide Number Placeholder 3"/>
          <p:cNvSpPr>
            <a:spLocks noGrp="1"/>
          </p:cNvSpPr>
          <p:nvPr>
            <p:ph type="sldNum" sz="quarter" idx="10"/>
          </p:nvPr>
        </p:nvSpPr>
        <p:spPr/>
        <p:txBody>
          <a:bodyPr/>
          <a:lstStyle/>
          <a:p>
            <a:fld id="{BBF30736-6F20-3A4B-ACF9-8D9EACB42BE9}" type="slidenum">
              <a:rPr lang="en-US" smtClean="0"/>
              <a:t>23</a:t>
            </a:fld>
            <a:endParaRPr lang="en-US"/>
          </a:p>
        </p:txBody>
      </p:sp>
    </p:spTree>
    <p:extLst>
      <p:ext uri="{BB962C8B-B14F-4D97-AF65-F5344CB8AC3E}">
        <p14:creationId xmlns:p14="http://schemas.microsoft.com/office/powerpoint/2010/main" val="5553026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They can take</a:t>
            </a:r>
            <a:r>
              <a:rPr lang="en-US" baseline="0" dirty="0"/>
              <a:t> a picture of their findings and bring it to class, and/or write a short paragraph of their findings. </a:t>
            </a:r>
            <a:endParaRPr lang="en-US" dirty="0"/>
          </a:p>
        </p:txBody>
      </p:sp>
      <p:sp>
        <p:nvSpPr>
          <p:cNvPr id="4" name="Slide Number Placeholder 3"/>
          <p:cNvSpPr>
            <a:spLocks noGrp="1"/>
          </p:cNvSpPr>
          <p:nvPr>
            <p:ph type="sldNum" sz="quarter" idx="10"/>
          </p:nvPr>
        </p:nvSpPr>
        <p:spPr/>
        <p:txBody>
          <a:bodyPr/>
          <a:lstStyle/>
          <a:p>
            <a:fld id="{BBF30736-6F20-3A4B-ACF9-8D9EACB42BE9}" type="slidenum">
              <a:rPr lang="en-US" smtClean="0"/>
              <a:t>24</a:t>
            </a:fld>
            <a:endParaRPr lang="en-US"/>
          </a:p>
        </p:txBody>
      </p:sp>
    </p:spTree>
    <p:extLst>
      <p:ext uri="{BB962C8B-B14F-4D97-AF65-F5344CB8AC3E}">
        <p14:creationId xmlns:p14="http://schemas.microsoft.com/office/powerpoint/2010/main" val="9537306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cs typeface="Calibri"/>
              </a:rPr>
              <a:t>Have</a:t>
            </a:r>
            <a:r>
              <a:rPr lang="en-US" baseline="0" dirty="0" smtClean="0">
                <a:cs typeface="Calibri"/>
              </a:rPr>
              <a:t> students break into groups of 3 or 4. Hand out cut outs of pictures of objects that may contain lead and objects that definitely don’t contain lead. Have students separate pictures into objects that contain lead and those that don’t. Give students around 5 minutes to complete. Have one representative from each group explain their choices, and explain them to students. </a:t>
            </a:r>
            <a:endParaRPr lang="en-US" dirty="0">
              <a:cs typeface="Calibri"/>
            </a:endParaRPr>
          </a:p>
        </p:txBody>
      </p:sp>
      <p:sp>
        <p:nvSpPr>
          <p:cNvPr id="4" name="Slide Number Placeholder 3"/>
          <p:cNvSpPr>
            <a:spLocks noGrp="1"/>
          </p:cNvSpPr>
          <p:nvPr>
            <p:ph type="sldNum" sz="quarter" idx="10"/>
          </p:nvPr>
        </p:nvSpPr>
        <p:spPr/>
        <p:txBody>
          <a:bodyPr/>
          <a:lstStyle/>
          <a:p>
            <a:fld id="{BBF30736-6F20-3A4B-ACF9-8D9EACB42BE9}" type="slidenum">
              <a:rPr lang="en-US" smtClean="0"/>
              <a:t>5</a:t>
            </a:fld>
            <a:endParaRPr lang="en-US"/>
          </a:p>
        </p:txBody>
      </p:sp>
    </p:spTree>
    <p:extLst>
      <p:ext uri="{BB962C8B-B14F-4D97-AF65-F5344CB8AC3E}">
        <p14:creationId xmlns:p14="http://schemas.microsoft.com/office/powerpoint/2010/main" val="14165295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Looking at graphic,</a:t>
            </a:r>
            <a:r>
              <a:rPr lang="en-US" baseline="0" dirty="0" smtClean="0"/>
              <a:t> identify ways you are potentially exposed to lead. List on the worksheet. </a:t>
            </a:r>
            <a:endParaRPr lang="en-US" dirty="0"/>
          </a:p>
        </p:txBody>
      </p:sp>
      <p:sp>
        <p:nvSpPr>
          <p:cNvPr id="4" name="Slide Number Placeholder 3"/>
          <p:cNvSpPr>
            <a:spLocks noGrp="1"/>
          </p:cNvSpPr>
          <p:nvPr>
            <p:ph type="sldNum" sz="quarter" idx="10"/>
          </p:nvPr>
        </p:nvSpPr>
        <p:spPr/>
        <p:txBody>
          <a:bodyPr/>
          <a:lstStyle/>
          <a:p>
            <a:fld id="{BBF30736-6F20-3A4B-ACF9-8D9EACB42BE9}" type="slidenum">
              <a:rPr lang="en-US" smtClean="0"/>
              <a:t>6</a:t>
            </a:fld>
            <a:endParaRPr lang="en-US"/>
          </a:p>
        </p:txBody>
      </p:sp>
    </p:spTree>
    <p:extLst>
      <p:ext uri="{BB962C8B-B14F-4D97-AF65-F5344CB8AC3E}">
        <p14:creationId xmlns:p14="http://schemas.microsoft.com/office/powerpoint/2010/main" val="11091182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will go into more detail of</a:t>
            </a:r>
            <a:r>
              <a:rPr lang="en-US" baseline="0" dirty="0"/>
              <a:t> these health effects in the next lecture. </a:t>
            </a: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BBF30736-6F20-3A4B-ACF9-8D9EACB42BE9}" type="slidenum">
              <a:rPr lang="en-US" smtClean="0"/>
              <a:t>9</a:t>
            </a:fld>
            <a:endParaRPr lang="en-US"/>
          </a:p>
        </p:txBody>
      </p:sp>
    </p:spTree>
    <p:extLst>
      <p:ext uri="{BB962C8B-B14F-4D97-AF65-F5344CB8AC3E}">
        <p14:creationId xmlns:p14="http://schemas.microsoft.com/office/powerpoint/2010/main" val="17897066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BF30736-6F20-3A4B-ACF9-8D9EACB42BE9}" type="slidenum">
              <a:rPr lang="en-US" smtClean="0"/>
              <a:t>10</a:t>
            </a:fld>
            <a:endParaRPr lang="en-US"/>
          </a:p>
        </p:txBody>
      </p:sp>
    </p:spTree>
    <p:extLst>
      <p:ext uri="{BB962C8B-B14F-4D97-AF65-F5344CB8AC3E}">
        <p14:creationId xmlns:p14="http://schemas.microsoft.com/office/powerpoint/2010/main" val="21236774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3200" dirty="0"/>
          </a:p>
        </p:txBody>
      </p:sp>
      <p:sp>
        <p:nvSpPr>
          <p:cNvPr id="4" name="Slide Number Placeholder 3"/>
          <p:cNvSpPr>
            <a:spLocks noGrp="1"/>
          </p:cNvSpPr>
          <p:nvPr>
            <p:ph type="sldNum" sz="quarter" idx="10"/>
          </p:nvPr>
        </p:nvSpPr>
        <p:spPr/>
        <p:txBody>
          <a:bodyPr/>
          <a:lstStyle/>
          <a:p>
            <a:fld id="{BBF30736-6F20-3A4B-ACF9-8D9EACB42BE9}" type="slidenum">
              <a:rPr lang="en-US" smtClean="0"/>
              <a:t>11</a:t>
            </a:fld>
            <a:endParaRPr lang="en-US"/>
          </a:p>
        </p:txBody>
      </p:sp>
    </p:spTree>
    <p:extLst>
      <p:ext uri="{BB962C8B-B14F-4D97-AF65-F5344CB8AC3E}">
        <p14:creationId xmlns:p14="http://schemas.microsoft.com/office/powerpoint/2010/main" val="8526771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Lead found in soil</a:t>
            </a:r>
            <a:r>
              <a:rPr lang="en-US" baseline="0" dirty="0" smtClean="0"/>
              <a:t> throughout New Orleans </a:t>
            </a:r>
            <a:endParaRPr lang="en-US" dirty="0"/>
          </a:p>
        </p:txBody>
      </p:sp>
      <p:sp>
        <p:nvSpPr>
          <p:cNvPr id="4" name="Slide Number Placeholder 3"/>
          <p:cNvSpPr>
            <a:spLocks noGrp="1"/>
          </p:cNvSpPr>
          <p:nvPr>
            <p:ph type="sldNum" sz="quarter" idx="10"/>
          </p:nvPr>
        </p:nvSpPr>
        <p:spPr/>
        <p:txBody>
          <a:bodyPr/>
          <a:lstStyle/>
          <a:p>
            <a:fld id="{BBF30736-6F20-3A4B-ACF9-8D9EACB42BE9}" type="slidenum">
              <a:rPr lang="en-US" smtClean="0"/>
              <a:t>14</a:t>
            </a:fld>
            <a:endParaRPr lang="en-US"/>
          </a:p>
        </p:txBody>
      </p:sp>
    </p:spTree>
    <p:extLst>
      <p:ext uri="{BB962C8B-B14F-4D97-AF65-F5344CB8AC3E}">
        <p14:creationId xmlns:p14="http://schemas.microsoft.com/office/powerpoint/2010/main" val="16675993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BF30736-6F20-3A4B-ACF9-8D9EACB42BE9}" type="slidenum">
              <a:rPr lang="en-US" smtClean="0"/>
              <a:t>16</a:t>
            </a:fld>
            <a:endParaRPr lang="en-US"/>
          </a:p>
        </p:txBody>
      </p:sp>
    </p:spTree>
    <p:extLst>
      <p:ext uri="{BB962C8B-B14F-4D97-AF65-F5344CB8AC3E}">
        <p14:creationId xmlns:p14="http://schemas.microsoft.com/office/powerpoint/2010/main" val="5689329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a:t>
            </a:r>
            <a:r>
              <a:rPr lang="en-US" dirty="0" err="1"/>
              <a:t>gbwater.org</a:t>
            </a:r>
            <a:r>
              <a:rPr lang="en-US" dirty="0"/>
              <a:t>/media/82002/lead-pipe-identification-</a:t>
            </a:r>
            <a:r>
              <a:rPr lang="en-US" dirty="0" err="1"/>
              <a:t>brochure.pdf</a:t>
            </a:r>
            <a:endParaRPr lang="en-US" dirty="0"/>
          </a:p>
        </p:txBody>
      </p:sp>
      <p:sp>
        <p:nvSpPr>
          <p:cNvPr id="4" name="Slide Number Placeholder 3"/>
          <p:cNvSpPr>
            <a:spLocks noGrp="1"/>
          </p:cNvSpPr>
          <p:nvPr>
            <p:ph type="sldNum" sz="quarter" idx="10"/>
          </p:nvPr>
        </p:nvSpPr>
        <p:spPr/>
        <p:txBody>
          <a:bodyPr/>
          <a:lstStyle/>
          <a:p>
            <a:fld id="{BBF30736-6F20-3A4B-ACF9-8D9EACB42BE9}" type="slidenum">
              <a:rPr lang="en-US" smtClean="0"/>
              <a:t>17</a:t>
            </a:fld>
            <a:endParaRPr lang="en-US"/>
          </a:p>
        </p:txBody>
      </p:sp>
    </p:spTree>
    <p:extLst>
      <p:ext uri="{BB962C8B-B14F-4D97-AF65-F5344CB8AC3E}">
        <p14:creationId xmlns:p14="http://schemas.microsoft.com/office/powerpoint/2010/main" val="14717490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7DE6118-2437-4B30-8E3C-4D2BE6020583}" type="datetimeFigureOut">
              <a:rPr lang="en-US" smtClean="0"/>
              <a:pPr/>
              <a:t>2/22/18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smtClean="0"/>
              <a:pPr/>
              <a:t>‹#›</a:t>
            </a:fld>
            <a:endParaRPr lang="en-US" dirty="0"/>
          </a:p>
        </p:txBody>
      </p:sp>
    </p:spTree>
    <p:extLst>
      <p:ext uri="{BB962C8B-B14F-4D97-AF65-F5344CB8AC3E}">
        <p14:creationId xmlns:p14="http://schemas.microsoft.com/office/powerpoint/2010/main" val="14050623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7DE6118-2437-4B30-8E3C-4D2BE6020583}" type="datetimeFigureOut">
              <a:rPr lang="en-US" smtClean="0"/>
              <a:t>2/22/18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smtClean="0"/>
              <a:t>‹#›</a:t>
            </a:fld>
            <a:endParaRPr lang="en-US" dirty="0"/>
          </a:p>
        </p:txBody>
      </p:sp>
    </p:spTree>
    <p:extLst>
      <p:ext uri="{BB962C8B-B14F-4D97-AF65-F5344CB8AC3E}">
        <p14:creationId xmlns:p14="http://schemas.microsoft.com/office/powerpoint/2010/main" val="12811211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7DE6118-2437-4B30-8E3C-4D2BE6020583}" type="datetimeFigureOut">
              <a:rPr lang="en-US" smtClean="0"/>
              <a:t>2/22/18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smtClean="0"/>
              <a:t>‹#›</a:t>
            </a:fld>
            <a:endParaRPr lang="en-US" dirty="0"/>
          </a:p>
        </p:txBody>
      </p:sp>
    </p:spTree>
    <p:extLst>
      <p:ext uri="{BB962C8B-B14F-4D97-AF65-F5344CB8AC3E}">
        <p14:creationId xmlns:p14="http://schemas.microsoft.com/office/powerpoint/2010/main" val="11327450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7DE6118-2437-4B30-8E3C-4D2BE6020583}" type="datetimeFigureOut">
              <a:rPr lang="en-US" smtClean="0"/>
              <a:t>2/22/18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smtClean="0"/>
              <a:t>‹#›</a:t>
            </a:fld>
            <a:endParaRPr lang="en-US" dirty="0"/>
          </a:p>
        </p:txBody>
      </p:sp>
    </p:spTree>
    <p:extLst>
      <p:ext uri="{BB962C8B-B14F-4D97-AF65-F5344CB8AC3E}">
        <p14:creationId xmlns:p14="http://schemas.microsoft.com/office/powerpoint/2010/main" val="11530869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7DE6118-2437-4B30-8E3C-4D2BE6020583}" type="datetimeFigureOut">
              <a:rPr lang="en-US" smtClean="0"/>
              <a:pPr/>
              <a:t>2/22/18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smtClean="0"/>
              <a:pPr/>
              <a:t>‹#›</a:t>
            </a:fld>
            <a:endParaRPr lang="en-US" dirty="0"/>
          </a:p>
        </p:txBody>
      </p:sp>
    </p:spTree>
    <p:extLst>
      <p:ext uri="{BB962C8B-B14F-4D97-AF65-F5344CB8AC3E}">
        <p14:creationId xmlns:p14="http://schemas.microsoft.com/office/powerpoint/2010/main" val="1040526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7DE6118-2437-4B30-8E3C-4D2BE6020583}" type="datetimeFigureOut">
              <a:rPr lang="en-US" smtClean="0"/>
              <a:t>2/22/18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9E57DC2-970A-4B3E-BB1C-7A09969E49DF}" type="slidenum">
              <a:rPr lang="en-US" smtClean="0"/>
              <a:t>‹#›</a:t>
            </a:fld>
            <a:endParaRPr lang="en-US" dirty="0"/>
          </a:p>
        </p:txBody>
      </p:sp>
    </p:spTree>
    <p:extLst>
      <p:ext uri="{BB962C8B-B14F-4D97-AF65-F5344CB8AC3E}">
        <p14:creationId xmlns:p14="http://schemas.microsoft.com/office/powerpoint/2010/main" val="11673126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7DE6118-2437-4B30-8E3C-4D2BE6020583}" type="datetimeFigureOut">
              <a:rPr lang="en-US" smtClean="0"/>
              <a:t>2/22/18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9E57DC2-970A-4B3E-BB1C-7A09969E49DF}" type="slidenum">
              <a:rPr lang="en-US" smtClean="0"/>
              <a:t>‹#›</a:t>
            </a:fld>
            <a:endParaRPr lang="en-US" dirty="0"/>
          </a:p>
        </p:txBody>
      </p:sp>
    </p:spTree>
    <p:extLst>
      <p:ext uri="{BB962C8B-B14F-4D97-AF65-F5344CB8AC3E}">
        <p14:creationId xmlns:p14="http://schemas.microsoft.com/office/powerpoint/2010/main" val="17605595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7DE6118-2437-4B30-8E3C-4D2BE6020583}" type="datetimeFigureOut">
              <a:rPr lang="en-US" smtClean="0"/>
              <a:t>2/22/18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9E57DC2-970A-4B3E-BB1C-7A09969E49DF}" type="slidenum">
              <a:rPr lang="en-US" smtClean="0"/>
              <a:t>‹#›</a:t>
            </a:fld>
            <a:endParaRPr lang="en-US" dirty="0"/>
          </a:p>
        </p:txBody>
      </p:sp>
    </p:spTree>
    <p:extLst>
      <p:ext uri="{BB962C8B-B14F-4D97-AF65-F5344CB8AC3E}">
        <p14:creationId xmlns:p14="http://schemas.microsoft.com/office/powerpoint/2010/main" val="16953575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DE6118-2437-4B30-8E3C-4D2BE6020583}" type="datetimeFigureOut">
              <a:rPr lang="en-US" smtClean="0"/>
              <a:t>2/22/18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9E57DC2-970A-4B3E-BB1C-7A09969E49DF}" type="slidenum">
              <a:rPr lang="en-US" smtClean="0"/>
              <a:t>‹#›</a:t>
            </a:fld>
            <a:endParaRPr lang="en-US" dirty="0"/>
          </a:p>
        </p:txBody>
      </p:sp>
    </p:spTree>
    <p:extLst>
      <p:ext uri="{BB962C8B-B14F-4D97-AF65-F5344CB8AC3E}">
        <p14:creationId xmlns:p14="http://schemas.microsoft.com/office/powerpoint/2010/main" val="10616674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7DE6118-2437-4B30-8E3C-4D2BE6020583}" type="datetimeFigureOut">
              <a:rPr lang="en-US" smtClean="0"/>
              <a:pPr/>
              <a:t>2/22/18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9E57DC2-970A-4B3E-BB1C-7A09969E49DF}" type="slidenum">
              <a:rPr lang="en-US" smtClean="0"/>
              <a:pPr/>
              <a:t>‹#›</a:t>
            </a:fld>
            <a:endParaRPr lang="en-US" dirty="0"/>
          </a:p>
        </p:txBody>
      </p:sp>
    </p:spTree>
    <p:extLst>
      <p:ext uri="{BB962C8B-B14F-4D97-AF65-F5344CB8AC3E}">
        <p14:creationId xmlns:p14="http://schemas.microsoft.com/office/powerpoint/2010/main" val="23856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7DE6118-2437-4B30-8E3C-4D2BE6020583}" type="datetimeFigureOut">
              <a:rPr lang="en-US" smtClean="0"/>
              <a:pPr/>
              <a:t>2/22/18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9E57DC2-970A-4B3E-BB1C-7A09969E49DF}" type="slidenum">
              <a:rPr lang="en-US" smtClean="0"/>
              <a:pPr/>
              <a:t>‹#›</a:t>
            </a:fld>
            <a:endParaRPr lang="en-US" dirty="0"/>
          </a:p>
        </p:txBody>
      </p:sp>
    </p:spTree>
    <p:extLst>
      <p:ext uri="{BB962C8B-B14F-4D97-AF65-F5344CB8AC3E}">
        <p14:creationId xmlns:p14="http://schemas.microsoft.com/office/powerpoint/2010/main" val="1441485342"/>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DE6118-2437-4B30-8E3C-4D2BE6020583}" type="datetimeFigureOut">
              <a:rPr lang="en-US" smtClean="0"/>
              <a:pPr/>
              <a:t>2/22/18</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E57DC2-970A-4B3E-BB1C-7A09969E49DF}" type="slidenum">
              <a:rPr lang="en-US" smtClean="0"/>
              <a:pPr/>
              <a:t>‹#›</a:t>
            </a:fld>
            <a:endParaRPr lang="en-US" dirty="0"/>
          </a:p>
        </p:txBody>
      </p:sp>
    </p:spTree>
    <p:extLst>
      <p:ext uri="{BB962C8B-B14F-4D97-AF65-F5344CB8AC3E}">
        <p14:creationId xmlns:p14="http://schemas.microsoft.com/office/powerpoint/2010/main" val="1264015785"/>
      </p:ext>
    </p:extLst>
  </p:cSld>
  <p:clrMap bg1="lt1" tx1="dk1" bg2="lt2" tx2="dk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 id="2147483791" r:id="rId5"/>
    <p:sldLayoutId id="2147483792" r:id="rId6"/>
    <p:sldLayoutId id="2147483793" r:id="rId7"/>
    <p:sldLayoutId id="2147483794" r:id="rId8"/>
    <p:sldLayoutId id="2147483795" r:id="rId9"/>
    <p:sldLayoutId id="2147483796" r:id="rId10"/>
    <p:sldLayoutId id="214748379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hyperlink" Target="https://www.youtube.com/watch?v=CM1u29BeqC0" TargetMode="External"/><Relationship Id="rId4" Type="http://schemas.openxmlformats.org/officeDocument/2006/relationships/image" Target="../media/image1.tiff"/><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tiff"/><Relationship Id="rId3" Type="http://schemas.openxmlformats.org/officeDocument/2006/relationships/image" Target="../media/image3.tif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tiff"/><Relationship Id="rId3" Type="http://schemas.openxmlformats.org/officeDocument/2006/relationships/image" Target="../media/image5.tif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tiff"/><Relationship Id="rId3" Type="http://schemas.openxmlformats.org/officeDocument/2006/relationships/image" Target="../media/image8.tif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a:t>Lead and Hazard Assessment </a:t>
            </a:r>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19257877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dirty="0" smtClean="0"/>
              <a:t>Where can we find in the environment? </a:t>
            </a:r>
            <a:endParaRPr lang="en-US" sz="4800" b="1" dirty="0"/>
          </a:p>
        </p:txBody>
      </p:sp>
      <p:sp>
        <p:nvSpPr>
          <p:cNvPr id="3" name="Content Placeholder 2"/>
          <p:cNvSpPr>
            <a:spLocks noGrp="1"/>
          </p:cNvSpPr>
          <p:nvPr>
            <p:ph idx="1"/>
          </p:nvPr>
        </p:nvSpPr>
        <p:spPr>
          <a:xfrm>
            <a:off x="1371600" y="1649896"/>
            <a:ext cx="9601200" cy="3581400"/>
          </a:xfrm>
        </p:spPr>
        <p:txBody>
          <a:bodyPr/>
          <a:lstStyle/>
          <a:p>
            <a:r>
              <a:rPr lang="en-US" altLang="en-US" dirty="0"/>
              <a:t>Varies from place to place</a:t>
            </a:r>
          </a:p>
          <a:p>
            <a:r>
              <a:rPr lang="en-US" altLang="en-US" dirty="0"/>
              <a:t>Soil </a:t>
            </a:r>
            <a:r>
              <a:rPr lang="en-US" altLang="en-US" dirty="0">
                <a:solidFill>
                  <a:srgbClr val="C00000"/>
                </a:solidFill>
              </a:rPr>
              <a:t>near roadways  </a:t>
            </a:r>
            <a:r>
              <a:rPr lang="en-US" altLang="en-US" dirty="0"/>
              <a:t>(pre-1976 gasoline)</a:t>
            </a:r>
          </a:p>
          <a:p>
            <a:r>
              <a:rPr lang="en-US" altLang="en-US" dirty="0"/>
              <a:t>Soil </a:t>
            </a:r>
            <a:r>
              <a:rPr lang="en-US" altLang="en-US" dirty="0">
                <a:solidFill>
                  <a:srgbClr val="C00000"/>
                </a:solidFill>
              </a:rPr>
              <a:t>near homes </a:t>
            </a:r>
            <a:r>
              <a:rPr lang="en-US" altLang="en-US" dirty="0"/>
              <a:t>(paint)</a:t>
            </a:r>
          </a:p>
          <a:p>
            <a:r>
              <a:rPr lang="en-US" altLang="en-US" dirty="0"/>
              <a:t>Elevated in soil, water, or air near lead mining or smelting facilities</a:t>
            </a:r>
          </a:p>
          <a:p>
            <a:r>
              <a:rPr lang="en-US" altLang="en-US" dirty="0"/>
              <a:t>Near smaller businesses and </a:t>
            </a:r>
            <a:r>
              <a:rPr lang="en-US" altLang="en-US" dirty="0">
                <a:solidFill>
                  <a:srgbClr val="C00000"/>
                </a:solidFill>
              </a:rPr>
              <a:t>industries </a:t>
            </a:r>
            <a:r>
              <a:rPr lang="en-US" altLang="en-US" dirty="0"/>
              <a:t>that involve lead</a:t>
            </a:r>
          </a:p>
        </p:txBody>
      </p:sp>
      <p:pic>
        <p:nvPicPr>
          <p:cNvPr id="4"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4083702"/>
            <a:ext cx="9398000" cy="25360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798319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How did Lead get into the Environment? </a:t>
            </a:r>
          </a:p>
        </p:txBody>
      </p:sp>
      <p:sp>
        <p:nvSpPr>
          <p:cNvPr id="4" name="Content Placeholder 3"/>
          <p:cNvSpPr>
            <a:spLocks noGrp="1"/>
          </p:cNvSpPr>
          <p:nvPr>
            <p:ph sz="half" idx="1"/>
          </p:nvPr>
        </p:nvSpPr>
        <p:spPr/>
        <p:txBody>
          <a:bodyPr>
            <a:noAutofit/>
          </a:bodyPr>
          <a:lstStyle/>
          <a:p>
            <a:r>
              <a:rPr lang="en-US" altLang="en-US" sz="3000" dirty="0"/>
              <a:t>Deterioration of lead-based paint</a:t>
            </a:r>
          </a:p>
          <a:p>
            <a:pPr lvl="1"/>
            <a:r>
              <a:rPr lang="en-US" altLang="en-US" sz="3000" dirty="0"/>
              <a:t>Banned 1978</a:t>
            </a:r>
          </a:p>
          <a:p>
            <a:pPr lvl="1"/>
            <a:r>
              <a:rPr lang="en-US" altLang="en-US" sz="3000" dirty="0"/>
              <a:t>Still used in industrial paint</a:t>
            </a:r>
          </a:p>
          <a:p>
            <a:r>
              <a:rPr lang="en-US" altLang="en-US" sz="3000" dirty="0"/>
              <a:t>Leaded gasoline </a:t>
            </a:r>
          </a:p>
          <a:p>
            <a:pPr lvl="1"/>
            <a:r>
              <a:rPr lang="en-US" altLang="en-US" sz="3000" dirty="0"/>
              <a:t>Started 1923</a:t>
            </a:r>
          </a:p>
          <a:p>
            <a:pPr lvl="1"/>
            <a:r>
              <a:rPr lang="en-US" altLang="en-US" sz="3000" dirty="0"/>
              <a:t>Phase out started in 1976</a:t>
            </a:r>
          </a:p>
          <a:p>
            <a:pPr lvl="1"/>
            <a:r>
              <a:rPr lang="en-US" altLang="en-US" sz="3000" dirty="0"/>
              <a:t>Still allowed in airplane gas</a:t>
            </a:r>
          </a:p>
        </p:txBody>
      </p:sp>
      <p:sp>
        <p:nvSpPr>
          <p:cNvPr id="5" name="Content Placeholder 4"/>
          <p:cNvSpPr>
            <a:spLocks noGrp="1"/>
          </p:cNvSpPr>
          <p:nvPr>
            <p:ph sz="half" idx="2"/>
          </p:nvPr>
        </p:nvSpPr>
        <p:spPr/>
        <p:txBody>
          <a:bodyPr>
            <a:normAutofit/>
          </a:bodyPr>
          <a:lstStyle/>
          <a:p>
            <a:r>
              <a:rPr lang="en-US" altLang="en-US" sz="3000" dirty="0"/>
              <a:t>Lead service lines in water distribution systems </a:t>
            </a:r>
          </a:p>
          <a:p>
            <a:pPr lvl="1"/>
            <a:r>
              <a:rPr lang="en-US" altLang="en-US" sz="3000" dirty="0"/>
              <a:t>Banned in 1986</a:t>
            </a:r>
          </a:p>
          <a:p>
            <a:r>
              <a:rPr lang="en-US" altLang="en-US" sz="3000" dirty="0"/>
              <a:t>Industries that release lead, like mines, smelters</a:t>
            </a:r>
            <a:endParaRPr lang="en-US" sz="3000" dirty="0"/>
          </a:p>
        </p:txBody>
      </p:sp>
    </p:spTree>
    <p:extLst>
      <p:ext uri="{BB962C8B-B14F-4D97-AF65-F5344CB8AC3E}">
        <p14:creationId xmlns:p14="http://schemas.microsoft.com/office/powerpoint/2010/main" val="1053194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3583849-4267-43E8-AC52-955E0B92DEB9}"/>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xmlns="" id="{E68CC2A1-4E5B-47C1-A402-AC8805AAD6FB}"/>
              </a:ext>
            </a:extLst>
          </p:cNvPr>
          <p:cNvSpPr>
            <a:spLocks noGrp="1"/>
          </p:cNvSpPr>
          <p:nvPr>
            <p:ph idx="1"/>
          </p:nvPr>
        </p:nvSpPr>
        <p:spPr/>
        <p:txBody>
          <a:bodyPr/>
          <a:lstStyle/>
          <a:p>
            <a:endParaRPr lang="en-US"/>
          </a:p>
        </p:txBody>
      </p:sp>
      <p:pic>
        <p:nvPicPr>
          <p:cNvPr id="5" name="Picture 4" descr="A picture containing screenshot&#10;&#10;Description generated with high confidence">
            <a:extLst>
              <a:ext uri="{FF2B5EF4-FFF2-40B4-BE49-F238E27FC236}">
                <a16:creationId xmlns:a16="http://schemas.microsoft.com/office/drawing/2014/main" xmlns="" id="{FC7BFFE5-9CE3-420D-AF8C-3F53DBC4C822}"/>
              </a:ext>
            </a:extLst>
          </p:cNvPr>
          <p:cNvPicPr>
            <a:picLocks noChangeAspect="1"/>
          </p:cNvPicPr>
          <p:nvPr/>
        </p:nvPicPr>
        <p:blipFill rotWithShape="1">
          <a:blip r:embed="rId2"/>
          <a:srcRect l="60664" t="43473" r="28343" b="39921"/>
          <a:stretch/>
        </p:blipFill>
        <p:spPr>
          <a:xfrm>
            <a:off x="825500" y="406400"/>
            <a:ext cx="9425622" cy="6014327"/>
          </a:xfrm>
          <a:prstGeom prst="rect">
            <a:avLst/>
          </a:prstGeom>
        </p:spPr>
      </p:pic>
    </p:spTree>
    <p:extLst>
      <p:ext uri="{BB962C8B-B14F-4D97-AF65-F5344CB8AC3E}">
        <p14:creationId xmlns:p14="http://schemas.microsoft.com/office/powerpoint/2010/main" val="38913093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15F3055-2C45-4FB3-B4A7-FA373D14A45A}"/>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xmlns="" id="{9E0E9764-FB75-41C0-83F5-98B1FE12BE24}"/>
              </a:ext>
            </a:extLst>
          </p:cNvPr>
          <p:cNvSpPr>
            <a:spLocks noGrp="1"/>
          </p:cNvSpPr>
          <p:nvPr>
            <p:ph idx="1"/>
          </p:nvPr>
        </p:nvSpPr>
        <p:spPr/>
        <p:txBody>
          <a:bodyPr/>
          <a:lstStyle/>
          <a:p>
            <a:endParaRPr lang="en-US"/>
          </a:p>
        </p:txBody>
      </p:sp>
      <p:pic>
        <p:nvPicPr>
          <p:cNvPr id="5" name="Picture 4" descr="A close up of a map&#10;&#10;Description generated with high confidence">
            <a:extLst>
              <a:ext uri="{FF2B5EF4-FFF2-40B4-BE49-F238E27FC236}">
                <a16:creationId xmlns:a16="http://schemas.microsoft.com/office/drawing/2014/main" xmlns="" id="{E3446F0C-5D6C-4294-9548-D47AB7DEDE5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5233" r="16565" b="9763"/>
          <a:stretch>
            <a:fillRect/>
          </a:stretch>
        </p:blipFill>
        <p:spPr bwMode="auto">
          <a:xfrm>
            <a:off x="38100" y="304800"/>
            <a:ext cx="12103640" cy="59944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0819530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148840" y="-37228"/>
            <a:ext cx="8161019" cy="6895228"/>
          </a:xfrm>
        </p:spPr>
      </p:pic>
    </p:spTree>
    <p:extLst>
      <p:ext uri="{BB962C8B-B14F-4D97-AF65-F5344CB8AC3E}">
        <p14:creationId xmlns:p14="http://schemas.microsoft.com/office/powerpoint/2010/main" val="99995530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9120" y="0"/>
            <a:ext cx="10515600" cy="1325563"/>
          </a:xfrm>
        </p:spPr>
        <p:txBody>
          <a:bodyPr>
            <a:normAutofit/>
          </a:bodyPr>
          <a:lstStyle/>
          <a:p>
            <a:r>
              <a:rPr lang="en-US" sz="4800" b="1" dirty="0"/>
              <a:t>Sources of Lead in Drinking Water </a:t>
            </a:r>
          </a:p>
        </p:txBody>
      </p:sp>
      <p:sp>
        <p:nvSpPr>
          <p:cNvPr id="3" name="Content Placeholder 2"/>
          <p:cNvSpPr>
            <a:spLocks noGrp="1"/>
          </p:cNvSpPr>
          <p:nvPr>
            <p:ph idx="1"/>
          </p:nvPr>
        </p:nvSpPr>
        <p:spPr>
          <a:xfrm>
            <a:off x="320040" y="1462088"/>
            <a:ext cx="5966460" cy="4459357"/>
          </a:xfrm>
        </p:spPr>
        <p:txBody>
          <a:bodyPr>
            <a:noAutofit/>
          </a:bodyPr>
          <a:lstStyle/>
          <a:p>
            <a:pPr marL="284163" indent="-284163">
              <a:buFont typeface="Courier New" panose="02070309020205020404" pitchFamily="49" charset="0"/>
              <a:buChar char="o"/>
            </a:pPr>
            <a:r>
              <a:rPr lang="en-US" dirty="0"/>
              <a:t>Lead service lines (LSLs)</a:t>
            </a:r>
          </a:p>
          <a:p>
            <a:pPr marL="540195" lvl="1" indent="-284163">
              <a:buFont typeface="Courier New" panose="02070309020205020404" pitchFamily="49" charset="0"/>
              <a:buChar char="o"/>
            </a:pPr>
            <a:r>
              <a:rPr lang="en-US" dirty="0"/>
              <a:t>Contributes ~ 50-75% of lead at </a:t>
            </a:r>
            <a:r>
              <a:rPr lang="en-US" dirty="0" smtClean="0"/>
              <a:t>tap</a:t>
            </a:r>
            <a:endParaRPr lang="en-US" sz="800" dirty="0"/>
          </a:p>
          <a:p>
            <a:pPr marL="284163" indent="-284163">
              <a:buFont typeface="Courier New" panose="02070309020205020404" pitchFamily="49" charset="0"/>
              <a:buChar char="o"/>
            </a:pPr>
            <a:r>
              <a:rPr lang="en-US" dirty="0"/>
              <a:t>Leaded brass</a:t>
            </a:r>
          </a:p>
          <a:p>
            <a:pPr marL="540195" lvl="1" indent="-284163">
              <a:buFont typeface="Courier New" panose="02070309020205020404" pitchFamily="49" charset="0"/>
              <a:buChar char="o"/>
            </a:pPr>
            <a:r>
              <a:rPr lang="en-US" dirty="0"/>
              <a:t>Prior to 2014, 8% lead allowed in “non-leaded” pipe </a:t>
            </a:r>
          </a:p>
          <a:p>
            <a:pPr marL="540195" lvl="1" indent="-284163">
              <a:buFont typeface="Courier New" panose="02070309020205020404" pitchFamily="49" charset="0"/>
              <a:buChar char="o"/>
            </a:pPr>
            <a:r>
              <a:rPr lang="en-US" dirty="0"/>
              <a:t>Leaded-brass parts discharged enough lead to produce 0.5 - 2.4 IQ deficit in children consuming 2 L of water/day </a:t>
            </a:r>
            <a:r>
              <a:rPr lang="en-US" sz="1800" dirty="0"/>
              <a:t>(Maas et al 2005)</a:t>
            </a:r>
          </a:p>
          <a:p>
            <a:pPr marL="540195" lvl="1" indent="-284163">
              <a:buFont typeface="Courier New" panose="02070309020205020404" pitchFamily="49" charset="0"/>
              <a:buChar char="o"/>
            </a:pPr>
            <a:endParaRPr lang="en-US" sz="800" dirty="0"/>
          </a:p>
          <a:p>
            <a:pPr marL="284163" indent="-284163">
              <a:buFont typeface="Courier New" panose="02070309020205020404" pitchFamily="49" charset="0"/>
              <a:buChar char="o"/>
            </a:pPr>
            <a:r>
              <a:rPr lang="en-US" dirty="0"/>
              <a:t>Leaded solder</a:t>
            </a:r>
          </a:p>
          <a:p>
            <a:pPr marL="540195" lvl="1" indent="-284163">
              <a:buFont typeface="Courier New" panose="02070309020205020404" pitchFamily="49" charset="0"/>
              <a:buChar char="o"/>
            </a:pPr>
            <a:r>
              <a:rPr lang="en-US" dirty="0"/>
              <a:t>Common in homes built before prohibited in 1986</a:t>
            </a:r>
          </a:p>
        </p:txBody>
      </p:sp>
      <p:pic>
        <p:nvPicPr>
          <p:cNvPr id="4" name="Picture 3"/>
          <p:cNvPicPr>
            <a:picLocks noChangeAspect="1"/>
          </p:cNvPicPr>
          <p:nvPr/>
        </p:nvPicPr>
        <p:blipFill rotWithShape="1">
          <a:blip r:embed="rId2"/>
          <a:srcRect b="30762"/>
          <a:stretch/>
        </p:blipFill>
        <p:spPr>
          <a:xfrm>
            <a:off x="6461760" y="1644968"/>
            <a:ext cx="5516880" cy="4672427"/>
          </a:xfrm>
          <a:prstGeom prst="rect">
            <a:avLst/>
          </a:prstGeom>
        </p:spPr>
      </p:pic>
    </p:spTree>
    <p:extLst>
      <p:ext uri="{BB962C8B-B14F-4D97-AF65-F5344CB8AC3E}">
        <p14:creationId xmlns:p14="http://schemas.microsoft.com/office/powerpoint/2010/main" val="10484858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Even ”Lead-free” Plumbing has Lead </a:t>
            </a:r>
          </a:p>
        </p:txBody>
      </p:sp>
      <p:sp>
        <p:nvSpPr>
          <p:cNvPr id="3" name="Content Placeholder 2"/>
          <p:cNvSpPr>
            <a:spLocks noGrp="1"/>
          </p:cNvSpPr>
          <p:nvPr>
            <p:ph sz="half" idx="1"/>
          </p:nvPr>
        </p:nvSpPr>
        <p:spPr>
          <a:xfrm>
            <a:off x="320040" y="1825625"/>
            <a:ext cx="5699760" cy="4351338"/>
          </a:xfrm>
        </p:spPr>
        <p:txBody>
          <a:bodyPr>
            <a:noAutofit/>
          </a:bodyPr>
          <a:lstStyle/>
          <a:p>
            <a:pPr marL="342900" indent="-342900">
              <a:lnSpc>
                <a:spcPct val="100000"/>
              </a:lnSpc>
              <a:spcBef>
                <a:spcPts val="600"/>
              </a:spcBef>
              <a:buFont typeface="Courier New" panose="02070309020205020404" pitchFamily="49" charset="0"/>
              <a:buChar char="o"/>
            </a:pPr>
            <a:r>
              <a:rPr lang="en-US" sz="3200" b="1" dirty="0"/>
              <a:t>Safe Drinking Water Act Amendment (1986)</a:t>
            </a:r>
          </a:p>
          <a:p>
            <a:pPr marL="969963" lvl="2" indent="-284163">
              <a:lnSpc>
                <a:spcPct val="100000"/>
              </a:lnSpc>
              <a:buFont typeface="Courier New" panose="02070309020205020404" pitchFamily="49" charset="0"/>
              <a:buChar char="o"/>
            </a:pPr>
            <a:r>
              <a:rPr lang="en-US" sz="2400" dirty="0"/>
              <a:t>Lead plumbing or solder in potable water systems prohibited </a:t>
            </a:r>
          </a:p>
          <a:p>
            <a:pPr marL="969963" lvl="2" indent="-284163">
              <a:lnSpc>
                <a:spcPct val="100000"/>
              </a:lnSpc>
              <a:buFont typeface="Courier New" panose="02070309020205020404" pitchFamily="49" charset="0"/>
              <a:buChar char="o"/>
            </a:pPr>
            <a:r>
              <a:rPr lang="en-US" sz="2400" dirty="0"/>
              <a:t>“Lead-free” defined as: </a:t>
            </a:r>
          </a:p>
          <a:p>
            <a:pPr marL="1361758" lvl="3" indent="-284163">
              <a:lnSpc>
                <a:spcPct val="100000"/>
              </a:lnSpc>
              <a:buFont typeface="Courier New" panose="02070309020205020404" pitchFamily="49" charset="0"/>
              <a:buChar char="o"/>
            </a:pPr>
            <a:r>
              <a:rPr lang="en-US" sz="2400" dirty="0"/>
              <a:t>≤0.2% lead for solders and flux</a:t>
            </a:r>
          </a:p>
          <a:p>
            <a:pPr marL="1361758" lvl="3" indent="-284163">
              <a:lnSpc>
                <a:spcPct val="100000"/>
              </a:lnSpc>
              <a:buFont typeface="Courier New" panose="02070309020205020404" pitchFamily="49" charset="0"/>
              <a:buChar char="o"/>
            </a:pPr>
            <a:r>
              <a:rPr lang="en-US" sz="2400" b="1" dirty="0"/>
              <a:t>≤8%</a:t>
            </a:r>
            <a:r>
              <a:rPr lang="en-US" sz="2400" dirty="0"/>
              <a:t> lead for pipe and pipe fittings</a:t>
            </a:r>
          </a:p>
          <a:p>
            <a:pPr marL="914400" lvl="2" indent="-228600">
              <a:lnSpc>
                <a:spcPct val="100000"/>
              </a:lnSpc>
              <a:buFont typeface="Courier New" panose="02070309020205020404" pitchFamily="49" charset="0"/>
              <a:buChar char="o"/>
            </a:pPr>
            <a:r>
              <a:rPr lang="en-US" sz="2400" dirty="0"/>
              <a:t>Effective after June 1986 </a:t>
            </a:r>
          </a:p>
          <a:p>
            <a:pPr marL="1188720" lvl="3" indent="-228600">
              <a:lnSpc>
                <a:spcPct val="100000"/>
              </a:lnSpc>
              <a:buFont typeface="Courier New" panose="02070309020205020404" pitchFamily="49" charset="0"/>
              <a:buChar char="o"/>
            </a:pPr>
            <a:r>
              <a:rPr lang="en-US" sz="2400" i="0" dirty="0"/>
              <a:t>LA did not implement until </a:t>
            </a:r>
            <a:r>
              <a:rPr lang="en-US" sz="2400" b="1" i="0" dirty="0"/>
              <a:t>1988</a:t>
            </a:r>
          </a:p>
          <a:p>
            <a:pPr marL="1188720" lvl="3" indent="-228600">
              <a:lnSpc>
                <a:spcPct val="100000"/>
              </a:lnSpc>
              <a:buFont typeface="Courier New" panose="02070309020205020404" pitchFamily="49" charset="0"/>
              <a:buChar char="o"/>
            </a:pPr>
            <a:endParaRPr lang="en-US" sz="900" i="0" dirty="0"/>
          </a:p>
        </p:txBody>
      </p:sp>
      <p:sp>
        <p:nvSpPr>
          <p:cNvPr id="4" name="Content Placeholder 3"/>
          <p:cNvSpPr>
            <a:spLocks noGrp="1"/>
          </p:cNvSpPr>
          <p:nvPr>
            <p:ph sz="half" idx="2"/>
          </p:nvPr>
        </p:nvSpPr>
        <p:spPr>
          <a:xfrm>
            <a:off x="6019800" y="1825625"/>
            <a:ext cx="5661660" cy="4351338"/>
          </a:xfrm>
        </p:spPr>
        <p:txBody>
          <a:bodyPr/>
          <a:lstStyle/>
          <a:p>
            <a:pPr marL="401638" indent="-339725">
              <a:lnSpc>
                <a:spcPct val="100000"/>
              </a:lnSpc>
              <a:spcBef>
                <a:spcPts val="600"/>
              </a:spcBef>
              <a:buFont typeface="Courier New" panose="02070309020205020404" pitchFamily="49" charset="0"/>
              <a:buChar char="o"/>
            </a:pPr>
            <a:r>
              <a:rPr lang="en-US" sz="3200" b="1" dirty="0"/>
              <a:t>Reduction of Lead in Drinking Water Act (2011)</a:t>
            </a:r>
          </a:p>
          <a:p>
            <a:pPr marL="1031875" lvl="2" indent="-290513">
              <a:lnSpc>
                <a:spcPct val="100000"/>
              </a:lnSpc>
              <a:buFont typeface="Courier New" panose="02070309020205020404" pitchFamily="49" charset="0"/>
              <a:buChar char="o"/>
            </a:pPr>
            <a:r>
              <a:rPr lang="en-US" sz="2400" dirty="0"/>
              <a:t>“Lead-free” defined as:</a:t>
            </a:r>
          </a:p>
          <a:p>
            <a:pPr marL="1371600" lvl="3" indent="-284163">
              <a:lnSpc>
                <a:spcPct val="100000"/>
              </a:lnSpc>
              <a:buFont typeface="Courier New" panose="02070309020205020404" pitchFamily="49" charset="0"/>
              <a:buChar char="o"/>
            </a:pPr>
            <a:r>
              <a:rPr lang="en-US" sz="2400" dirty="0"/>
              <a:t>≤0.2% in solder and flux</a:t>
            </a:r>
          </a:p>
          <a:p>
            <a:pPr marL="1371600" lvl="3" indent="-284163">
              <a:lnSpc>
                <a:spcPct val="100000"/>
              </a:lnSpc>
              <a:buFont typeface="Courier New" panose="02070309020205020404" pitchFamily="49" charset="0"/>
              <a:buChar char="o"/>
            </a:pPr>
            <a:r>
              <a:rPr lang="en-US" sz="2400" dirty="0"/>
              <a:t>≤0.25% in plumbing </a:t>
            </a:r>
          </a:p>
          <a:p>
            <a:pPr marL="1097280" lvl="2" indent="-284163">
              <a:lnSpc>
                <a:spcPct val="100000"/>
              </a:lnSpc>
              <a:buFont typeface="Courier New" panose="02070309020205020404" pitchFamily="49" charset="0"/>
              <a:buChar char="o"/>
            </a:pPr>
            <a:r>
              <a:rPr lang="en-US" sz="2400" dirty="0"/>
              <a:t>Effective date of Jan 2014</a:t>
            </a:r>
          </a:p>
          <a:p>
            <a:pPr marL="1371600" lvl="3" indent="-284163">
              <a:lnSpc>
                <a:spcPct val="100000"/>
              </a:lnSpc>
              <a:buFont typeface="Courier New" panose="02070309020205020404" pitchFamily="49" charset="0"/>
              <a:buChar char="o"/>
            </a:pPr>
            <a:r>
              <a:rPr lang="en-US" sz="2400" dirty="0"/>
              <a:t>Louisiana set effective date for Jan </a:t>
            </a:r>
            <a:r>
              <a:rPr lang="en-US" sz="2400" b="1" dirty="0"/>
              <a:t>2013</a:t>
            </a:r>
          </a:p>
          <a:p>
            <a:endParaRPr lang="en-US" dirty="0"/>
          </a:p>
        </p:txBody>
      </p:sp>
    </p:spTree>
    <p:extLst>
      <p:ext uri="{BB962C8B-B14F-4D97-AF65-F5344CB8AC3E}">
        <p14:creationId xmlns:p14="http://schemas.microsoft.com/office/powerpoint/2010/main" val="4010111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How to Check for a Lead Service Line </a:t>
            </a:r>
          </a:p>
        </p:txBody>
      </p:sp>
      <p:sp>
        <p:nvSpPr>
          <p:cNvPr id="5" name="Content Placeholder 4"/>
          <p:cNvSpPr>
            <a:spLocks noGrp="1"/>
          </p:cNvSpPr>
          <p:nvPr>
            <p:ph idx="1"/>
          </p:nvPr>
        </p:nvSpPr>
        <p:spPr/>
        <p:txBody>
          <a:bodyPr/>
          <a:lstStyle/>
          <a:p>
            <a:r>
              <a:rPr lang="en-US" dirty="0"/>
              <a:t>TOOLS NEEDED: </a:t>
            </a:r>
          </a:p>
          <a:p>
            <a:pPr lvl="1"/>
            <a:r>
              <a:rPr lang="en-US" dirty="0"/>
              <a:t>Flathead Screwdriver or key </a:t>
            </a:r>
          </a:p>
          <a:p>
            <a:pPr lvl="1"/>
            <a:r>
              <a:rPr lang="en-US" dirty="0"/>
              <a:t>Refrigerator magnet </a:t>
            </a:r>
          </a:p>
          <a:p>
            <a:endParaRPr lang="en-US" dirty="0"/>
          </a:p>
        </p:txBody>
      </p:sp>
    </p:spTree>
    <p:extLst>
      <p:ext uri="{BB962C8B-B14F-4D97-AF65-F5344CB8AC3E}">
        <p14:creationId xmlns:p14="http://schemas.microsoft.com/office/powerpoint/2010/main" val="16625820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Locate the water service line coming into the building. </a:t>
            </a:r>
          </a:p>
        </p:txBody>
      </p:sp>
      <p:sp>
        <p:nvSpPr>
          <p:cNvPr id="3" name="Content Placeholder 2"/>
          <p:cNvSpPr>
            <a:spLocks noGrp="1"/>
          </p:cNvSpPr>
          <p:nvPr>
            <p:ph idx="1"/>
          </p:nvPr>
        </p:nvSpPr>
        <p:spPr/>
        <p:txBody>
          <a:bodyPr/>
          <a:lstStyle/>
          <a:p>
            <a:r>
              <a:rPr lang="en-US" dirty="0"/>
              <a:t>Pick a test area on the pipe in the middle of the entry point (where it comes into the building) and the inlet valve. </a:t>
            </a:r>
          </a:p>
          <a:p>
            <a:r>
              <a:rPr lang="en-US" dirty="0"/>
              <a:t>Use the edge of the screwdriver or they key to scratch through any corrosion that may have built up on the outside of the pipe. </a:t>
            </a:r>
          </a:p>
        </p:txBody>
      </p:sp>
    </p:spTree>
    <p:extLst>
      <p:ext uri="{BB962C8B-B14F-4D97-AF65-F5344CB8AC3E}">
        <p14:creationId xmlns:p14="http://schemas.microsoft.com/office/powerpoint/2010/main" val="9511968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51139" y="421342"/>
            <a:ext cx="9134838" cy="6016752"/>
          </a:xfrm>
          <a:prstGeom prst="rect">
            <a:avLst/>
          </a:prstGeom>
        </p:spPr>
      </p:pic>
    </p:spTree>
    <p:extLst>
      <p:ext uri="{BB962C8B-B14F-4D97-AF65-F5344CB8AC3E}">
        <p14:creationId xmlns:p14="http://schemas.microsoft.com/office/powerpoint/2010/main" val="15841329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History of Lead Use </a:t>
            </a:r>
            <a:endParaRPr lang="en-US" b="1" dirty="0"/>
          </a:p>
        </p:txBody>
      </p:sp>
      <p:sp>
        <p:nvSpPr>
          <p:cNvPr id="3" name="Content Placeholder 2"/>
          <p:cNvSpPr>
            <a:spLocks noGrp="1"/>
          </p:cNvSpPr>
          <p:nvPr>
            <p:ph idx="1"/>
          </p:nvPr>
        </p:nvSpPr>
        <p:spPr/>
        <p:txBody>
          <a:bodyPr/>
          <a:lstStyle/>
          <a:p>
            <a:pPr lvl="0"/>
            <a:r>
              <a:rPr lang="en-US" u="sng" dirty="0">
                <a:hlinkClick r:id="rId3"/>
              </a:rPr>
              <a:t>https://</a:t>
            </a:r>
            <a:r>
              <a:rPr lang="en-US" u="sng" dirty="0" smtClean="0">
                <a:hlinkClick r:id="rId3"/>
              </a:rPr>
              <a:t>www.youtube.com/watch?v=CM1u29BeqC0</a:t>
            </a:r>
            <a:endParaRPr lang="en-US" u="sng" dirty="0" smtClean="0"/>
          </a:p>
          <a:p>
            <a:pPr lvl="0"/>
            <a:endParaRPr lang="en-US" u="sng" dirty="0"/>
          </a:p>
          <a:p>
            <a:pPr lvl="0"/>
            <a:r>
              <a:rPr lang="en-US" sz="3200" dirty="0" smtClean="0"/>
              <a:t>Follow along with your worksheet</a:t>
            </a:r>
          </a:p>
          <a:p>
            <a:pPr lvl="0"/>
            <a:endParaRPr lang="en-US" dirty="0"/>
          </a:p>
        </p:txBody>
      </p:sp>
      <p:pic>
        <p:nvPicPr>
          <p:cNvPr id="4" name="Picture 3"/>
          <p:cNvPicPr>
            <a:picLocks noChangeAspect="1"/>
          </p:cNvPicPr>
          <p:nvPr/>
        </p:nvPicPr>
        <p:blipFill>
          <a:blip r:embed="rId4"/>
          <a:stretch>
            <a:fillRect/>
          </a:stretch>
        </p:blipFill>
        <p:spPr>
          <a:xfrm>
            <a:off x="7338060" y="3488690"/>
            <a:ext cx="4686300" cy="3171063"/>
          </a:xfrm>
          <a:prstGeom prst="rect">
            <a:avLst/>
          </a:prstGeom>
        </p:spPr>
      </p:pic>
    </p:spTree>
    <p:extLst>
      <p:ext uri="{BB962C8B-B14F-4D97-AF65-F5344CB8AC3E}">
        <p14:creationId xmlns:p14="http://schemas.microsoft.com/office/powerpoint/2010/main" val="20621155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Lead Pipe</a:t>
            </a:r>
          </a:p>
        </p:txBody>
      </p:sp>
      <p:sp>
        <p:nvSpPr>
          <p:cNvPr id="3" name="Content Placeholder 2"/>
          <p:cNvSpPr>
            <a:spLocks noGrp="1"/>
          </p:cNvSpPr>
          <p:nvPr>
            <p:ph idx="1"/>
          </p:nvPr>
        </p:nvSpPr>
        <p:spPr>
          <a:xfrm>
            <a:off x="1371600" y="2286000"/>
            <a:ext cx="5961529" cy="3581400"/>
          </a:xfrm>
        </p:spPr>
        <p:txBody>
          <a:bodyPr/>
          <a:lstStyle/>
          <a:p>
            <a:r>
              <a:rPr lang="en-US" sz="2800" dirty="0"/>
              <a:t>If the scraped area is shiny and silver, your lead service line is lead. A magnet will not stick to a lead pipe. </a:t>
            </a:r>
          </a:p>
          <a:p>
            <a:endParaRPr lang="en-US" dirty="0"/>
          </a:p>
        </p:txBody>
      </p:sp>
      <p:pic>
        <p:nvPicPr>
          <p:cNvPr id="4" name="Content Placeholder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86706" y="1798265"/>
            <a:ext cx="4597400" cy="3340100"/>
          </a:xfrm>
          <a:prstGeom prst="rect">
            <a:avLst/>
          </a:prstGeom>
        </p:spPr>
      </p:pic>
    </p:spTree>
    <p:extLst>
      <p:ext uri="{BB962C8B-B14F-4D97-AF65-F5344CB8AC3E}">
        <p14:creationId xmlns:p14="http://schemas.microsoft.com/office/powerpoint/2010/main" val="373514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Copper Pipe </a:t>
            </a:r>
          </a:p>
        </p:txBody>
      </p:sp>
      <p:sp>
        <p:nvSpPr>
          <p:cNvPr id="3" name="Content Placeholder 2"/>
          <p:cNvSpPr>
            <a:spLocks noGrp="1"/>
          </p:cNvSpPr>
          <p:nvPr>
            <p:ph idx="1"/>
          </p:nvPr>
        </p:nvSpPr>
        <p:spPr>
          <a:xfrm>
            <a:off x="1371600" y="2286000"/>
            <a:ext cx="7001435" cy="3581400"/>
          </a:xfrm>
        </p:spPr>
        <p:txBody>
          <a:bodyPr>
            <a:normAutofit/>
          </a:bodyPr>
          <a:lstStyle/>
          <a:p>
            <a:pPr marL="0" indent="0">
              <a:buNone/>
            </a:pPr>
            <a:r>
              <a:rPr lang="en-US" sz="2800" dirty="0"/>
              <a:t>If the scraped area is copper in color, your service line is copper! A magnet will not stick to a copper pipe. </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64189" y="3316942"/>
            <a:ext cx="4584700" cy="2959100"/>
          </a:xfrm>
          <a:prstGeom prst="rect">
            <a:avLst/>
          </a:prstGeom>
        </p:spPr>
      </p:pic>
    </p:spTree>
    <p:extLst>
      <p:ext uri="{BB962C8B-B14F-4D97-AF65-F5344CB8AC3E}">
        <p14:creationId xmlns:p14="http://schemas.microsoft.com/office/powerpoint/2010/main" val="696795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0" indent="0"/>
            <a:r>
              <a:rPr lang="en-US" b="1" dirty="0"/>
              <a:t>Galvanized Steel Pipe </a:t>
            </a:r>
          </a:p>
        </p:txBody>
      </p:sp>
      <p:sp>
        <p:nvSpPr>
          <p:cNvPr id="3" name="Content Placeholder 2"/>
          <p:cNvSpPr>
            <a:spLocks noGrp="1"/>
          </p:cNvSpPr>
          <p:nvPr>
            <p:ph idx="1"/>
          </p:nvPr>
        </p:nvSpPr>
        <p:spPr>
          <a:xfrm>
            <a:off x="1371600" y="2286000"/>
            <a:ext cx="5440954" cy="3581400"/>
          </a:xfrm>
        </p:spPr>
        <p:txBody>
          <a:bodyPr>
            <a:normAutofit/>
          </a:bodyPr>
          <a:lstStyle/>
          <a:p>
            <a:pPr marL="0" indent="0">
              <a:buNone/>
            </a:pPr>
            <a:r>
              <a:rPr lang="en-US" sz="2800" dirty="0"/>
              <a:t>If the scraped area remains a dull gray, and a magnet sticks to the surface, your service line is galvanized steel. </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12554" y="2296272"/>
            <a:ext cx="5167974" cy="3571128"/>
          </a:xfrm>
          <a:prstGeom prst="rect">
            <a:avLst/>
          </a:prstGeom>
        </p:spPr>
      </p:pic>
    </p:spTree>
    <p:extLst>
      <p:ext uri="{BB962C8B-B14F-4D97-AF65-F5344CB8AC3E}">
        <p14:creationId xmlns:p14="http://schemas.microsoft.com/office/powerpoint/2010/main" val="2895203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952500" y="2399665"/>
            <a:ext cx="10515600" cy="1325563"/>
          </a:xfrm>
        </p:spPr>
        <p:txBody>
          <a:bodyPr>
            <a:normAutofit/>
          </a:bodyPr>
          <a:lstStyle/>
          <a:p>
            <a:pPr algn="ctr"/>
            <a:r>
              <a:rPr lang="en-US" sz="6000" b="1" dirty="0"/>
              <a:t>Lead Paint Hazard Assessment </a:t>
            </a:r>
          </a:p>
        </p:txBody>
      </p:sp>
    </p:spTree>
    <p:extLst>
      <p:ext uri="{BB962C8B-B14F-4D97-AF65-F5344CB8AC3E}">
        <p14:creationId xmlns:p14="http://schemas.microsoft.com/office/powerpoint/2010/main" val="17132047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Homework Assignment: </a:t>
            </a:r>
          </a:p>
        </p:txBody>
      </p:sp>
      <p:sp>
        <p:nvSpPr>
          <p:cNvPr id="3" name="Content Placeholder 2"/>
          <p:cNvSpPr>
            <a:spLocks noGrp="1"/>
          </p:cNvSpPr>
          <p:nvPr>
            <p:ph idx="1"/>
          </p:nvPr>
        </p:nvSpPr>
        <p:spPr/>
        <p:txBody>
          <a:bodyPr/>
          <a:lstStyle/>
          <a:p>
            <a:r>
              <a:rPr lang="en-US" dirty="0"/>
              <a:t>Check your water service line for a lead service line. </a:t>
            </a:r>
          </a:p>
          <a:p>
            <a:pPr lvl="1"/>
            <a:endParaRPr lang="en-US" dirty="0"/>
          </a:p>
          <a:p>
            <a:r>
              <a:rPr lang="en-US" dirty="0"/>
              <a:t>Using a lead check stick, test an object in your home that you suspect could contain lead.  </a:t>
            </a:r>
          </a:p>
        </p:txBody>
      </p:sp>
    </p:spTree>
    <p:extLst>
      <p:ext uri="{BB962C8B-B14F-4D97-AF65-F5344CB8AC3E}">
        <p14:creationId xmlns:p14="http://schemas.microsoft.com/office/powerpoint/2010/main" val="2176560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dirty="0"/>
              <a:t>What is </a:t>
            </a:r>
            <a:r>
              <a:rPr lang="en-US" sz="4800" b="1" dirty="0"/>
              <a:t>L</a:t>
            </a:r>
            <a:r>
              <a:rPr lang="en-US" sz="4800" b="1" dirty="0" smtClean="0"/>
              <a:t>ead</a:t>
            </a:r>
            <a:r>
              <a:rPr lang="en-US" sz="4800" b="1" dirty="0"/>
              <a:t>? </a:t>
            </a:r>
          </a:p>
        </p:txBody>
      </p:sp>
      <p:sp>
        <p:nvSpPr>
          <p:cNvPr id="3" name="Content Placeholder 2"/>
          <p:cNvSpPr>
            <a:spLocks noGrp="1"/>
          </p:cNvSpPr>
          <p:nvPr>
            <p:ph idx="1"/>
          </p:nvPr>
        </p:nvSpPr>
        <p:spPr>
          <a:xfrm>
            <a:off x="838200" y="1825625"/>
            <a:ext cx="6842760" cy="4351338"/>
          </a:xfrm>
        </p:spPr>
        <p:txBody>
          <a:bodyPr>
            <a:normAutofit/>
          </a:bodyPr>
          <a:lstStyle/>
          <a:p>
            <a:r>
              <a:rPr lang="en-US" sz="3200" dirty="0"/>
              <a:t>Soft-blue gray metal </a:t>
            </a:r>
          </a:p>
          <a:p>
            <a:r>
              <a:rPr lang="en-US" sz="3200" dirty="0"/>
              <a:t>Naturally occurs in the earth’s crust </a:t>
            </a:r>
          </a:p>
          <a:p>
            <a:r>
              <a:rPr lang="en-US" sz="3200" dirty="0"/>
              <a:t>Can be found in trace amounts in soil, plants, and water. </a:t>
            </a:r>
          </a:p>
          <a:p>
            <a:r>
              <a:rPr lang="en-US" sz="3200" dirty="0"/>
              <a:t>Still used in consumer products </a:t>
            </a:r>
          </a:p>
        </p:txBody>
      </p:sp>
      <p:pic>
        <p:nvPicPr>
          <p:cNvPr id="4" name="Picture 3"/>
          <p:cNvPicPr>
            <a:picLocks noChangeAspect="1"/>
          </p:cNvPicPr>
          <p:nvPr/>
        </p:nvPicPr>
        <p:blipFill>
          <a:blip r:embed="rId2"/>
          <a:stretch>
            <a:fillRect/>
          </a:stretch>
        </p:blipFill>
        <p:spPr>
          <a:xfrm>
            <a:off x="7894320" y="512276"/>
            <a:ext cx="3962400" cy="2626697"/>
          </a:xfrm>
          <a:prstGeom prst="rect">
            <a:avLst/>
          </a:prstGeom>
        </p:spPr>
      </p:pic>
      <p:pic>
        <p:nvPicPr>
          <p:cNvPr id="5" name="Picture 4"/>
          <p:cNvPicPr>
            <a:picLocks noChangeAspect="1"/>
          </p:cNvPicPr>
          <p:nvPr/>
        </p:nvPicPr>
        <p:blipFill>
          <a:blip r:embed="rId3"/>
          <a:stretch>
            <a:fillRect/>
          </a:stretch>
        </p:blipFill>
        <p:spPr>
          <a:xfrm>
            <a:off x="7894320" y="3525203"/>
            <a:ext cx="2777820" cy="2651760"/>
          </a:xfrm>
          <a:prstGeom prst="rect">
            <a:avLst/>
          </a:prstGeom>
        </p:spPr>
      </p:pic>
    </p:spTree>
    <p:extLst>
      <p:ext uri="{BB962C8B-B14F-4D97-AF65-F5344CB8AC3E}">
        <p14:creationId xmlns:p14="http://schemas.microsoft.com/office/powerpoint/2010/main" val="19683915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3860" y="317896"/>
            <a:ext cx="12192000" cy="1325563"/>
          </a:xfrm>
        </p:spPr>
        <p:txBody>
          <a:bodyPr/>
          <a:lstStyle/>
          <a:p>
            <a:r>
              <a:rPr lang="en-US" b="1" dirty="0">
                <a:cs typeface="Calibri Light"/>
              </a:rPr>
              <a:t>Common forms of Lead found in the Environment </a:t>
            </a:r>
            <a:endParaRPr lang="en-US" b="1" dirty="0"/>
          </a:p>
        </p:txBody>
      </p:sp>
      <p:sp>
        <p:nvSpPr>
          <p:cNvPr id="3" name="Content Placeholder 2"/>
          <p:cNvSpPr>
            <a:spLocks noGrp="1"/>
          </p:cNvSpPr>
          <p:nvPr>
            <p:ph idx="1"/>
          </p:nvPr>
        </p:nvSpPr>
        <p:spPr>
          <a:xfrm>
            <a:off x="838200" y="1825625"/>
            <a:ext cx="7162800" cy="4351338"/>
          </a:xfrm>
        </p:spPr>
        <p:txBody>
          <a:bodyPr>
            <a:noAutofit/>
          </a:bodyPr>
          <a:lstStyle/>
          <a:p>
            <a:r>
              <a:rPr lang="en-US" sz="3200" dirty="0"/>
              <a:t>Inorganic</a:t>
            </a:r>
          </a:p>
          <a:p>
            <a:pPr lvl="1"/>
            <a:r>
              <a:rPr lang="en-US" sz="3200" i="0" dirty="0"/>
              <a:t>Form found in earth, paint, soil, and water </a:t>
            </a:r>
          </a:p>
          <a:p>
            <a:r>
              <a:rPr lang="en-US" sz="3200" dirty="0"/>
              <a:t>Organic</a:t>
            </a:r>
          </a:p>
          <a:p>
            <a:pPr lvl="1"/>
            <a:r>
              <a:rPr lang="en-US" sz="3200" i="0" dirty="0"/>
              <a:t>Example- Tetraethyl lead in gasoline </a:t>
            </a:r>
          </a:p>
          <a:p>
            <a:pPr lvl="1"/>
            <a:r>
              <a:rPr lang="en-US" sz="3200" i="0" dirty="0"/>
              <a:t>Form commonly found in work settings </a:t>
            </a:r>
          </a:p>
          <a:p>
            <a:pPr lvl="1"/>
            <a:r>
              <a:rPr lang="en-US" sz="3200" i="0" dirty="0"/>
              <a:t>Can be more toxic because the body readily absorbs it </a:t>
            </a:r>
          </a:p>
        </p:txBody>
      </p:sp>
      <p:pic>
        <p:nvPicPr>
          <p:cNvPr id="4" name="Picture 3"/>
          <p:cNvPicPr>
            <a:picLocks noChangeAspect="1"/>
          </p:cNvPicPr>
          <p:nvPr/>
        </p:nvPicPr>
        <p:blipFill>
          <a:blip r:embed="rId2"/>
          <a:stretch>
            <a:fillRect/>
          </a:stretch>
        </p:blipFill>
        <p:spPr>
          <a:xfrm>
            <a:off x="8229600" y="1643459"/>
            <a:ext cx="3611880" cy="2407920"/>
          </a:xfrm>
          <a:prstGeom prst="rect">
            <a:avLst/>
          </a:prstGeom>
        </p:spPr>
      </p:pic>
      <p:pic>
        <p:nvPicPr>
          <p:cNvPr id="5" name="Picture 4"/>
          <p:cNvPicPr>
            <a:picLocks noChangeAspect="1"/>
          </p:cNvPicPr>
          <p:nvPr/>
        </p:nvPicPr>
        <p:blipFill>
          <a:blip r:embed="rId3"/>
          <a:stretch>
            <a:fillRect/>
          </a:stretch>
        </p:blipFill>
        <p:spPr>
          <a:xfrm>
            <a:off x="8229600" y="4534853"/>
            <a:ext cx="3611880" cy="2140039"/>
          </a:xfrm>
          <a:prstGeom prst="rect">
            <a:avLst/>
          </a:prstGeom>
        </p:spPr>
      </p:pic>
    </p:spTree>
    <p:extLst>
      <p:ext uri="{BB962C8B-B14F-4D97-AF65-F5344CB8AC3E}">
        <p14:creationId xmlns:p14="http://schemas.microsoft.com/office/powerpoint/2010/main" val="14667245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15340" y="2834005"/>
            <a:ext cx="10515600" cy="1325563"/>
          </a:xfrm>
        </p:spPr>
        <p:txBody>
          <a:bodyPr>
            <a:noAutofit/>
          </a:bodyPr>
          <a:lstStyle/>
          <a:p>
            <a:pPr algn="ctr"/>
            <a:r>
              <a:rPr lang="en-US" sz="8800" b="1" dirty="0"/>
              <a:t>Where can lead be found? </a:t>
            </a:r>
          </a:p>
        </p:txBody>
      </p:sp>
    </p:spTree>
    <p:extLst>
      <p:ext uri="{BB962C8B-B14F-4D97-AF65-F5344CB8AC3E}">
        <p14:creationId xmlns:p14="http://schemas.microsoft.com/office/powerpoint/2010/main" val="20563369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5400" b="1" dirty="0" smtClean="0"/>
              <a:t>How are you exposed to lead?</a:t>
            </a:r>
            <a:endParaRPr lang="en-US" sz="5400" b="1" dirty="0"/>
          </a:p>
        </p:txBody>
      </p:sp>
      <p:pic>
        <p:nvPicPr>
          <p:cNvPr id="4" name="Picture 4" descr="C:\WINDOWS\Application Data\Microsoft\Media Catalog\sources.gif"/>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558018" y="1690688"/>
            <a:ext cx="5075964" cy="5035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719778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sz="4800" b="1" dirty="0" smtClean="0"/>
              <a:t>What properties of lead make it useful? </a:t>
            </a:r>
            <a:endParaRPr lang="en-US" sz="4800" b="1" dirty="0"/>
          </a:p>
        </p:txBody>
      </p:sp>
      <p:sp>
        <p:nvSpPr>
          <p:cNvPr id="4" name="Content Placeholder 3"/>
          <p:cNvSpPr>
            <a:spLocks noGrp="1"/>
          </p:cNvSpPr>
          <p:nvPr>
            <p:ph idx="1"/>
          </p:nvPr>
        </p:nvSpPr>
        <p:spPr>
          <a:xfrm>
            <a:off x="457200" y="1694330"/>
            <a:ext cx="11407140" cy="3581400"/>
          </a:xfrm>
        </p:spPr>
        <p:txBody>
          <a:bodyPr vert="horz" lIns="91440" tIns="45720" rIns="91440" bIns="45720" rtlCol="0" anchor="t">
            <a:noAutofit/>
          </a:bodyPr>
          <a:lstStyle/>
          <a:p>
            <a:r>
              <a:rPr lang="en-US" dirty="0"/>
              <a:t>Soft and pliable </a:t>
            </a:r>
          </a:p>
          <a:p>
            <a:pPr lvl="1"/>
            <a:r>
              <a:rPr lang="en-US" sz="2800" i="0" dirty="0"/>
              <a:t>Romans used it for their plumbing. Latin word for lead= “</a:t>
            </a:r>
            <a:r>
              <a:rPr lang="en-US" sz="2800" i="0" dirty="0" err="1"/>
              <a:t>Plumbus</a:t>
            </a:r>
            <a:r>
              <a:rPr lang="en-US" sz="2800" i="0" dirty="0" smtClean="0"/>
              <a:t>”</a:t>
            </a:r>
            <a:endParaRPr lang="en-US" sz="2800" dirty="0"/>
          </a:p>
          <a:p>
            <a:r>
              <a:rPr lang="en-US" dirty="0"/>
              <a:t>Very stable </a:t>
            </a:r>
          </a:p>
          <a:p>
            <a:pPr lvl="1"/>
            <a:r>
              <a:rPr lang="en-US" sz="2800" i="0" dirty="0"/>
              <a:t>Water pipes are resistant to corrosion </a:t>
            </a:r>
          </a:p>
          <a:p>
            <a:pPr lvl="1"/>
            <a:r>
              <a:rPr lang="en-US" sz="2800" i="0" dirty="0"/>
              <a:t>Paint is durable and resistant to moisture and mold </a:t>
            </a:r>
          </a:p>
          <a:p>
            <a:pPr lvl="1"/>
            <a:r>
              <a:rPr lang="en-US" sz="2800" i="0" dirty="0"/>
              <a:t>In gasoline, it raises temperature and pressure at which pre-ignition or engine knocking occurs</a:t>
            </a:r>
            <a:r>
              <a:rPr lang="en-US" sz="2800" dirty="0"/>
              <a:t> </a:t>
            </a:r>
            <a:endParaRPr lang="en-US" sz="2800" i="0" dirty="0"/>
          </a:p>
          <a:p>
            <a:r>
              <a:rPr lang="en-US" dirty="0"/>
              <a:t>Very </a:t>
            </a:r>
            <a:r>
              <a:rPr lang="en-US" dirty="0" smtClean="0"/>
              <a:t>dese </a:t>
            </a:r>
            <a:endParaRPr lang="en-US" dirty="0"/>
          </a:p>
          <a:p>
            <a:pPr lvl="1"/>
            <a:r>
              <a:rPr lang="en-US" sz="2800" i="0" dirty="0"/>
              <a:t>Effective shield against radiation </a:t>
            </a:r>
          </a:p>
        </p:txBody>
      </p:sp>
    </p:spTree>
    <p:extLst>
      <p:ext uri="{BB962C8B-B14F-4D97-AF65-F5344CB8AC3E}">
        <p14:creationId xmlns:p14="http://schemas.microsoft.com/office/powerpoint/2010/main" val="19768752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Common </a:t>
            </a:r>
            <a:r>
              <a:rPr lang="en-US" sz="5400" b="1" dirty="0"/>
              <a:t>f</a:t>
            </a:r>
            <a:r>
              <a:rPr lang="en-US" sz="5400" b="1" dirty="0" smtClean="0"/>
              <a:t>orms of lead </a:t>
            </a:r>
            <a:endParaRPr lang="en-US" sz="5400" b="1" dirty="0"/>
          </a:p>
        </p:txBody>
      </p:sp>
      <p:sp>
        <p:nvSpPr>
          <p:cNvPr id="3" name="Content Placeholder 2"/>
          <p:cNvSpPr>
            <a:spLocks noGrp="1"/>
          </p:cNvSpPr>
          <p:nvPr>
            <p:ph idx="1"/>
          </p:nvPr>
        </p:nvSpPr>
        <p:spPr/>
        <p:txBody>
          <a:bodyPr vert="horz" lIns="91440" tIns="45720" rIns="91440" bIns="45720" rtlCol="0" anchor="t">
            <a:normAutofit lnSpcReduction="10000"/>
          </a:bodyPr>
          <a:lstStyle/>
          <a:p>
            <a:pPr>
              <a:lnSpc>
                <a:spcPct val="110000"/>
              </a:lnSpc>
              <a:buFont typeface="Wingdings" charset="2"/>
              <a:buChar char="§"/>
              <a:defRPr/>
            </a:pPr>
            <a:r>
              <a:rPr lang="en-US" altLang="en-US" sz="3200" dirty="0">
                <a:solidFill>
                  <a:schemeClr val="tx1"/>
                </a:solidFill>
              </a:rPr>
              <a:t>Lead acetate </a:t>
            </a:r>
          </a:p>
          <a:p>
            <a:pPr lvl="1">
              <a:lnSpc>
                <a:spcPct val="110000"/>
              </a:lnSpc>
              <a:buFontTx/>
              <a:buChar char="•"/>
              <a:defRPr/>
            </a:pPr>
            <a:r>
              <a:rPr lang="en-US" altLang="en-US" sz="2800" dirty="0">
                <a:solidFill>
                  <a:schemeClr val="tx1"/>
                </a:solidFill>
              </a:rPr>
              <a:t>White, crystalline substance</a:t>
            </a:r>
          </a:p>
          <a:p>
            <a:pPr lvl="1">
              <a:lnSpc>
                <a:spcPct val="110000"/>
              </a:lnSpc>
              <a:buFontTx/>
              <a:buChar char="•"/>
              <a:defRPr/>
            </a:pPr>
            <a:r>
              <a:rPr lang="en-US" altLang="en-US" sz="2800" dirty="0">
                <a:solidFill>
                  <a:schemeClr val="tx1"/>
                </a:solidFill>
              </a:rPr>
              <a:t>Sugar of lead has a sweet taste</a:t>
            </a:r>
          </a:p>
          <a:p>
            <a:pPr lvl="1">
              <a:lnSpc>
                <a:spcPct val="110000"/>
              </a:lnSpc>
              <a:buFontTx/>
              <a:buChar char="•"/>
              <a:defRPr/>
            </a:pPr>
            <a:r>
              <a:rPr lang="en-US" altLang="en-US" sz="2800" dirty="0">
                <a:solidFill>
                  <a:schemeClr val="tx1"/>
                </a:solidFill>
              </a:rPr>
              <a:t>Paint</a:t>
            </a:r>
          </a:p>
          <a:p>
            <a:pPr lvl="1">
              <a:lnSpc>
                <a:spcPct val="110000"/>
              </a:lnSpc>
              <a:buFontTx/>
              <a:buChar char="•"/>
              <a:defRPr/>
            </a:pPr>
            <a:endParaRPr lang="en-US" altLang="en-US" sz="2800" dirty="0"/>
          </a:p>
          <a:p>
            <a:pPr>
              <a:lnSpc>
                <a:spcPct val="110000"/>
              </a:lnSpc>
              <a:buFont typeface="Wingdings" charset="2"/>
              <a:buChar char="§"/>
              <a:defRPr/>
            </a:pPr>
            <a:r>
              <a:rPr lang="en-US" altLang="en-US" sz="3200" dirty="0">
                <a:solidFill>
                  <a:schemeClr val="tx1"/>
                </a:solidFill>
              </a:rPr>
              <a:t>Lead tetraethyl </a:t>
            </a:r>
          </a:p>
          <a:p>
            <a:pPr lvl="1">
              <a:lnSpc>
                <a:spcPct val="110000"/>
              </a:lnSpc>
              <a:buFontTx/>
              <a:buChar char="•"/>
              <a:defRPr/>
            </a:pPr>
            <a:r>
              <a:rPr lang="en-US" altLang="en-US" sz="2800" dirty="0">
                <a:solidFill>
                  <a:schemeClr val="tx1"/>
                </a:solidFill>
              </a:rPr>
              <a:t>antiknock compound added to gasoline </a:t>
            </a:r>
          </a:p>
          <a:p>
            <a:pPr lvl="1">
              <a:lnSpc>
                <a:spcPct val="110000"/>
              </a:lnSpc>
              <a:buFontTx/>
              <a:buChar char="•"/>
              <a:defRPr/>
            </a:pPr>
            <a:r>
              <a:rPr lang="en-US" altLang="en-US" sz="2800" dirty="0">
                <a:solidFill>
                  <a:schemeClr val="tx1"/>
                </a:solidFill>
              </a:rPr>
              <a:t>significant contributor to air pollution</a:t>
            </a:r>
          </a:p>
          <a:p>
            <a:endParaRPr lang="en-US" dirty="0"/>
          </a:p>
        </p:txBody>
      </p:sp>
      <p:pic>
        <p:nvPicPr>
          <p:cNvPr id="4" name="Picture 3"/>
          <p:cNvPicPr>
            <a:picLocks noChangeAspect="1"/>
          </p:cNvPicPr>
          <p:nvPr/>
        </p:nvPicPr>
        <p:blipFill>
          <a:blip r:embed="rId2"/>
          <a:stretch>
            <a:fillRect/>
          </a:stretch>
        </p:blipFill>
        <p:spPr>
          <a:xfrm>
            <a:off x="7475220" y="4275614"/>
            <a:ext cx="4271010" cy="2384472"/>
          </a:xfrm>
          <a:prstGeom prst="rect">
            <a:avLst/>
          </a:prstGeom>
        </p:spPr>
      </p:pic>
      <p:pic>
        <p:nvPicPr>
          <p:cNvPr id="5" name="Picture 4"/>
          <p:cNvPicPr>
            <a:picLocks noChangeAspect="1"/>
          </p:cNvPicPr>
          <p:nvPr/>
        </p:nvPicPr>
        <p:blipFill>
          <a:blip r:embed="rId3"/>
          <a:stretch>
            <a:fillRect/>
          </a:stretch>
        </p:blipFill>
        <p:spPr>
          <a:xfrm>
            <a:off x="8332212" y="1701472"/>
            <a:ext cx="2709168" cy="2232354"/>
          </a:xfrm>
          <a:prstGeom prst="rect">
            <a:avLst/>
          </a:prstGeom>
        </p:spPr>
      </p:pic>
    </p:spTree>
    <p:extLst>
      <p:ext uri="{BB962C8B-B14F-4D97-AF65-F5344CB8AC3E}">
        <p14:creationId xmlns:p14="http://schemas.microsoft.com/office/powerpoint/2010/main" val="1524580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5400" b="1" dirty="0" smtClean="0"/>
              <a:t>What are the Health Effects associated with lead exposure?</a:t>
            </a:r>
            <a:endParaRPr lang="en-US" sz="5400" b="1" dirty="0"/>
          </a:p>
        </p:txBody>
      </p:sp>
      <p:sp>
        <p:nvSpPr>
          <p:cNvPr id="4" name="Content Placeholder 3"/>
          <p:cNvSpPr>
            <a:spLocks noGrp="1"/>
          </p:cNvSpPr>
          <p:nvPr>
            <p:ph sz="half" idx="1"/>
          </p:nvPr>
        </p:nvSpPr>
        <p:spPr/>
        <p:txBody>
          <a:bodyPr>
            <a:noAutofit/>
          </a:bodyPr>
          <a:lstStyle/>
          <a:p>
            <a:pPr>
              <a:lnSpc>
                <a:spcPct val="150000"/>
              </a:lnSpc>
              <a:buFontTx/>
              <a:buChar char="•"/>
              <a:defRPr/>
            </a:pPr>
            <a:r>
              <a:rPr lang="en-US" altLang="en-US" dirty="0" smtClean="0"/>
              <a:t>Encephalopathy</a:t>
            </a:r>
            <a:endParaRPr lang="en-US" altLang="en-US" dirty="0"/>
          </a:p>
          <a:p>
            <a:pPr>
              <a:lnSpc>
                <a:spcPct val="150000"/>
              </a:lnSpc>
              <a:buFontTx/>
              <a:buChar char="•"/>
              <a:defRPr/>
            </a:pPr>
            <a:r>
              <a:rPr lang="en-US" altLang="en-US" dirty="0" smtClean="0"/>
              <a:t>Colic</a:t>
            </a:r>
            <a:endParaRPr lang="en-US" altLang="en-US" dirty="0"/>
          </a:p>
          <a:p>
            <a:pPr>
              <a:lnSpc>
                <a:spcPct val="150000"/>
              </a:lnSpc>
              <a:buFontTx/>
              <a:buChar char="•"/>
              <a:defRPr/>
            </a:pPr>
            <a:r>
              <a:rPr lang="en-US" altLang="en-US" dirty="0" smtClean="0"/>
              <a:t>Anemia</a:t>
            </a:r>
            <a:endParaRPr lang="en-US" altLang="en-US" dirty="0"/>
          </a:p>
          <a:p>
            <a:pPr>
              <a:lnSpc>
                <a:spcPct val="150000"/>
              </a:lnSpc>
              <a:buFontTx/>
              <a:buChar char="•"/>
              <a:defRPr/>
            </a:pPr>
            <a:r>
              <a:rPr lang="en-US" altLang="en-US" dirty="0"/>
              <a:t>Hemoglobin Synthesis</a:t>
            </a:r>
          </a:p>
          <a:p>
            <a:pPr>
              <a:lnSpc>
                <a:spcPct val="150000"/>
              </a:lnSpc>
              <a:buFontTx/>
              <a:buChar char="•"/>
              <a:defRPr/>
            </a:pPr>
            <a:r>
              <a:rPr lang="en-US" altLang="en-US" dirty="0"/>
              <a:t>Peripheral Neuropathies</a:t>
            </a:r>
          </a:p>
          <a:p>
            <a:pPr>
              <a:lnSpc>
                <a:spcPct val="150000"/>
              </a:lnSpc>
              <a:buFontTx/>
              <a:buChar char="•"/>
              <a:defRPr/>
            </a:pPr>
            <a:r>
              <a:rPr lang="en-US" altLang="en-US" dirty="0"/>
              <a:t>Infertility </a:t>
            </a:r>
          </a:p>
        </p:txBody>
      </p:sp>
      <p:sp>
        <p:nvSpPr>
          <p:cNvPr id="5" name="Content Placeholder 4"/>
          <p:cNvSpPr>
            <a:spLocks noGrp="1"/>
          </p:cNvSpPr>
          <p:nvPr>
            <p:ph sz="half" idx="2"/>
          </p:nvPr>
        </p:nvSpPr>
        <p:spPr/>
        <p:txBody>
          <a:bodyPr>
            <a:noAutofit/>
          </a:bodyPr>
          <a:lstStyle/>
          <a:p>
            <a:pPr>
              <a:lnSpc>
                <a:spcPct val="150000"/>
              </a:lnSpc>
              <a:buFontTx/>
              <a:buChar char="•"/>
              <a:defRPr/>
            </a:pPr>
            <a:r>
              <a:rPr lang="en-US" altLang="en-US" dirty="0"/>
              <a:t>Systolic Blood Pressure </a:t>
            </a:r>
          </a:p>
          <a:p>
            <a:pPr>
              <a:lnSpc>
                <a:spcPct val="150000"/>
              </a:lnSpc>
              <a:buFontTx/>
              <a:buChar char="•"/>
              <a:defRPr/>
            </a:pPr>
            <a:r>
              <a:rPr lang="en-US" altLang="en-US" dirty="0" smtClean="0"/>
              <a:t>Nerve </a:t>
            </a:r>
            <a:r>
              <a:rPr lang="en-US" altLang="en-US" dirty="0"/>
              <a:t>Conduction Velocity</a:t>
            </a:r>
          </a:p>
          <a:p>
            <a:pPr>
              <a:lnSpc>
                <a:spcPct val="150000"/>
              </a:lnSpc>
              <a:buFontTx/>
              <a:buChar char="•"/>
              <a:defRPr/>
            </a:pPr>
            <a:r>
              <a:rPr lang="en-US" altLang="en-US" dirty="0"/>
              <a:t>Erythrocyte </a:t>
            </a:r>
            <a:r>
              <a:rPr lang="en-US" altLang="en-US" dirty="0" err="1"/>
              <a:t>Protoporphyrin</a:t>
            </a:r>
            <a:endParaRPr lang="en-US" altLang="en-US" dirty="0"/>
          </a:p>
          <a:p>
            <a:pPr>
              <a:lnSpc>
                <a:spcPct val="150000"/>
              </a:lnSpc>
              <a:buFontTx/>
              <a:buChar char="•"/>
              <a:defRPr/>
            </a:pPr>
            <a:r>
              <a:rPr lang="en-US" altLang="en-US" dirty="0"/>
              <a:t>DEVELOPMENTAL TOXICITY</a:t>
            </a:r>
          </a:p>
          <a:p>
            <a:pPr>
              <a:lnSpc>
                <a:spcPct val="150000"/>
              </a:lnSpc>
              <a:buFontTx/>
              <a:buChar char="•"/>
              <a:defRPr/>
            </a:pPr>
            <a:r>
              <a:rPr lang="en-US" altLang="en-US" dirty="0"/>
              <a:t>IQ, Memory, Learning</a:t>
            </a:r>
          </a:p>
          <a:p>
            <a:pPr>
              <a:lnSpc>
                <a:spcPct val="150000"/>
              </a:lnSpc>
              <a:buFontTx/>
              <a:buChar char="•"/>
              <a:defRPr/>
            </a:pPr>
            <a:r>
              <a:rPr lang="en-US" altLang="en-US" dirty="0"/>
              <a:t>Growth</a:t>
            </a:r>
          </a:p>
        </p:txBody>
      </p:sp>
    </p:spTree>
    <p:extLst>
      <p:ext uri="{BB962C8B-B14F-4D97-AF65-F5344CB8AC3E}">
        <p14:creationId xmlns:p14="http://schemas.microsoft.com/office/powerpoint/2010/main" val="144180563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1004</TotalTime>
  <Words>876</Words>
  <Application>Microsoft Macintosh PowerPoint</Application>
  <PresentationFormat>Widescreen</PresentationFormat>
  <Paragraphs>129</Paragraphs>
  <Slides>24</Slides>
  <Notes>11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Calibri</vt:lpstr>
      <vt:lpstr>Calibri Light</vt:lpstr>
      <vt:lpstr>Courier New</vt:lpstr>
      <vt:lpstr>Wingdings</vt:lpstr>
      <vt:lpstr>Arial</vt:lpstr>
      <vt:lpstr>Office Theme</vt:lpstr>
      <vt:lpstr>Lead and Hazard Assessment </vt:lpstr>
      <vt:lpstr>History of Lead Use </vt:lpstr>
      <vt:lpstr>What is Lead? </vt:lpstr>
      <vt:lpstr>Common forms of Lead found in the Environment </vt:lpstr>
      <vt:lpstr>Where can lead be found? </vt:lpstr>
      <vt:lpstr>How are you exposed to lead?</vt:lpstr>
      <vt:lpstr>What properties of lead make it useful? </vt:lpstr>
      <vt:lpstr>Common forms of lead </vt:lpstr>
      <vt:lpstr>What are the Health Effects associated with lead exposure?</vt:lpstr>
      <vt:lpstr>Where can we find in the environment? </vt:lpstr>
      <vt:lpstr>How did Lead get into the Environment? </vt:lpstr>
      <vt:lpstr>PowerPoint Presentation</vt:lpstr>
      <vt:lpstr>PowerPoint Presentation</vt:lpstr>
      <vt:lpstr>PowerPoint Presentation</vt:lpstr>
      <vt:lpstr>Sources of Lead in Drinking Water </vt:lpstr>
      <vt:lpstr>Even ”Lead-free” Plumbing has Lead </vt:lpstr>
      <vt:lpstr>How to Check for a Lead Service Line </vt:lpstr>
      <vt:lpstr>Locate the water service line coming into the building. </vt:lpstr>
      <vt:lpstr>PowerPoint Presentation</vt:lpstr>
      <vt:lpstr>Lead Pipe</vt:lpstr>
      <vt:lpstr>Copper Pipe </vt:lpstr>
      <vt:lpstr>Galvanized Steel Pipe </vt:lpstr>
      <vt:lpstr>Lead Paint Hazard Assessment </vt:lpstr>
      <vt:lpstr>Homework Assignment: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Lead and hazard assessment </dc:title>
  <dc:creator>Haley N Capello</dc:creator>
  <cp:lastModifiedBy>Haley N Capello</cp:lastModifiedBy>
  <cp:revision>61</cp:revision>
  <dcterms:created xsi:type="dcterms:W3CDTF">2017-02-17T19:40:50Z</dcterms:created>
  <dcterms:modified xsi:type="dcterms:W3CDTF">2018-02-23T05:57:53Z</dcterms:modified>
</cp:coreProperties>
</file>