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sldIdLst>
    <p:sldId id="296" r:id="rId2"/>
    <p:sldId id="297" r:id="rId3"/>
    <p:sldId id="298" r:id="rId4"/>
    <p:sldId id="299" r:id="rId5"/>
    <p:sldId id="300" r:id="rId6"/>
    <p:sldId id="301" r:id="rId7"/>
    <p:sldId id="302" r:id="rId8"/>
    <p:sldId id="303" r:id="rId9"/>
    <p:sldId id="304" r:id="rId10"/>
    <p:sldId id="305" r:id="rId11"/>
    <p:sldId id="306" r:id="rId12"/>
    <p:sldId id="307" r:id="rId13"/>
    <p:sldId id="308" r:id="rId14"/>
    <p:sldId id="309" r:id="rId15"/>
    <p:sldId id="310" r:id="rId16"/>
    <p:sldId id="311" r:id="rId17"/>
    <p:sldId id="312" r:id="rId18"/>
    <p:sldId id="313" r:id="rId19"/>
    <p:sldId id="314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7646"/>
    <p:restoredTop sz="77573"/>
  </p:normalViewPr>
  <p:slideViewPr>
    <p:cSldViewPr snapToGrid="0" snapToObjects="1">
      <p:cViewPr varScale="1">
        <p:scale>
          <a:sx n="86" d="100"/>
          <a:sy n="86" d="100"/>
        </p:scale>
        <p:origin x="10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AD23CE-5513-9F4B-978F-17657CD496AB}" type="datetimeFigureOut">
              <a:rPr lang="en-US" smtClean="0"/>
              <a:t>10/28/17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3804CA-B8F2-044C-B8AE-00D6B5FD0B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2238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lvl="0" indent="0">
              <a:buFont typeface="+mj-lt"/>
              <a:buNone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9C13A5-511F-4D4F-B778-6AB878583413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7110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www.explainthatstuff.com</a:t>
            </a:r>
            <a:r>
              <a:rPr lang="en-US" dirty="0" smtClean="0"/>
              <a:t>/</a:t>
            </a:r>
            <a:r>
              <a:rPr lang="en-US" dirty="0" err="1" smtClean="0"/>
              <a:t>howwaterfilterswork.html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9C13A5-511F-4D4F-B778-6AB878583413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0351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9C13A5-511F-4D4F-B778-6AB878583413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22687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http://www.miracle2ofutah.com/aok_909_alkaline_mineral_water_filter.html</a:t>
            </a:r>
          </a:p>
          <a:p>
            <a:endParaRPr lang="en-US" dirty="0" smtClean="0"/>
          </a:p>
          <a:p>
            <a:r>
              <a:rPr lang="en-US" dirty="0" smtClean="0"/>
              <a:t>Further</a:t>
            </a:r>
            <a:r>
              <a:rPr lang="en-US" baseline="0" dirty="0" smtClean="0"/>
              <a:t> details on complex filter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9C13A5-511F-4D4F-B778-6AB878583413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6849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Kit</a:t>
            </a:r>
            <a:r>
              <a:rPr lang="en-US" baseline="0" dirty="0" smtClean="0"/>
              <a:t> reference video:</a:t>
            </a:r>
          </a:p>
          <a:p>
            <a:r>
              <a:rPr lang="en-US" baseline="0" dirty="0" smtClean="0"/>
              <a:t> </a:t>
            </a:r>
          </a:p>
          <a:p>
            <a:r>
              <a:rPr lang="en-US" dirty="0" smtClean="0"/>
              <a:t>https://</a:t>
            </a:r>
            <a:r>
              <a:rPr lang="en-US" dirty="0" err="1" smtClean="0"/>
              <a:t>www.youtube.com</a:t>
            </a:r>
            <a:r>
              <a:rPr lang="en-US" dirty="0" smtClean="0"/>
              <a:t>/</a:t>
            </a:r>
            <a:r>
              <a:rPr lang="en-US" dirty="0" err="1" smtClean="0"/>
              <a:t>watch?v</a:t>
            </a:r>
            <a:r>
              <a:rPr lang="en-US" dirty="0" smtClean="0"/>
              <a:t>=vrAtyF4D67Q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9C13A5-511F-4D4F-B778-6AB878583413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7802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</a:t>
            </a:r>
            <a:r>
              <a:rPr lang="en-US" dirty="0" err="1" smtClean="0"/>
              <a:t>www.teachersource.com</a:t>
            </a:r>
            <a:r>
              <a:rPr lang="en-US" dirty="0" smtClean="0"/>
              <a:t>/product/clean-water-kit/</a:t>
            </a:r>
            <a:r>
              <a:rPr lang="en-US" dirty="0" err="1" smtClean="0"/>
              <a:t>environmental?gclid</a:t>
            </a:r>
            <a:r>
              <a:rPr lang="en-US" dirty="0" smtClean="0"/>
              <a:t>=CMvswZ6O_dECFQEpaQodl4QKRg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9C13A5-511F-4D4F-B778-6AB878583413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6228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Video Link: http://</a:t>
            </a:r>
            <a:r>
              <a:rPr lang="en-US" dirty="0" err="1" smtClean="0"/>
              <a:t>www.nsf.org</a:t>
            </a:r>
            <a:r>
              <a:rPr lang="en-US" dirty="0" smtClean="0"/>
              <a:t>/consumer-resources/what-is-</a:t>
            </a:r>
            <a:r>
              <a:rPr lang="en-US" dirty="0" err="1" smtClean="0"/>
              <a:t>nsf</a:t>
            </a:r>
            <a:r>
              <a:rPr lang="en-US" dirty="0" smtClean="0"/>
              <a:t>-certification/water-filters-treatment-certification/water-treatment-systems-certification</a:t>
            </a:r>
          </a:p>
          <a:p>
            <a:endParaRPr lang="en-US" dirty="0" smtClean="0"/>
          </a:p>
          <a:p>
            <a:r>
              <a:rPr lang="en-US" dirty="0" smtClean="0"/>
              <a:t>Answers below</a:t>
            </a:r>
          </a:p>
          <a:p>
            <a:endParaRPr lang="en-US" dirty="0" smtClean="0"/>
          </a:p>
          <a:p>
            <a:r>
              <a:rPr lang="en-US" dirty="0" smtClean="0"/>
              <a:t>1.</a:t>
            </a:r>
            <a:r>
              <a:rPr lang="en-US" baseline="0" dirty="0" smtClean="0"/>
              <a:t> </a:t>
            </a:r>
            <a:r>
              <a:rPr lang="en-US" dirty="0" smtClean="0"/>
              <a:t>Pitcher</a:t>
            </a:r>
            <a:r>
              <a:rPr lang="en-US" baseline="0" dirty="0" smtClean="0"/>
              <a:t> filters, reverse osmosis system, faucet filters, </a:t>
            </a:r>
            <a:r>
              <a:rPr lang="en-US" baseline="0" dirty="0" err="1" smtClean="0"/>
              <a:t>etc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2.Taste</a:t>
            </a:r>
          </a:p>
          <a:p>
            <a:r>
              <a:rPr lang="en-US" dirty="0" smtClean="0"/>
              <a:t>Arsenic</a:t>
            </a:r>
          </a:p>
          <a:p>
            <a:r>
              <a:rPr lang="en-US" dirty="0" smtClean="0"/>
              <a:t>Pesticides</a:t>
            </a:r>
          </a:p>
          <a:p>
            <a:r>
              <a:rPr lang="en-US" dirty="0" smtClean="0"/>
              <a:t>Heavy metals</a:t>
            </a:r>
            <a:r>
              <a:rPr lang="en-US" baseline="0" dirty="0" smtClean="0"/>
              <a:t> contaminants</a:t>
            </a:r>
          </a:p>
          <a:p>
            <a:endParaRPr lang="en-US" baseline="0" dirty="0" smtClean="0"/>
          </a:p>
          <a:p>
            <a:r>
              <a:rPr lang="en-US" baseline="0" dirty="0" smtClean="0"/>
              <a:t>3. Annual Report Charity: Water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9C13A5-511F-4D4F-B778-6AB878583413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5124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Link:</a:t>
            </a:r>
            <a:r>
              <a:rPr lang="en-US" baseline="0" dirty="0" smtClean="0"/>
              <a:t> http://</a:t>
            </a:r>
            <a:r>
              <a:rPr lang="en-US" baseline="0" dirty="0" err="1" smtClean="0"/>
              <a:t>www.explainthatstuff.com</a:t>
            </a:r>
            <a:r>
              <a:rPr lang="en-US" baseline="0" dirty="0" smtClean="0"/>
              <a:t>/</a:t>
            </a:r>
            <a:r>
              <a:rPr lang="en-US" baseline="0" dirty="0" err="1" smtClean="0"/>
              <a:t>howwaterfilterswork.html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9C13A5-511F-4D4F-B778-6AB878583413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4161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Link:</a:t>
            </a:r>
            <a:r>
              <a:rPr lang="en-US" baseline="0" dirty="0" smtClean="0"/>
              <a:t> http://</a:t>
            </a:r>
            <a:r>
              <a:rPr lang="en-US" baseline="0" dirty="0" err="1" smtClean="0"/>
              <a:t>www.explainthatstuff.com</a:t>
            </a:r>
            <a:r>
              <a:rPr lang="en-US" baseline="0" dirty="0" smtClean="0"/>
              <a:t>/</a:t>
            </a:r>
            <a:r>
              <a:rPr lang="en-US" baseline="0" dirty="0" err="1" smtClean="0"/>
              <a:t>howwaterfilterswork.html</a:t>
            </a:r>
            <a:endParaRPr lang="en-US" baseline="0" dirty="0" smtClean="0"/>
          </a:p>
          <a:p>
            <a:endParaRPr lang="en-US" baseline="0" dirty="0" smtClean="0"/>
          </a:p>
          <a:p>
            <a:r>
              <a:rPr lang="en-US" baseline="0" dirty="0" smtClean="0"/>
              <a:t>Activated = added oxygen increasing surface area to absorb impurities </a:t>
            </a:r>
          </a:p>
          <a:p>
            <a:r>
              <a:rPr lang="en-US" baseline="0" dirty="0" smtClean="0"/>
              <a:t>-removes chlorine, sediment, bad taste and odor, and volatile organic compounds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9C13A5-511F-4D4F-B778-6AB878583413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1411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Link:</a:t>
            </a:r>
            <a:r>
              <a:rPr lang="en-US" baseline="0" dirty="0" smtClean="0"/>
              <a:t> http://</a:t>
            </a:r>
            <a:r>
              <a:rPr lang="en-US" baseline="0" dirty="0" err="1" smtClean="0"/>
              <a:t>www.explainthatstuff.com</a:t>
            </a:r>
            <a:r>
              <a:rPr lang="en-US" baseline="0" dirty="0" smtClean="0"/>
              <a:t>/</a:t>
            </a:r>
            <a:r>
              <a:rPr lang="en-US" baseline="0" dirty="0" err="1" smtClean="0"/>
              <a:t>howwaterfilterswork.html</a:t>
            </a:r>
            <a:endParaRPr lang="en-US" baseline="0" dirty="0" smtClean="0"/>
          </a:p>
          <a:p>
            <a:endParaRPr lang="en-US" baseline="0" dirty="0" smtClean="0"/>
          </a:p>
          <a:p>
            <a:r>
              <a:rPr lang="en-US" baseline="0" dirty="0" smtClean="0"/>
              <a:t>Activated = added oxygen increasing surface area to absorb impurities 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-removes chlorine, sediment, bad taste and odor, and volatile organic compounds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 absorbing those compounds into the available space in the charcoal.</a:t>
            </a:r>
            <a:endParaRPr lang="en-US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9C13A5-511F-4D4F-B778-6AB878583413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1518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Link for osmosis:</a:t>
            </a:r>
            <a:r>
              <a:rPr lang="en-US" baseline="0" dirty="0" smtClean="0"/>
              <a:t> https://</a:t>
            </a:r>
            <a:r>
              <a:rPr lang="en-US" baseline="0" dirty="0" err="1" smtClean="0"/>
              <a:t>www.youtube.com</a:t>
            </a:r>
            <a:r>
              <a:rPr lang="en-US" baseline="0" dirty="0" smtClean="0"/>
              <a:t>/</a:t>
            </a:r>
            <a:r>
              <a:rPr lang="en-US" baseline="0" dirty="0" err="1" smtClean="0"/>
              <a:t>watch?v</a:t>
            </a:r>
            <a:r>
              <a:rPr lang="en-US" baseline="0" dirty="0" smtClean="0"/>
              <a:t>=</a:t>
            </a:r>
            <a:r>
              <a:rPr lang="en-US" baseline="0" dirty="0" err="1" smtClean="0"/>
              <a:t>sdiJtDRJQEc</a:t>
            </a:r>
            <a:endParaRPr lang="en-US" baseline="0" dirty="0" smtClean="0"/>
          </a:p>
          <a:p>
            <a:endParaRPr lang="en-US" baseline="0" dirty="0" smtClean="0"/>
          </a:p>
          <a:p>
            <a:r>
              <a:rPr lang="en-US" baseline="0" dirty="0" smtClean="0"/>
              <a:t>Osmosis is the movement of </a:t>
            </a:r>
            <a:r>
              <a:rPr lang="en-US" b="1" baseline="0" dirty="0" smtClean="0"/>
              <a:t>water</a:t>
            </a:r>
            <a:r>
              <a:rPr lang="en-US" baseline="0" dirty="0" smtClean="0"/>
              <a:t> molecules across the membrane</a:t>
            </a:r>
          </a:p>
          <a:p>
            <a:r>
              <a:rPr lang="en-US" baseline="0" dirty="0" smtClean="0"/>
              <a:t>-ONLY water will move from an area with a high concentration of water to a low concentration of water.</a:t>
            </a:r>
          </a:p>
          <a:p>
            <a:endParaRPr lang="en-US" dirty="0" smtClean="0"/>
          </a:p>
          <a:p>
            <a:r>
              <a:rPr lang="en-US" dirty="0" smtClean="0"/>
              <a:t>Link for Reverse osmosis: https://</a:t>
            </a:r>
            <a:r>
              <a:rPr lang="en-US" dirty="0" err="1" smtClean="0"/>
              <a:t>www.culliganwater.com</a:t>
            </a:r>
            <a:r>
              <a:rPr lang="en-US" dirty="0" smtClean="0"/>
              <a:t>/all-about-water/</a:t>
            </a:r>
          </a:p>
          <a:p>
            <a:r>
              <a:rPr lang="en-US" dirty="0" smtClean="0"/>
              <a:t>Reverse Osmosis:</a:t>
            </a:r>
            <a:r>
              <a:rPr lang="en-US" baseline="0" dirty="0" smtClean="0"/>
              <a:t> </a:t>
            </a:r>
          </a:p>
          <a:p>
            <a:r>
              <a:rPr lang="en-US" baseline="0" dirty="0" smtClean="0"/>
              <a:t>-Goes through a series of filters, but this is the basic science behind the system. </a:t>
            </a:r>
          </a:p>
          <a:p>
            <a:r>
              <a:rPr lang="en-US" baseline="0" dirty="0" smtClean="0"/>
              <a:t>-It is the forced movement of water in a direction that separates water molecules from other molecules using a membrane.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9C13A5-511F-4D4F-B778-6AB878583413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183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Video</a:t>
            </a:r>
            <a:r>
              <a:rPr lang="en-US" baseline="0" dirty="0" smtClean="0"/>
              <a:t> Demonstration: </a:t>
            </a:r>
          </a:p>
          <a:p>
            <a:r>
              <a:rPr lang="en-US" baseline="0" dirty="0" smtClean="0"/>
              <a:t>https://</a:t>
            </a:r>
            <a:r>
              <a:rPr lang="en-US" baseline="0" dirty="0" err="1" smtClean="0"/>
              <a:t>www.behance.net</a:t>
            </a:r>
            <a:r>
              <a:rPr lang="en-US" baseline="0" dirty="0" smtClean="0"/>
              <a:t>/gallery/7922569/Water-Filter-Animations</a:t>
            </a:r>
          </a:p>
          <a:p>
            <a:endParaRPr lang="en-US" baseline="0" dirty="0" smtClean="0"/>
          </a:p>
          <a:p>
            <a:r>
              <a:rPr lang="en-US" baseline="0" dirty="0" smtClean="0"/>
              <a:t>Resins help adjust the calcium and magnesium content to soften water for better taste and avoid calculus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9C13A5-511F-4D4F-B778-6AB878583413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9994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 smtClean="0"/>
              <a:t>Link:</a:t>
            </a:r>
            <a:r>
              <a:rPr lang="en-US" baseline="0" dirty="0" smtClean="0"/>
              <a:t> </a:t>
            </a:r>
            <a:r>
              <a:rPr lang="en-US" sz="1200" dirty="0" smtClean="0">
                <a:hlinkClick r:id=""/>
              </a:rPr>
              <a:t>http://www.scienceclarified.com/everyday/Real-Life-Chemistry-Vol-2/Distillation-and-Filtration-How-it-works.html#ixzz4Xy7F6TZU</a:t>
            </a:r>
          </a:p>
          <a:p>
            <a:pPr>
              <a:lnSpc>
                <a:spcPct val="150000"/>
              </a:lnSpc>
            </a:pPr>
            <a:endParaRPr lang="en-US" sz="1200" dirty="0" smtClean="0">
              <a:hlinkClick r:id=""/>
            </a:endParaRPr>
          </a:p>
          <a:p>
            <a:pPr>
              <a:lnSpc>
                <a:spcPct val="150000"/>
              </a:lnSpc>
            </a:pPr>
            <a:endParaRPr lang="en-US" sz="1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9C13A5-511F-4D4F-B778-6AB878583413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859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9C13A5-511F-4D4F-B778-6AB878583413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5982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878A2-2CAA-2F41-B96B-30ECCCE90E13}" type="datetimeFigureOut">
              <a:rPr lang="en-US" smtClean="0"/>
              <a:t>10/28/17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52558-C8F4-0144-B7F1-E4EA8E42CA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1496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878A2-2CAA-2F41-B96B-30ECCCE90E13}" type="datetimeFigureOut">
              <a:rPr lang="en-US" smtClean="0"/>
              <a:t>10/28/17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52558-C8F4-0144-B7F1-E4EA8E42CA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80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878A2-2CAA-2F41-B96B-30ECCCE90E13}" type="datetimeFigureOut">
              <a:rPr lang="en-US" smtClean="0"/>
              <a:t>10/28/17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52558-C8F4-0144-B7F1-E4EA8E42CA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092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878A2-2CAA-2F41-B96B-30ECCCE90E13}" type="datetimeFigureOut">
              <a:rPr lang="en-US" smtClean="0"/>
              <a:t>10/28/17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52558-C8F4-0144-B7F1-E4EA8E42CA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209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878A2-2CAA-2F41-B96B-30ECCCE90E13}" type="datetimeFigureOut">
              <a:rPr lang="en-US" smtClean="0"/>
              <a:t>10/28/17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52558-C8F4-0144-B7F1-E4EA8E42CA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6740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878A2-2CAA-2F41-B96B-30ECCCE90E13}" type="datetimeFigureOut">
              <a:rPr lang="en-US" smtClean="0"/>
              <a:t>10/28/17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52558-C8F4-0144-B7F1-E4EA8E42CA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9638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878A2-2CAA-2F41-B96B-30ECCCE90E13}" type="datetimeFigureOut">
              <a:rPr lang="en-US" smtClean="0"/>
              <a:t>10/28/17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52558-C8F4-0144-B7F1-E4EA8E42CA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693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878A2-2CAA-2F41-B96B-30ECCCE90E13}" type="datetimeFigureOut">
              <a:rPr lang="en-US" smtClean="0"/>
              <a:t>10/28/17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52558-C8F4-0144-B7F1-E4EA8E42CA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395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878A2-2CAA-2F41-B96B-30ECCCE90E13}" type="datetimeFigureOut">
              <a:rPr lang="en-US" smtClean="0"/>
              <a:t>10/28/17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52558-C8F4-0144-B7F1-E4EA8E42CA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63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878A2-2CAA-2F41-B96B-30ECCCE90E13}" type="datetimeFigureOut">
              <a:rPr lang="en-US" smtClean="0"/>
              <a:t>10/28/17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52558-C8F4-0144-B7F1-E4EA8E42CA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071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878A2-2CAA-2F41-B96B-30ECCCE90E13}" type="datetimeFigureOut">
              <a:rPr lang="en-US" smtClean="0"/>
              <a:t>10/28/17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52558-C8F4-0144-B7F1-E4EA8E42CA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250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F878A2-2CAA-2F41-B96B-30ECCCE90E13}" type="datetimeFigureOut">
              <a:rPr lang="en-US" smtClean="0"/>
              <a:t>10/28/17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652558-C8F4-0144-B7F1-E4EA8E42CA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00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tif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tif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hyperlink" Target="http://www.nsf.org/consumer-resources/what-is-nsf-certification/water-filters-treatment-certification/water-treatment-systems-certification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sdiJtDRJQEc" TargetMode="External"/><Relationship Id="rId4" Type="http://schemas.openxmlformats.org/officeDocument/2006/relationships/hyperlink" Target="https://www.culliganwater.com/all-about-water/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hyperlink" Target="https://www.behance.net/gallery/7922569/Water-Filter-Animation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Water Intervention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Water Filters and Treatment Systems</a:t>
            </a:r>
          </a:p>
        </p:txBody>
      </p:sp>
    </p:spTree>
    <p:extLst>
      <p:ext uri="{BB962C8B-B14F-4D97-AF65-F5344CB8AC3E}">
        <p14:creationId xmlns:p14="http://schemas.microsoft.com/office/powerpoint/2010/main" val="892691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Distillations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70320" y="1819115"/>
            <a:ext cx="4297680" cy="459914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dirty="0"/>
              <a:t>Distillation is the use of heat to separate the components of a liquid and/or </a:t>
            </a:r>
            <a:r>
              <a:rPr lang="en-US" dirty="0" smtClean="0"/>
              <a:t>gas.</a:t>
            </a:r>
          </a:p>
          <a:p>
            <a:pPr>
              <a:lnSpc>
                <a:spcPct val="100000"/>
              </a:lnSpc>
            </a:pPr>
            <a:r>
              <a:rPr lang="en-US" dirty="0" smtClean="0"/>
              <a:t>The boiling point of water: 100 </a:t>
            </a:r>
            <a:r>
              <a:rPr lang="en-US" dirty="0" err="1" smtClean="0"/>
              <a:t>degC</a:t>
            </a:r>
            <a:r>
              <a:rPr lang="en-US" dirty="0" smtClean="0"/>
              <a:t> </a:t>
            </a:r>
            <a:r>
              <a:rPr lang="en-US" sz="3200" dirty="0"/>
              <a:t/>
            </a:r>
            <a:br>
              <a:rPr lang="en-US" sz="3200" dirty="0"/>
            </a:br>
            <a:endParaRPr lang="en-US" sz="3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1760" y="1819116"/>
            <a:ext cx="3718560" cy="4338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205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do filters work?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So</a:t>
            </a:r>
            <a:r>
              <a:rPr lang="mr-IN" dirty="0" smtClean="0"/>
              <a:t>……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7496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Two forms of Filtration</a:t>
            </a: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2589066" y="1712768"/>
            <a:ext cx="7621732" cy="46310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lnSpc>
                <a:spcPct val="85000"/>
              </a:lnSpc>
              <a:spcBef>
                <a:spcPts val="400"/>
              </a:spcBef>
              <a:buClr>
                <a:schemeClr val="accent4">
                  <a:lumMod val="20000"/>
                  <a:lumOff val="80000"/>
                </a:schemeClr>
              </a:buClr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85000"/>
              </a:lnSpc>
              <a:spcBef>
                <a:spcPts val="50"/>
              </a:spcBef>
              <a:buClr>
                <a:schemeClr val="tx1"/>
              </a:buClr>
              <a:buFont typeface="Calibri" pitchFamily="34" charset="0"/>
              <a:buChar char="−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85000"/>
              </a:lnSpc>
              <a:spcBef>
                <a:spcPts val="50"/>
              </a:spcBef>
              <a:buClr>
                <a:schemeClr val="tx1"/>
              </a:buClr>
              <a:buFont typeface="Calibri" pitchFamily="34" charset="0"/>
              <a:buChar char="−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85000"/>
              </a:lnSpc>
              <a:spcBef>
                <a:spcPts val="50"/>
              </a:spcBef>
              <a:buClr>
                <a:schemeClr val="tx1"/>
              </a:buClr>
              <a:buFont typeface="Calibri" pitchFamily="34" charset="0"/>
              <a:buChar char="−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85000"/>
              </a:lnSpc>
              <a:spcBef>
                <a:spcPts val="50"/>
              </a:spcBef>
              <a:buClr>
                <a:schemeClr val="tx1"/>
              </a:buClr>
              <a:buFont typeface="Calibri" pitchFamily="34" charset="0"/>
              <a:buChar char="−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dirty="0"/>
              <a:t>Physical Filtration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Straining water to remove larger particles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Ex./ a thin piece of gauze </a:t>
            </a:r>
          </a:p>
          <a:p>
            <a:pPr>
              <a:lnSpc>
                <a:spcPct val="150000"/>
              </a:lnSpc>
            </a:pPr>
            <a:r>
              <a:rPr lang="en-US" dirty="0"/>
              <a:t>Chemical Filtration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involves passing water through an </a:t>
            </a:r>
            <a:r>
              <a:rPr lang="en-US" b="1" u="sng" dirty="0"/>
              <a:t>active</a:t>
            </a:r>
            <a:r>
              <a:rPr lang="en-US" b="1" dirty="0"/>
              <a:t> </a:t>
            </a:r>
            <a:r>
              <a:rPr lang="en-US" dirty="0"/>
              <a:t>material that removes impurities chemically as they pass through</a:t>
            </a:r>
          </a:p>
        </p:txBody>
      </p:sp>
    </p:spTree>
    <p:extLst>
      <p:ext uri="{BB962C8B-B14F-4D97-AF65-F5344CB8AC3E}">
        <p14:creationId xmlns:p14="http://schemas.microsoft.com/office/powerpoint/2010/main" val="1379517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Nature Did It First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849427" y="1558925"/>
            <a:ext cx="7229746" cy="4859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05765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Simple Filter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072877" y="1695747"/>
            <a:ext cx="428513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1</a:t>
            </a:r>
            <a:r>
              <a:rPr lang="en-US" b="1" baseline="30000" dirty="0"/>
              <a:t>st</a:t>
            </a:r>
            <a:r>
              <a:rPr lang="en-US" b="1" dirty="0"/>
              <a:t> Layer:  Gravel</a:t>
            </a:r>
          </a:p>
          <a:p>
            <a:r>
              <a:rPr lang="en-US" b="1" dirty="0"/>
              <a:t>-Removes large solid impurities</a:t>
            </a:r>
          </a:p>
          <a:p>
            <a:endParaRPr lang="en-US" b="1" dirty="0"/>
          </a:p>
          <a:p>
            <a:r>
              <a:rPr lang="en-US" b="1" dirty="0"/>
              <a:t>2</a:t>
            </a:r>
            <a:r>
              <a:rPr lang="en-US" b="1" baseline="30000" dirty="0"/>
              <a:t>nd</a:t>
            </a:r>
            <a:r>
              <a:rPr lang="en-US" b="1" dirty="0"/>
              <a:t> Layer: Coarse Sand</a:t>
            </a:r>
          </a:p>
          <a:p>
            <a:r>
              <a:rPr lang="en-US" b="1" dirty="0"/>
              <a:t>-traps more impurities that escaped the 1</a:t>
            </a:r>
            <a:r>
              <a:rPr lang="en-US" b="1" baseline="30000" dirty="0"/>
              <a:t>st</a:t>
            </a:r>
            <a:r>
              <a:rPr lang="en-US" b="1" dirty="0"/>
              <a:t> layer</a:t>
            </a:r>
          </a:p>
          <a:p>
            <a:endParaRPr lang="en-US" b="1" dirty="0"/>
          </a:p>
          <a:p>
            <a:r>
              <a:rPr lang="en-US" b="1" dirty="0"/>
              <a:t>3</a:t>
            </a:r>
            <a:r>
              <a:rPr lang="en-US" b="1" baseline="30000" dirty="0"/>
              <a:t>rd</a:t>
            </a:r>
            <a:r>
              <a:rPr lang="en-US" b="1" dirty="0"/>
              <a:t> Layer: Charcoal</a:t>
            </a:r>
          </a:p>
          <a:p>
            <a:r>
              <a:rPr lang="en-US" b="1" dirty="0"/>
              <a:t>-Chemical adsorption</a:t>
            </a:r>
          </a:p>
          <a:p>
            <a:endParaRPr lang="en-US" b="1" dirty="0"/>
          </a:p>
          <a:p>
            <a:r>
              <a:rPr lang="en-US" b="1" dirty="0"/>
              <a:t>4</a:t>
            </a:r>
            <a:r>
              <a:rPr lang="en-US" b="1" baseline="30000" dirty="0"/>
              <a:t>th</a:t>
            </a:r>
            <a:r>
              <a:rPr lang="en-US" b="1" dirty="0"/>
              <a:t> Layer: Fine Sand</a:t>
            </a:r>
          </a:p>
          <a:p>
            <a:r>
              <a:rPr lang="en-US" b="1" dirty="0"/>
              <a:t>-forms biological zone to filter </a:t>
            </a:r>
            <a:r>
              <a:rPr lang="en-US" b="1" dirty="0" err="1"/>
              <a:t>bateria</a:t>
            </a:r>
            <a:r>
              <a:rPr lang="en-US" b="1" dirty="0"/>
              <a:t>, viruses, and parasites </a:t>
            </a:r>
          </a:p>
          <a:p>
            <a:endParaRPr lang="en-US" b="1" dirty="0"/>
          </a:p>
          <a:p>
            <a:r>
              <a:rPr lang="en-US" b="1" dirty="0"/>
              <a:t>5</a:t>
            </a:r>
            <a:r>
              <a:rPr lang="en-US" b="1" baseline="30000" dirty="0"/>
              <a:t>th</a:t>
            </a:r>
            <a:r>
              <a:rPr lang="en-US" b="1" dirty="0"/>
              <a:t> Layer: Cloth</a:t>
            </a:r>
          </a:p>
          <a:p>
            <a:r>
              <a:rPr lang="en-US" b="1" dirty="0"/>
              <a:t>-holds back each layer and allows </a:t>
            </a:r>
            <a:r>
              <a:rPr lang="en-US" b="1" dirty="0" err="1"/>
              <a:t>puriied</a:t>
            </a:r>
            <a:r>
              <a:rPr lang="en-US" b="1" dirty="0"/>
              <a:t> water to flow through.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11153" y="1505137"/>
            <a:ext cx="4231341" cy="51825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9" name="Straight Arrow Connector 8"/>
          <p:cNvCxnSpPr/>
          <p:nvPr/>
        </p:nvCxnSpPr>
        <p:spPr>
          <a:xfrm>
            <a:off x="5593977" y="2079813"/>
            <a:ext cx="2241177" cy="148814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5766335" y="3178194"/>
            <a:ext cx="2068818" cy="96443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4473387" y="3881717"/>
            <a:ext cx="3361766" cy="78461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5583573" y="5099482"/>
            <a:ext cx="2251580" cy="14152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V="1">
            <a:off x="6040775" y="5934635"/>
            <a:ext cx="1375067" cy="5045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8073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Complex Filter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14256" y="1487206"/>
            <a:ext cx="3718881" cy="4859338"/>
          </a:xfrm>
        </p:spPr>
      </p:pic>
      <p:sp>
        <p:nvSpPr>
          <p:cNvPr id="5" name="TextBox 4"/>
          <p:cNvSpPr txBox="1"/>
          <p:nvPr/>
        </p:nvSpPr>
        <p:spPr>
          <a:xfrm>
            <a:off x="1739153" y="1682094"/>
            <a:ext cx="5075102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400" b="1" dirty="0"/>
              <a:t>8 Layers 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2400" b="1" dirty="0"/>
              <a:t>0.2um ceramic filter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2400" b="1" dirty="0"/>
              <a:t>Ion exchange resins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2400" b="1" dirty="0"/>
              <a:t>Kinetic Degradation Fluxion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2400" b="1" dirty="0"/>
              <a:t>Activated Carbon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2400" b="1" dirty="0"/>
              <a:t>Anion Minerals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2400" b="1" dirty="0"/>
              <a:t>FIR Energy beads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2400" b="1" dirty="0"/>
              <a:t>KDF+ Carbon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2400" b="1"/>
              <a:t>Magnetic </a:t>
            </a:r>
            <a:r>
              <a:rPr lang="en-US" sz="2400" b="1" dirty="0"/>
              <a:t>Stones</a:t>
            </a:r>
          </a:p>
          <a:p>
            <a:pPr marL="800100" lvl="1" indent="-342900">
              <a:buFont typeface="+mj-lt"/>
              <a:buAutoNum type="arabicPeriod"/>
            </a:pPr>
            <a:endParaRPr lang="en-US" sz="2400" b="1" dirty="0"/>
          </a:p>
          <a:p>
            <a:pPr marL="285750" indent="-285750">
              <a:buFont typeface="Arial" charset="0"/>
              <a:buChar char="•"/>
            </a:pPr>
            <a:r>
              <a:rPr lang="en-US" sz="2400" b="1" dirty="0"/>
              <a:t>Pumps up instead of down</a:t>
            </a:r>
          </a:p>
          <a:p>
            <a:pPr marL="285750" indent="-285750">
              <a:buFont typeface="Arial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3302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Complex </a:t>
            </a:r>
            <a:r>
              <a:rPr lang="en-US" dirty="0" smtClean="0"/>
              <a:t>Filter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672" y="1558925"/>
            <a:ext cx="8095127" cy="5039099"/>
          </a:xfrm>
        </p:spPr>
      </p:pic>
    </p:spTree>
    <p:extLst>
      <p:ext uri="{BB962C8B-B14F-4D97-AF65-F5344CB8AC3E}">
        <p14:creationId xmlns:p14="http://schemas.microsoft.com/office/powerpoint/2010/main" val="799954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Which Filter Do You Need?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17800" y="1714501"/>
            <a:ext cx="7492998" cy="4703761"/>
          </a:xfrm>
        </p:spPr>
        <p:txBody>
          <a:bodyPr/>
          <a:lstStyle/>
          <a:p>
            <a:r>
              <a:rPr lang="en-US" dirty="0" smtClean="0"/>
              <a:t>The condition of your water determines the type of filter needed.</a:t>
            </a:r>
          </a:p>
          <a:p>
            <a:r>
              <a:rPr lang="en-US" dirty="0" smtClean="0"/>
              <a:t>Water Conditions that filters address</a:t>
            </a:r>
          </a:p>
          <a:p>
            <a:pPr lvl="1"/>
            <a:r>
              <a:rPr lang="en-US" dirty="0" smtClean="0"/>
              <a:t>Poor taste</a:t>
            </a:r>
          </a:p>
          <a:p>
            <a:pPr lvl="1"/>
            <a:r>
              <a:rPr lang="en-US" dirty="0" smtClean="0"/>
              <a:t>Foul Odor</a:t>
            </a:r>
          </a:p>
          <a:p>
            <a:pPr lvl="1"/>
            <a:r>
              <a:rPr lang="en-US" dirty="0" smtClean="0"/>
              <a:t>Contain microbes</a:t>
            </a:r>
          </a:p>
          <a:p>
            <a:pPr lvl="1"/>
            <a:r>
              <a:rPr lang="en-US" dirty="0" smtClean="0"/>
              <a:t>Pesticides </a:t>
            </a:r>
          </a:p>
          <a:p>
            <a:pPr lvl="1"/>
            <a:r>
              <a:rPr lang="en-US" dirty="0" smtClean="0"/>
              <a:t>Heavy Metals</a:t>
            </a:r>
          </a:p>
          <a:p>
            <a:pPr lvl="1"/>
            <a:r>
              <a:rPr lang="en-US" dirty="0" smtClean="0"/>
              <a:t>Hard water (caused by salts)</a:t>
            </a:r>
          </a:p>
          <a:p>
            <a:pPr lvl="1"/>
            <a:r>
              <a:rPr lang="en-US" dirty="0" smtClean="0"/>
              <a:t>Bleach</a:t>
            </a:r>
          </a:p>
          <a:p>
            <a:pPr lvl="1"/>
            <a:r>
              <a:rPr lang="en-US" dirty="0" smtClean="0"/>
              <a:t>Nitrates</a:t>
            </a:r>
            <a:endParaRPr lang="en-US" dirty="0"/>
          </a:p>
          <a:p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818293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Build-a-filter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5668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Instructions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17800" y="1877786"/>
            <a:ext cx="7492998" cy="454047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 smtClean="0"/>
              <a:t>Assemble the filter according to directions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Identify each layer and its purpose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Pour water through assembled filter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Record observations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5516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 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17800" y="1910443"/>
            <a:ext cx="7492998" cy="4507818"/>
          </a:xfrm>
        </p:spPr>
        <p:txBody>
          <a:bodyPr/>
          <a:lstStyle/>
          <a:p>
            <a:r>
              <a:rPr lang="en-US" dirty="0"/>
              <a:t>Different Water Filters and </a:t>
            </a:r>
            <a:r>
              <a:rPr lang="en-US" dirty="0" smtClean="0"/>
              <a:t>Treatments</a:t>
            </a:r>
          </a:p>
          <a:p>
            <a:endParaRPr lang="en-US" dirty="0"/>
          </a:p>
          <a:p>
            <a:r>
              <a:rPr lang="en-US" dirty="0"/>
              <a:t>Which Water Filter Is Best </a:t>
            </a:r>
            <a:r>
              <a:rPr lang="en-US" dirty="0" smtClean="0"/>
              <a:t>Circumstantially</a:t>
            </a:r>
          </a:p>
          <a:p>
            <a:endParaRPr lang="en-US" sz="3600" dirty="0"/>
          </a:p>
          <a:p>
            <a:r>
              <a:rPr lang="en-US" dirty="0" smtClean="0"/>
              <a:t>Build a filter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1187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think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17800" y="1690255"/>
            <a:ext cx="7492998" cy="4728006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3600" dirty="0"/>
              <a:t>What is a filter?</a:t>
            </a:r>
          </a:p>
          <a:p>
            <a:pPr>
              <a:lnSpc>
                <a:spcPct val="150000"/>
              </a:lnSpc>
            </a:pPr>
            <a:r>
              <a:rPr lang="en-US" sz="3600" dirty="0"/>
              <a:t>Are all filters the same?</a:t>
            </a:r>
          </a:p>
          <a:p>
            <a:pPr lvl="1">
              <a:lnSpc>
                <a:spcPct val="150000"/>
              </a:lnSpc>
            </a:pPr>
            <a:r>
              <a:rPr lang="en-US" sz="3200" dirty="0"/>
              <a:t>Why or why not</a:t>
            </a:r>
            <a:r>
              <a:rPr lang="en-US" sz="40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60837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 Filters and Treatments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3"/>
              </a:rPr>
              <a:t>Water Treatment and Filters</a:t>
            </a:r>
            <a:endParaRPr lang="en-US" dirty="0" smtClean="0"/>
          </a:p>
          <a:p>
            <a:r>
              <a:rPr lang="en-US" dirty="0" smtClean="0"/>
              <a:t>On your work sheet, 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list the different types of filters mentioned in the video.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List the different factors that may determine the kind of filter or water system that suits a person’s needs.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How do we know our water supply is safe?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393570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 Filters and Treatments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sz="3600" dirty="0"/>
              <a:t>Four Types of Water Filters:</a:t>
            </a:r>
          </a:p>
          <a:p>
            <a:pPr lvl="1">
              <a:lnSpc>
                <a:spcPct val="150000"/>
              </a:lnSpc>
            </a:pPr>
            <a:r>
              <a:rPr lang="en-US" sz="3200" dirty="0"/>
              <a:t>Activated Carbon Filter</a:t>
            </a:r>
          </a:p>
          <a:p>
            <a:pPr lvl="1">
              <a:lnSpc>
                <a:spcPct val="150000"/>
              </a:lnSpc>
            </a:pPr>
            <a:r>
              <a:rPr lang="en-US" sz="3200" dirty="0"/>
              <a:t>Reverse Osmosis Filter System</a:t>
            </a:r>
          </a:p>
          <a:p>
            <a:pPr lvl="1">
              <a:lnSpc>
                <a:spcPct val="150000"/>
              </a:lnSpc>
            </a:pPr>
            <a:r>
              <a:rPr lang="en-US" sz="3200" dirty="0"/>
              <a:t>Ion Exchange Filter</a:t>
            </a:r>
          </a:p>
          <a:p>
            <a:pPr lvl="1">
              <a:lnSpc>
                <a:spcPct val="150000"/>
              </a:lnSpc>
            </a:pPr>
            <a:r>
              <a:rPr lang="en-US" sz="3200" dirty="0"/>
              <a:t>Distillation System</a:t>
            </a:r>
          </a:p>
        </p:txBody>
      </p:sp>
    </p:spTree>
    <p:extLst>
      <p:ext uri="{BB962C8B-B14F-4D97-AF65-F5344CB8AC3E}">
        <p14:creationId xmlns:p14="http://schemas.microsoft.com/office/powerpoint/2010/main" val="520344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Activated Carbon Filter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4217" y="1595914"/>
            <a:ext cx="4093703" cy="465248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00800" y="1859281"/>
            <a:ext cx="416052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400" dirty="0"/>
              <a:t>Activated = added oxygen to increase surface area (space).</a:t>
            </a:r>
          </a:p>
          <a:p>
            <a:pPr marL="285750" indent="-285750">
              <a:buFont typeface="Arial" charset="0"/>
              <a:buChar char="•"/>
            </a:pPr>
            <a:endParaRPr lang="en-US" sz="2400" dirty="0"/>
          </a:p>
          <a:p>
            <a:pPr marL="285750" indent="-285750">
              <a:buFont typeface="Arial" charset="0"/>
              <a:buChar char="•"/>
            </a:pPr>
            <a:r>
              <a:rPr lang="en-US" sz="2400" dirty="0"/>
              <a:t>Removes: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400" dirty="0"/>
              <a:t>Chlorine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400" dirty="0"/>
              <a:t>Organics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400" dirty="0"/>
              <a:t>Sediment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400" dirty="0"/>
              <a:t>Bad taste and odor</a:t>
            </a:r>
          </a:p>
        </p:txBody>
      </p:sp>
    </p:spTree>
    <p:extLst>
      <p:ext uri="{BB962C8B-B14F-4D97-AF65-F5344CB8AC3E}">
        <p14:creationId xmlns:p14="http://schemas.microsoft.com/office/powerpoint/2010/main" val="1648265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Activated charcoal on skin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8978" y="1615440"/>
            <a:ext cx="4415467" cy="46939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524444" y="1615440"/>
            <a:ext cx="403687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400" dirty="0"/>
              <a:t>Here is another application of activated charcoal.</a:t>
            </a:r>
          </a:p>
          <a:p>
            <a:pPr marL="285750" indent="-285750">
              <a:buFont typeface="Arial" charset="0"/>
              <a:buChar char="•"/>
            </a:pPr>
            <a:endParaRPr lang="en-US" sz="2400" dirty="0"/>
          </a:p>
          <a:p>
            <a:pPr marL="285750" indent="-285750">
              <a:buFont typeface="Arial" charset="0"/>
              <a:buChar char="•"/>
            </a:pPr>
            <a:r>
              <a:rPr lang="en-US" sz="2400" dirty="0"/>
              <a:t>Here, you can see available space in the charcoal where impurities will be absorbed and captured.</a:t>
            </a:r>
          </a:p>
        </p:txBody>
      </p:sp>
    </p:spTree>
    <p:extLst>
      <p:ext uri="{BB962C8B-B14F-4D97-AF65-F5344CB8AC3E}">
        <p14:creationId xmlns:p14="http://schemas.microsoft.com/office/powerpoint/2010/main" val="1810226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Reverse Osmosis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3"/>
              </a:rPr>
              <a:t>How Osmosis Works</a:t>
            </a:r>
            <a:endParaRPr lang="en-US" dirty="0" smtClean="0"/>
          </a:p>
          <a:p>
            <a:pPr lvl="1"/>
            <a:r>
              <a:rPr lang="en-US" dirty="0" smtClean="0"/>
              <a:t>This process occurs without any added energy. It goes with concentration gradient (downhill).</a:t>
            </a:r>
          </a:p>
          <a:p>
            <a:pPr lvl="1"/>
            <a:endParaRPr lang="en-US" dirty="0" smtClean="0"/>
          </a:p>
          <a:p>
            <a:r>
              <a:rPr lang="en-US" dirty="0">
                <a:hlinkClick r:id="rId4"/>
              </a:rPr>
              <a:t>How Reverse Osmosis Works</a:t>
            </a:r>
            <a:r>
              <a:rPr lang="en-US" dirty="0"/>
              <a:t> </a:t>
            </a:r>
            <a:endParaRPr lang="en-US" dirty="0" smtClean="0"/>
          </a:p>
          <a:p>
            <a:pPr lvl="1"/>
            <a:r>
              <a:rPr lang="en-US" dirty="0" smtClean="0"/>
              <a:t>This process requires energy because it goes against concentration gradient (going uphill).</a:t>
            </a:r>
          </a:p>
          <a:p>
            <a:pPr lvl="1"/>
            <a:r>
              <a:rPr lang="en-US" dirty="0" smtClean="0"/>
              <a:t>Most impurities will not cross the membrane.</a:t>
            </a:r>
          </a:p>
        </p:txBody>
      </p:sp>
    </p:spTree>
    <p:extLst>
      <p:ext uri="{BB962C8B-B14F-4D97-AF65-F5344CB8AC3E}">
        <p14:creationId xmlns:p14="http://schemas.microsoft.com/office/powerpoint/2010/main" val="314216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Ion Exchange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17800" y="1341435"/>
            <a:ext cx="7492998" cy="5303205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hlinkClick r:id="rId3"/>
              </a:rPr>
              <a:t>How Ion Exchange Works</a:t>
            </a:r>
            <a:endParaRPr lang="en-US" sz="3200" dirty="0"/>
          </a:p>
          <a:p>
            <a:pPr lvl="1">
              <a:lnSpc>
                <a:spcPct val="150000"/>
              </a:lnSpc>
            </a:pPr>
            <a:r>
              <a:rPr lang="en-US" dirty="0" smtClean="0"/>
              <a:t>Hard water contains calcium (Ca) and magnesium (Mg)</a:t>
            </a:r>
          </a:p>
          <a:p>
            <a:pPr lvl="2">
              <a:lnSpc>
                <a:spcPct val="150000"/>
              </a:lnSpc>
            </a:pPr>
            <a:r>
              <a:rPr lang="en-US" dirty="0" smtClean="0"/>
              <a:t>Both positively charged particles (cations)</a:t>
            </a:r>
          </a:p>
          <a:p>
            <a:pPr lvl="1">
              <a:lnSpc>
                <a:spcPct val="150000"/>
              </a:lnSpc>
            </a:pPr>
            <a:r>
              <a:rPr lang="en-US" dirty="0" smtClean="0"/>
              <a:t>Cations are attracted to negatively charged particles called anions.</a:t>
            </a:r>
          </a:p>
          <a:p>
            <a:pPr lvl="1">
              <a:lnSpc>
                <a:spcPct val="150000"/>
              </a:lnSpc>
            </a:pPr>
            <a:r>
              <a:rPr lang="en-US" dirty="0" smtClean="0"/>
              <a:t>Anions are placed in water in the form of salt beads to bond with the cations, Ca and Mg</a:t>
            </a:r>
          </a:p>
          <a:p>
            <a:pPr lvl="1">
              <a:lnSpc>
                <a:spcPct val="150000"/>
              </a:lnSpc>
            </a:pPr>
            <a:r>
              <a:rPr lang="en-US" dirty="0" smtClean="0"/>
              <a:t>The beads with the Ca and Mg are removed.</a:t>
            </a:r>
            <a:endParaRPr lang="en-US" dirty="0"/>
          </a:p>
          <a:p>
            <a:pPr lvl="1">
              <a:lnSpc>
                <a:spcPct val="150000"/>
              </a:lnSpc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727095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2756</TotalTime>
  <Words>781</Words>
  <Application>Microsoft Macintosh PowerPoint</Application>
  <PresentationFormat>Widescreen</PresentationFormat>
  <Paragraphs>172</Paragraphs>
  <Slides>19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Calibri</vt:lpstr>
      <vt:lpstr>Calibri Light</vt:lpstr>
      <vt:lpstr>Mangal</vt:lpstr>
      <vt:lpstr>Arial</vt:lpstr>
      <vt:lpstr>Office Theme</vt:lpstr>
      <vt:lpstr>Water Intervention</vt:lpstr>
      <vt:lpstr>Lesson Outline</vt:lpstr>
      <vt:lpstr>Let’s think</vt:lpstr>
      <vt:lpstr>Water Filters and Treatments</vt:lpstr>
      <vt:lpstr>Water Filters and Treatments</vt:lpstr>
      <vt:lpstr>Activated Carbon Filter</vt:lpstr>
      <vt:lpstr>Activated charcoal on skin</vt:lpstr>
      <vt:lpstr>Reverse Osmosis System</vt:lpstr>
      <vt:lpstr>Ion Exchange System</vt:lpstr>
      <vt:lpstr>Distillations</vt:lpstr>
      <vt:lpstr>How do filters work?</vt:lpstr>
      <vt:lpstr>Two forms of Filtration</vt:lpstr>
      <vt:lpstr>Nature Did It First</vt:lpstr>
      <vt:lpstr>Simple Filter</vt:lpstr>
      <vt:lpstr>Complex Filter</vt:lpstr>
      <vt:lpstr>Complex Filter </vt:lpstr>
      <vt:lpstr>Which Filter Do You Need?</vt:lpstr>
      <vt:lpstr>Build-a-filter</vt:lpstr>
      <vt:lpstr>Instructions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Haley N Capello</dc:creator>
  <cp:lastModifiedBy>Haley N Capello</cp:lastModifiedBy>
  <cp:revision>11</cp:revision>
  <dcterms:created xsi:type="dcterms:W3CDTF">2017-05-24T19:17:51Z</dcterms:created>
  <dcterms:modified xsi:type="dcterms:W3CDTF">2017-10-28T21:17:04Z</dcterms:modified>
</cp:coreProperties>
</file>