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7.xml" ContentType="application/vnd.openxmlformats-officedocument.themeOverride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8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9.xml" ContentType="application/vnd.openxmlformats-officedocument.themeOverride+xml"/>
  <Override PartName="/ppt/notesSlides/notesSlide12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0.xml" ContentType="application/vnd.openxmlformats-officedocument.themeOverride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1.xml" ContentType="application/vnd.openxmlformats-officedocument.themeOverride+xml"/>
  <Override PartName="/ppt/notesSlides/notesSlide14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2.xml" ContentType="application/vnd.openxmlformats-officedocument.themeOverr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3.xml" ContentType="application/vnd.openxmlformats-officedocument.themeOverr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14.xml" ContentType="application/vnd.openxmlformats-officedocument.themeOverr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15.xml" ContentType="application/vnd.openxmlformats-officedocument.themeOverr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theme/themeOverride16.xml" ContentType="application/vnd.openxmlformats-officedocument.themeOverr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17.xml" ContentType="application/vnd.openxmlformats-officedocument.themeOverr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theme/themeOverride18.xml" ContentType="application/vnd.openxmlformats-officedocument.themeOverr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theme/themeOverride19.xml" ContentType="application/vnd.openxmlformats-officedocument.themeOverr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theme/themeOverride20.xml" ContentType="application/vnd.openxmlformats-officedocument.themeOverr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theme/themeOverride21.xml" ContentType="application/vnd.openxmlformats-officedocument.themeOverr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theme/themeOverride22.xml" ContentType="application/vnd.openxmlformats-officedocument.themeOverr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35"/>
  </p:notesMasterIdLst>
  <p:handoutMasterIdLst>
    <p:handoutMasterId r:id="rId36"/>
  </p:handoutMasterIdLst>
  <p:sldIdLst>
    <p:sldId id="352" r:id="rId3"/>
    <p:sldId id="405" r:id="rId4"/>
    <p:sldId id="399" r:id="rId5"/>
    <p:sldId id="404" r:id="rId6"/>
    <p:sldId id="380" r:id="rId7"/>
    <p:sldId id="381" r:id="rId8"/>
    <p:sldId id="382" r:id="rId9"/>
    <p:sldId id="406" r:id="rId10"/>
    <p:sldId id="387" r:id="rId11"/>
    <p:sldId id="388" r:id="rId12"/>
    <p:sldId id="410" r:id="rId13"/>
    <p:sldId id="390" r:id="rId14"/>
    <p:sldId id="411" r:id="rId15"/>
    <p:sldId id="401" r:id="rId16"/>
    <p:sldId id="407" r:id="rId17"/>
    <p:sldId id="391" r:id="rId18"/>
    <p:sldId id="392" r:id="rId19"/>
    <p:sldId id="412" r:id="rId20"/>
    <p:sldId id="413" r:id="rId21"/>
    <p:sldId id="416" r:id="rId22"/>
    <p:sldId id="421" r:id="rId23"/>
    <p:sldId id="422" r:id="rId24"/>
    <p:sldId id="423" r:id="rId25"/>
    <p:sldId id="424" r:id="rId26"/>
    <p:sldId id="428" r:id="rId27"/>
    <p:sldId id="430" r:id="rId28"/>
    <p:sldId id="431" r:id="rId29"/>
    <p:sldId id="432" r:id="rId30"/>
    <p:sldId id="374" r:id="rId31"/>
    <p:sldId id="429" r:id="rId32"/>
    <p:sldId id="379" r:id="rId33"/>
    <p:sldId id="376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3300"/>
    <a:srgbClr val="FFCC66"/>
    <a:srgbClr val="A70000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2321" autoAdjust="0"/>
  </p:normalViewPr>
  <p:slideViewPr>
    <p:cSldViewPr>
      <p:cViewPr varScale="1">
        <p:scale>
          <a:sx n="88" d="100"/>
          <a:sy n="88" d="100"/>
        </p:scale>
        <p:origin x="1291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simo3\Documents\Urinary%20Cancer%20Facts%20and%20Figures\Urinary%20Cance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\\ph-fileserv\ltr.da$\CarlaR\Cancer%20Facts\Copy%20of%20UrinaryBladderCancer2010-2014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\\ph-fileserv\ltr.da$\CarlaR\Cancer%20Facts\Copy%20of%20UrinaryBladderCancer2010-2014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file:///\\ph-fileserv\ltr.da$\LTR_Cancer%20Facts%20and%20Figures\Cancer%20Facts%20and%20Figures_2017\Student%20Facts%20&amp;%20Figures\Copy%20of%20UrinaryBladderCancer2010-2014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file:///\\ph-fileserv\ltr.da$\LTR_Cancer%20Facts%20and%20Figures\Cancer%20Facts%20and%20Figures_2017\Student%20Facts%20&amp;%20Figures\Copy%20of%20UrinaryBladderCancer2010-2014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file:///\\ph-fileserv\crosa1$\Cancer%20Facts\cancer%20Facts-Survival%202017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file:///\\ph-fileserv\crosa1$\Cancer%20Facts\cancer%20Facts-Survival%202017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5.xm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oleObject" Target="file:///\\ph-fileserv\crosa1$\Cancer%20Facts\cancer%20Facts-Survival%202017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6.xml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oleObject" Target="file:///\\ph-fileserv\crosa1$\Cancer%20Facts\cancer%20Facts-Survival%202017.xlsx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7.xml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oleObject" Target="file:///\\ph-fileserv\crosa1$\Cancer%20Facts\cancer%20Facts-Survival%202017.xlsx" TargetMode="Externa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8.xml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oleObject" Target="file:///\\ph-fileserv\crosa1$\Cancer%20Facts\cancer%20Facts-Survival%202017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ph-fileserv\ltr.da$\CarlaR\Cancer%20Facts\Copy%20of%20UrinaryBladderCancer2010-2014.xlsx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9.xml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oleObject" Target="file:///\\ph-fileserv\crosa1$\Cancer%20Facts\cancer%20Facts-Survival%202017.xlsx" TargetMode="Externa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0.xml"/><Relationship Id="rId2" Type="http://schemas.microsoft.com/office/2011/relationships/chartColorStyle" Target="colors21.xml"/><Relationship Id="rId1" Type="http://schemas.microsoft.com/office/2011/relationships/chartStyle" Target="style21.xml"/><Relationship Id="rId4" Type="http://schemas.openxmlformats.org/officeDocument/2006/relationships/oleObject" Target="file:///\\ph-fileserv\crosa1$\Cancer%20Facts\cancer%20Facts-Survival%202017.xlsx" TargetMode="Externa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1.xml"/><Relationship Id="rId2" Type="http://schemas.microsoft.com/office/2011/relationships/chartColorStyle" Target="colors22.xml"/><Relationship Id="rId1" Type="http://schemas.microsoft.com/office/2011/relationships/chartStyle" Target="style22.xml"/><Relationship Id="rId4" Type="http://schemas.openxmlformats.org/officeDocument/2006/relationships/oleObject" Target="file:///\\ph-fileserv\crosa1$\Cancer%20Facts\cancer%20Facts-Survival%202017.xlsx" TargetMode="Externa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2.xml"/><Relationship Id="rId2" Type="http://schemas.microsoft.com/office/2011/relationships/chartColorStyle" Target="colors23.xml"/><Relationship Id="rId1" Type="http://schemas.microsoft.com/office/2011/relationships/chartStyle" Target="style23.xml"/><Relationship Id="rId4" Type="http://schemas.openxmlformats.org/officeDocument/2006/relationships/oleObject" Target="file:///\\ph-fileserv\crosa1$\Cancer%20Facts\cancer%20Facts-Survival%202017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ph-fileserv\ltr.da$\CarlaR\Cancer%20Facts\Copy%20of%20UrinaryBladderCancer2010-2014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ph-fileserv\ltr.da$\CarlaR\Cancer%20Facts\Copy%20of%20UrinaryBladderCancer2010-2014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ph-fileserv\ltr.da$\CarlaR\Cancer%20Facts\Copy%20of%20UrinaryBladderCancer2010-2014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ph-fileserv\ltr.da$\CarlaR\Cancer%20Facts\Copy%20of%20UrinaryBladderCancer2010-2014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\\ph-fileserv\ltr.da$\CarlaR\Cancer%20Facts\Copy%20of%20UrinaryBladderCancer2010-2014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\\ph-fileserv\ltr.da$\CarlaR\Cancer%20Facts\Copy%20of%20UrinaryBladderCancer2010-2014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\\ph-fileserv\ltr.da$\CarlaR\Cancer%20Facts\Copy%20of%20UrinaryBladderCancer2010-201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'IR&amp;MR LAvsUS'!$A$3</c:f>
              <c:strCache>
                <c:ptCount val="1"/>
                <c:pt idx="0">
                  <c:v>Louisiana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3201316701406746E-2"/>
                  <c:y val="5.847953216374255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391-4FC1-894D-9C6F5BF2E563}"/>
                </c:ext>
              </c:extLst>
            </c:dLbl>
            <c:dLbl>
              <c:idx val="1"/>
              <c:layout>
                <c:manualLayout>
                  <c:x val="-3.3003291753516866E-3"/>
                  <c:y val="-5.360561856008418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391-4FC1-894D-9C6F5BF2E563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2F491E1E-F52E-413B-9D9B-A2F78AF44D89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AC01-49FE-BF01-0184A58A73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'IR&amp;MR LAvsUS'!$B$2:$E$2</c:f>
              <c:strCache>
                <c:ptCount val="4"/>
                <c:pt idx="0">
                  <c:v>White Male</c:v>
                </c:pt>
                <c:pt idx="1">
                  <c:v>Black Male</c:v>
                </c:pt>
                <c:pt idx="2">
                  <c:v>White Female</c:v>
                </c:pt>
                <c:pt idx="3">
                  <c:v>Black Female</c:v>
                </c:pt>
              </c:strCache>
            </c:strRef>
          </c:cat>
          <c:val>
            <c:numRef>
              <c:f>'IR&amp;MR LAvsUS'!$B$3:$E$3</c:f>
              <c:numCache>
                <c:formatCode>General</c:formatCode>
                <c:ptCount val="4"/>
                <c:pt idx="0">
                  <c:v>38.1</c:v>
                </c:pt>
                <c:pt idx="1">
                  <c:v>19.3</c:v>
                </c:pt>
                <c:pt idx="2">
                  <c:v>8.2000000000000011</c:v>
                </c:pt>
                <c:pt idx="3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01-49FE-BF01-0184A58A7359}"/>
            </c:ext>
          </c:extLst>
        </c:ser>
        <c:ser>
          <c:idx val="1"/>
          <c:order val="1"/>
          <c:tx>
            <c:strRef>
              <c:f>'IR&amp;MR LAvsUS'!$A$4</c:f>
              <c:strCache>
                <c:ptCount val="1"/>
                <c:pt idx="0">
                  <c:v>U.S.</c:v>
                </c:pt>
              </c:strCache>
            </c:strRef>
          </c:tx>
          <c:spPr>
            <a:solidFill>
              <a:schemeClr val="accent2"/>
            </a:solidFill>
            <a:ln w="0"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'IR&amp;MR LAvsUS'!$B$2:$E$2</c:f>
              <c:strCache>
                <c:ptCount val="4"/>
                <c:pt idx="0">
                  <c:v>White Male</c:v>
                </c:pt>
                <c:pt idx="1">
                  <c:v>Black Male</c:v>
                </c:pt>
                <c:pt idx="2">
                  <c:v>White Female</c:v>
                </c:pt>
                <c:pt idx="3">
                  <c:v>Black Female</c:v>
                </c:pt>
              </c:strCache>
            </c:strRef>
          </c:cat>
          <c:val>
            <c:numRef>
              <c:f>'IR&amp;MR LAvsUS'!$B$4:$E$4</c:f>
              <c:numCache>
                <c:formatCode>General</c:formatCode>
                <c:ptCount val="4"/>
                <c:pt idx="0">
                  <c:v>38.1</c:v>
                </c:pt>
                <c:pt idx="1">
                  <c:v>21</c:v>
                </c:pt>
                <c:pt idx="2" formatCode="#,##0">
                  <c:v>9.1</c:v>
                </c:pt>
                <c:pt idx="3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01-49FE-BF01-0184A58A735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-980125648"/>
        <c:axId val="-980123328"/>
      </c:barChart>
      <c:catAx>
        <c:axId val="-980125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980123328"/>
        <c:crosses val="autoZero"/>
        <c:auto val="1"/>
        <c:lblAlgn val="ctr"/>
        <c:lblOffset val="100"/>
        <c:noMultiLvlLbl val="0"/>
      </c:catAx>
      <c:valAx>
        <c:axId val="-980123328"/>
        <c:scaling>
          <c:orientation val="minMax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980125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3814176245210699"/>
          <c:y val="6.2933617672790904E-2"/>
          <c:w val="0.29727954264337603"/>
          <c:h val="5.859416010498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>
              <a:lumMod val="95000"/>
              <a:lumOff val="5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661826675335308"/>
          <c:y val="5.0234489919529286E-2"/>
          <c:w val="0.79619085458354399"/>
          <c:h val="0.72947106187997679"/>
        </c:manualLayout>
      </c:layout>
      <c:lineChart>
        <c:grouping val="standard"/>
        <c:varyColors val="0"/>
        <c:ser>
          <c:idx val="0"/>
          <c:order val="0"/>
          <c:tx>
            <c:strRef>
              <c:f>'MR Trend'!$A$2</c:f>
              <c:strCache>
                <c:ptCount val="1"/>
                <c:pt idx="0">
                  <c:v>U.S. Males</c:v>
                </c:pt>
              </c:strCache>
            </c:strRef>
          </c:tx>
          <c:spPr>
            <a:ln w="63500" cap="rnd">
              <a:solidFill>
                <a:schemeClr val="accent1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63500">
                <a:solidFill>
                  <a:schemeClr val="accent1"/>
                </a:solidFill>
              </a:ln>
              <a:effectLst/>
            </c:spPr>
          </c:marker>
          <c:cat>
            <c:numRef>
              <c:f>'MR Trend'!$B$1:$AB$1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'MR Trend'!$B$2:$AB$2</c:f>
              <c:numCache>
                <c:formatCode>General</c:formatCode>
                <c:ptCount val="27"/>
                <c:pt idx="0">
                  <c:v>8</c:v>
                </c:pt>
                <c:pt idx="1">
                  <c:v>8.1999999999999993</c:v>
                </c:pt>
                <c:pt idx="2">
                  <c:v>8.1999999999999993</c:v>
                </c:pt>
                <c:pt idx="3">
                  <c:v>8.1</c:v>
                </c:pt>
                <c:pt idx="4">
                  <c:v>8.1</c:v>
                </c:pt>
                <c:pt idx="5">
                  <c:v>8.3000000000000007</c:v>
                </c:pt>
                <c:pt idx="6">
                  <c:v>8.1</c:v>
                </c:pt>
                <c:pt idx="7">
                  <c:v>8.1</c:v>
                </c:pt>
                <c:pt idx="8">
                  <c:v>8.1</c:v>
                </c:pt>
                <c:pt idx="9">
                  <c:v>7.9</c:v>
                </c:pt>
                <c:pt idx="10">
                  <c:v>8</c:v>
                </c:pt>
                <c:pt idx="11">
                  <c:v>7.9</c:v>
                </c:pt>
                <c:pt idx="12">
                  <c:v>7.9</c:v>
                </c:pt>
                <c:pt idx="13">
                  <c:v>8</c:v>
                </c:pt>
                <c:pt idx="14">
                  <c:v>7.9</c:v>
                </c:pt>
                <c:pt idx="15">
                  <c:v>7.8</c:v>
                </c:pt>
                <c:pt idx="16">
                  <c:v>8.1</c:v>
                </c:pt>
                <c:pt idx="17">
                  <c:v>8.1</c:v>
                </c:pt>
                <c:pt idx="18">
                  <c:v>8.1</c:v>
                </c:pt>
                <c:pt idx="19">
                  <c:v>8.1</c:v>
                </c:pt>
                <c:pt idx="20">
                  <c:v>8</c:v>
                </c:pt>
                <c:pt idx="21">
                  <c:v>8.1</c:v>
                </c:pt>
                <c:pt idx="22">
                  <c:v>8.1</c:v>
                </c:pt>
                <c:pt idx="23">
                  <c:v>8.1</c:v>
                </c:pt>
                <c:pt idx="24">
                  <c:v>8.1</c:v>
                </c:pt>
                <c:pt idx="25">
                  <c:v>8.1</c:v>
                </c:pt>
                <c:pt idx="26">
                  <c:v>7.9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9D5-4AFF-9479-A2F3C0CAA583}"/>
            </c:ext>
          </c:extLst>
        </c:ser>
        <c:ser>
          <c:idx val="1"/>
          <c:order val="1"/>
          <c:tx>
            <c:strRef>
              <c:f>'MR Trend'!$A$3</c:f>
              <c:strCache>
                <c:ptCount val="1"/>
                <c:pt idx="0">
                  <c:v>LA Males</c:v>
                </c:pt>
              </c:strCache>
            </c:strRef>
          </c:tx>
          <c:spPr>
            <a:ln w="63500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63500">
                <a:solidFill>
                  <a:schemeClr val="accent2"/>
                </a:solidFill>
              </a:ln>
              <a:effectLst/>
            </c:spPr>
          </c:marker>
          <c:cat>
            <c:numRef>
              <c:f>'MR Trend'!$B$1:$AB$1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'MR Trend'!$B$3:$AB$3</c:f>
              <c:numCache>
                <c:formatCode>General</c:formatCode>
                <c:ptCount val="27"/>
                <c:pt idx="0">
                  <c:v>8.1</c:v>
                </c:pt>
                <c:pt idx="1">
                  <c:v>7.3</c:v>
                </c:pt>
                <c:pt idx="2">
                  <c:v>7.2</c:v>
                </c:pt>
                <c:pt idx="3">
                  <c:v>7.4</c:v>
                </c:pt>
                <c:pt idx="4">
                  <c:v>8.3000000000000007</c:v>
                </c:pt>
                <c:pt idx="5">
                  <c:v>6.8</c:v>
                </c:pt>
                <c:pt idx="6">
                  <c:v>7.5</c:v>
                </c:pt>
                <c:pt idx="7">
                  <c:v>8.4</c:v>
                </c:pt>
                <c:pt idx="8">
                  <c:v>7.9</c:v>
                </c:pt>
                <c:pt idx="9">
                  <c:v>6.7</c:v>
                </c:pt>
                <c:pt idx="10">
                  <c:v>7.5</c:v>
                </c:pt>
                <c:pt idx="11">
                  <c:v>7.2</c:v>
                </c:pt>
                <c:pt idx="12">
                  <c:v>5.7</c:v>
                </c:pt>
                <c:pt idx="13">
                  <c:v>7</c:v>
                </c:pt>
                <c:pt idx="14">
                  <c:v>6.8</c:v>
                </c:pt>
                <c:pt idx="15">
                  <c:v>7.5</c:v>
                </c:pt>
                <c:pt idx="16">
                  <c:v>6.9</c:v>
                </c:pt>
                <c:pt idx="17">
                  <c:v>8.3000000000000007</c:v>
                </c:pt>
                <c:pt idx="18">
                  <c:v>8.6999999999999993</c:v>
                </c:pt>
                <c:pt idx="19">
                  <c:v>6.6</c:v>
                </c:pt>
                <c:pt idx="20">
                  <c:v>8.6</c:v>
                </c:pt>
                <c:pt idx="21">
                  <c:v>8.5</c:v>
                </c:pt>
                <c:pt idx="22">
                  <c:v>7</c:v>
                </c:pt>
                <c:pt idx="23">
                  <c:v>8</c:v>
                </c:pt>
                <c:pt idx="24">
                  <c:v>6.6</c:v>
                </c:pt>
                <c:pt idx="25">
                  <c:v>7.7</c:v>
                </c:pt>
                <c:pt idx="26">
                  <c:v>6.9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9D5-4AFF-9479-A2F3C0CAA583}"/>
            </c:ext>
          </c:extLst>
        </c:ser>
        <c:ser>
          <c:idx val="2"/>
          <c:order val="2"/>
          <c:tx>
            <c:strRef>
              <c:f>'MR Trend'!$A$4</c:f>
              <c:strCache>
                <c:ptCount val="1"/>
                <c:pt idx="0">
                  <c:v>U.S. Females</c:v>
                </c:pt>
              </c:strCache>
            </c:strRef>
          </c:tx>
          <c:spPr>
            <a:ln w="635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63500">
                <a:solidFill>
                  <a:schemeClr val="accent3"/>
                </a:solidFill>
              </a:ln>
              <a:effectLst/>
            </c:spPr>
          </c:marker>
          <c:cat>
            <c:numRef>
              <c:f>'MR Trend'!$B$1:$AB$1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'MR Trend'!$B$4:$AB$4</c:f>
              <c:numCache>
                <c:formatCode>General</c:formatCode>
                <c:ptCount val="27"/>
                <c:pt idx="0">
                  <c:v>2.2999999999999998</c:v>
                </c:pt>
                <c:pt idx="1">
                  <c:v>2.2999999999999998</c:v>
                </c:pt>
                <c:pt idx="2">
                  <c:v>2.4</c:v>
                </c:pt>
                <c:pt idx="3">
                  <c:v>2.2999999999999998</c:v>
                </c:pt>
                <c:pt idx="4">
                  <c:v>2.4</c:v>
                </c:pt>
                <c:pt idx="5">
                  <c:v>2.2999999999999998</c:v>
                </c:pt>
                <c:pt idx="6">
                  <c:v>2.4</c:v>
                </c:pt>
                <c:pt idx="7">
                  <c:v>2.2000000000000002</c:v>
                </c:pt>
                <c:pt idx="8">
                  <c:v>2.2999999999999998</c:v>
                </c:pt>
                <c:pt idx="9">
                  <c:v>2.4</c:v>
                </c:pt>
                <c:pt idx="10">
                  <c:v>2.2999999999999998</c:v>
                </c:pt>
                <c:pt idx="11">
                  <c:v>2.2000000000000002</c:v>
                </c:pt>
                <c:pt idx="12">
                  <c:v>2.2999999999999998</c:v>
                </c:pt>
                <c:pt idx="13">
                  <c:v>2.2000000000000002</c:v>
                </c:pt>
                <c:pt idx="14">
                  <c:v>2.4</c:v>
                </c:pt>
                <c:pt idx="15">
                  <c:v>2.2000000000000002</c:v>
                </c:pt>
                <c:pt idx="16">
                  <c:v>2.2999999999999998</c:v>
                </c:pt>
                <c:pt idx="17">
                  <c:v>2.2999999999999998</c:v>
                </c:pt>
                <c:pt idx="18">
                  <c:v>2.2000000000000002</c:v>
                </c:pt>
                <c:pt idx="19">
                  <c:v>2.2999999999999998</c:v>
                </c:pt>
                <c:pt idx="20">
                  <c:v>2.2999999999999998</c:v>
                </c:pt>
                <c:pt idx="21">
                  <c:v>2.2000000000000002</c:v>
                </c:pt>
                <c:pt idx="22">
                  <c:v>2.2000000000000002</c:v>
                </c:pt>
                <c:pt idx="23">
                  <c:v>2.2000000000000002</c:v>
                </c:pt>
                <c:pt idx="24">
                  <c:v>2.2000000000000002</c:v>
                </c:pt>
                <c:pt idx="25">
                  <c:v>2.2000000000000002</c:v>
                </c:pt>
                <c:pt idx="26">
                  <c:v>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9D5-4AFF-9479-A2F3C0CAA583}"/>
            </c:ext>
          </c:extLst>
        </c:ser>
        <c:ser>
          <c:idx val="3"/>
          <c:order val="3"/>
          <c:tx>
            <c:strRef>
              <c:f>'MR Trend'!$A$5</c:f>
              <c:strCache>
                <c:ptCount val="1"/>
                <c:pt idx="0">
                  <c:v>LA Females</c:v>
                </c:pt>
              </c:strCache>
            </c:strRef>
          </c:tx>
          <c:spPr>
            <a:ln w="6350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63500">
                <a:solidFill>
                  <a:schemeClr val="accent4"/>
                </a:solidFill>
              </a:ln>
              <a:effectLst/>
            </c:spPr>
          </c:marker>
          <c:cat>
            <c:numRef>
              <c:f>'MR Trend'!$B$1:$AB$1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'MR Trend'!$B$5:$AB$5</c:f>
              <c:numCache>
                <c:formatCode>General</c:formatCode>
                <c:ptCount val="27"/>
                <c:pt idx="0">
                  <c:v>1.8</c:v>
                </c:pt>
                <c:pt idx="1">
                  <c:v>1.8</c:v>
                </c:pt>
                <c:pt idx="2">
                  <c:v>2.1</c:v>
                </c:pt>
                <c:pt idx="3">
                  <c:v>2</c:v>
                </c:pt>
                <c:pt idx="4">
                  <c:v>2.5</c:v>
                </c:pt>
                <c:pt idx="5">
                  <c:v>2.4</c:v>
                </c:pt>
                <c:pt idx="6">
                  <c:v>1.8</c:v>
                </c:pt>
                <c:pt idx="7">
                  <c:v>2.2999999999999998</c:v>
                </c:pt>
                <c:pt idx="8">
                  <c:v>2</c:v>
                </c:pt>
                <c:pt idx="9">
                  <c:v>2.6</c:v>
                </c:pt>
                <c:pt idx="10">
                  <c:v>2.2999999999999998</c:v>
                </c:pt>
                <c:pt idx="11">
                  <c:v>1.4</c:v>
                </c:pt>
                <c:pt idx="12">
                  <c:v>2.5</c:v>
                </c:pt>
                <c:pt idx="13">
                  <c:v>1.7</c:v>
                </c:pt>
                <c:pt idx="14">
                  <c:v>1.8</c:v>
                </c:pt>
                <c:pt idx="15">
                  <c:v>1.9</c:v>
                </c:pt>
                <c:pt idx="16">
                  <c:v>2.2999999999999998</c:v>
                </c:pt>
                <c:pt idx="17">
                  <c:v>2.8</c:v>
                </c:pt>
                <c:pt idx="18">
                  <c:v>2.2999999999999998</c:v>
                </c:pt>
                <c:pt idx="19">
                  <c:v>1.9</c:v>
                </c:pt>
                <c:pt idx="20">
                  <c:v>2.2000000000000002</c:v>
                </c:pt>
                <c:pt idx="21">
                  <c:v>2.5</c:v>
                </c:pt>
                <c:pt idx="22">
                  <c:v>2.1</c:v>
                </c:pt>
                <c:pt idx="23">
                  <c:v>2.2999999999999998</c:v>
                </c:pt>
                <c:pt idx="24">
                  <c:v>1.8</c:v>
                </c:pt>
                <c:pt idx="25">
                  <c:v>1.9</c:v>
                </c:pt>
                <c:pt idx="26">
                  <c:v>1.8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9D5-4AFF-9479-A2F3C0CAA5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2650128"/>
        <c:axId val="662650520"/>
      </c:lineChart>
      <c:catAx>
        <c:axId val="6626501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lang="en-US" sz="1800" b="0" i="0" u="none" strike="noStrike" kern="1200" baseline="0">
                    <a:solidFill>
                      <a:prstClr val="black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800" dirty="0" smtClean="0">
                    <a:effectLst/>
                  </a:rPr>
                  <a:t>Year of Death</a:t>
                </a:r>
                <a:endParaRPr lang="en-US" dirty="0" smtClean="0">
                  <a:effectLst/>
                </a:endParaRPr>
              </a:p>
            </c:rich>
          </c:tx>
          <c:layout>
            <c:manualLayout>
              <c:xMode val="edge"/>
              <c:yMode val="edge"/>
              <c:x val="0.45840244166726873"/>
              <c:y val="0.8966030517371769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lang="en-US" sz="1800" b="0" i="0" u="none" strike="noStrike" kern="1200" baseline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 rtl="0">
              <a:defRPr lang="en-US" sz="1800" b="0" i="0" u="none" strike="noStrike" kern="1200" baseline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62650520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662650520"/>
        <c:scaling>
          <c:orientation val="minMax"/>
          <c:max val="2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800" b="0" i="0" u="none" strike="noStrike" kern="1200" baseline="0">
                    <a:solidFill>
                      <a:prstClr val="black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>
                    <a:effectLst/>
                  </a:rPr>
                  <a:t>Rate Per 100,000</a:t>
                </a:r>
              </a:p>
            </c:rich>
          </c:tx>
          <c:layout>
            <c:manualLayout>
              <c:xMode val="edge"/>
              <c:yMode val="edge"/>
              <c:x val="2.477437453345855E-2"/>
              <c:y val="0.224689254874292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1200" baseline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62650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761662457287179"/>
          <c:y val="5.3205832855440907E-2"/>
          <c:w val="0.53847554038680323"/>
          <c:h val="0.1535583523980825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1800" b="0" i="0" u="none" strike="noStrike" kern="1200" baseline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Palatino Linotype" panose="02040502050505030304" pitchFamily="18" charset="0"/>
        </a:defRPr>
      </a:pPr>
      <a:endParaRPr lang="en-US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147754311084945"/>
          <c:y val="5.1019319306398178E-2"/>
          <c:w val="0.82785534019785989"/>
          <c:h val="0.72567313784052867"/>
        </c:manualLayout>
      </c:layout>
      <c:lineChart>
        <c:grouping val="standard"/>
        <c:varyColors val="0"/>
        <c:ser>
          <c:idx val="0"/>
          <c:order val="0"/>
          <c:tx>
            <c:strRef>
              <c:f>'MR Trend'!$A$8</c:f>
              <c:strCache>
                <c:ptCount val="1"/>
                <c:pt idx="0">
                  <c:v>U.S. Males</c:v>
                </c:pt>
              </c:strCache>
            </c:strRef>
          </c:tx>
          <c:spPr>
            <a:ln w="635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63500">
                <a:solidFill>
                  <a:schemeClr val="accent1"/>
                </a:solidFill>
              </a:ln>
              <a:effectLst/>
            </c:spPr>
          </c:marker>
          <c:cat>
            <c:numRef>
              <c:f>'MR Trend'!$B$7:$AB$7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'MR Trend'!$B$8:$AB$8</c:f>
              <c:numCache>
                <c:formatCode>General</c:formatCode>
                <c:ptCount val="27"/>
                <c:pt idx="0">
                  <c:v>5.9</c:v>
                </c:pt>
                <c:pt idx="1">
                  <c:v>7</c:v>
                </c:pt>
                <c:pt idx="2">
                  <c:v>6.4</c:v>
                </c:pt>
                <c:pt idx="3">
                  <c:v>6.6</c:v>
                </c:pt>
                <c:pt idx="4">
                  <c:v>6.7</c:v>
                </c:pt>
                <c:pt idx="5">
                  <c:v>6.4</c:v>
                </c:pt>
                <c:pt idx="6">
                  <c:v>6.4</c:v>
                </c:pt>
                <c:pt idx="7">
                  <c:v>5.8</c:v>
                </c:pt>
                <c:pt idx="8">
                  <c:v>5.9</c:v>
                </c:pt>
                <c:pt idx="9">
                  <c:v>5.9</c:v>
                </c:pt>
                <c:pt idx="10">
                  <c:v>5.6</c:v>
                </c:pt>
                <c:pt idx="11">
                  <c:v>5.8</c:v>
                </c:pt>
                <c:pt idx="12">
                  <c:v>5.7</c:v>
                </c:pt>
                <c:pt idx="13">
                  <c:v>5.2</c:v>
                </c:pt>
                <c:pt idx="14">
                  <c:v>5.7</c:v>
                </c:pt>
                <c:pt idx="15">
                  <c:v>5.6</c:v>
                </c:pt>
                <c:pt idx="16">
                  <c:v>5.2</c:v>
                </c:pt>
                <c:pt idx="17">
                  <c:v>6</c:v>
                </c:pt>
                <c:pt idx="18">
                  <c:v>5.8</c:v>
                </c:pt>
                <c:pt idx="19">
                  <c:v>5.6</c:v>
                </c:pt>
                <c:pt idx="20">
                  <c:v>4.8</c:v>
                </c:pt>
                <c:pt idx="21">
                  <c:v>5.6</c:v>
                </c:pt>
                <c:pt idx="22">
                  <c:v>5.6</c:v>
                </c:pt>
                <c:pt idx="23">
                  <c:v>5.2</c:v>
                </c:pt>
                <c:pt idx="24">
                  <c:v>5.3</c:v>
                </c:pt>
                <c:pt idx="25">
                  <c:v>5.4</c:v>
                </c:pt>
                <c:pt idx="26">
                  <c:v>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B4-4D58-AC30-861496157800}"/>
            </c:ext>
          </c:extLst>
        </c:ser>
        <c:ser>
          <c:idx val="1"/>
          <c:order val="1"/>
          <c:tx>
            <c:strRef>
              <c:f>'MR Trend'!$A$9</c:f>
              <c:strCache>
                <c:ptCount val="1"/>
                <c:pt idx="0">
                  <c:v>LA Males</c:v>
                </c:pt>
              </c:strCache>
            </c:strRef>
          </c:tx>
          <c:spPr>
            <a:ln w="635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63500">
                <a:solidFill>
                  <a:schemeClr val="accent2"/>
                </a:solidFill>
              </a:ln>
              <a:effectLst/>
            </c:spPr>
          </c:marker>
          <c:cat>
            <c:numRef>
              <c:f>'MR Trend'!$B$7:$AB$7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'MR Trend'!$B$9:$AB$9</c:f>
              <c:numCache>
                <c:formatCode>General</c:formatCode>
                <c:ptCount val="27"/>
                <c:pt idx="0">
                  <c:v>7.6</c:v>
                </c:pt>
                <c:pt idx="1">
                  <c:v>4.9000000000000004</c:v>
                </c:pt>
                <c:pt idx="2">
                  <c:v>5.3</c:v>
                </c:pt>
                <c:pt idx="3">
                  <c:v>4.0999999999999996</c:v>
                </c:pt>
                <c:pt idx="4">
                  <c:v>4</c:v>
                </c:pt>
                <c:pt idx="5">
                  <c:v>5.7</c:v>
                </c:pt>
                <c:pt idx="6">
                  <c:v>7</c:v>
                </c:pt>
                <c:pt idx="7">
                  <c:v>4.9000000000000004</c:v>
                </c:pt>
                <c:pt idx="8">
                  <c:v>6.3</c:v>
                </c:pt>
                <c:pt idx="9">
                  <c:v>4.9000000000000004</c:v>
                </c:pt>
                <c:pt idx="10">
                  <c:v>4</c:v>
                </c:pt>
                <c:pt idx="11">
                  <c:v>6.9</c:v>
                </c:pt>
                <c:pt idx="12">
                  <c:v>6.8</c:v>
                </c:pt>
                <c:pt idx="13">
                  <c:v>6.2</c:v>
                </c:pt>
                <c:pt idx="14">
                  <c:v>4.5999999999999996</c:v>
                </c:pt>
                <c:pt idx="15">
                  <c:v>4.9000000000000004</c:v>
                </c:pt>
                <c:pt idx="16">
                  <c:v>7</c:v>
                </c:pt>
                <c:pt idx="17">
                  <c:v>3.4</c:v>
                </c:pt>
                <c:pt idx="18">
                  <c:v>5.7</c:v>
                </c:pt>
                <c:pt idx="19">
                  <c:v>5.0999999999999996</c:v>
                </c:pt>
                <c:pt idx="20">
                  <c:v>4</c:v>
                </c:pt>
                <c:pt idx="21">
                  <c:v>6.3</c:v>
                </c:pt>
                <c:pt idx="22">
                  <c:v>4.5</c:v>
                </c:pt>
                <c:pt idx="23">
                  <c:v>4.0999999999999996</c:v>
                </c:pt>
                <c:pt idx="24">
                  <c:v>6.7</c:v>
                </c:pt>
                <c:pt idx="25">
                  <c:v>5.9</c:v>
                </c:pt>
                <c:pt idx="26">
                  <c:v>5.3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B4-4D58-AC30-861496157800}"/>
            </c:ext>
          </c:extLst>
        </c:ser>
        <c:ser>
          <c:idx val="2"/>
          <c:order val="2"/>
          <c:tx>
            <c:strRef>
              <c:f>'MR Trend'!$A$10</c:f>
              <c:strCache>
                <c:ptCount val="1"/>
                <c:pt idx="0">
                  <c:v>U.S. Females</c:v>
                </c:pt>
              </c:strCache>
            </c:strRef>
          </c:tx>
          <c:spPr>
            <a:ln w="63500" cap="rnd">
              <a:solidFill>
                <a:schemeClr val="accent3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63500">
                <a:solidFill>
                  <a:schemeClr val="accent3"/>
                </a:solidFill>
                <a:prstDash val="sysDash"/>
              </a:ln>
              <a:effectLst/>
            </c:spPr>
          </c:marker>
          <c:cat>
            <c:numRef>
              <c:f>'MR Trend'!$B$7:$AB$7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'MR Trend'!$B$10:$AB$10</c:f>
              <c:numCache>
                <c:formatCode>General</c:formatCode>
                <c:ptCount val="27"/>
                <c:pt idx="0">
                  <c:v>3.3</c:v>
                </c:pt>
                <c:pt idx="1">
                  <c:v>3.2</c:v>
                </c:pt>
                <c:pt idx="2">
                  <c:v>3.2</c:v>
                </c:pt>
                <c:pt idx="3">
                  <c:v>3.1</c:v>
                </c:pt>
                <c:pt idx="4">
                  <c:v>3.1</c:v>
                </c:pt>
                <c:pt idx="5">
                  <c:v>2.9</c:v>
                </c:pt>
                <c:pt idx="6">
                  <c:v>3.2</c:v>
                </c:pt>
                <c:pt idx="7">
                  <c:v>3.1</c:v>
                </c:pt>
                <c:pt idx="8">
                  <c:v>3.1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2.7</c:v>
                </c:pt>
                <c:pt idx="13">
                  <c:v>2.9</c:v>
                </c:pt>
                <c:pt idx="14">
                  <c:v>3.1</c:v>
                </c:pt>
                <c:pt idx="15">
                  <c:v>2.7</c:v>
                </c:pt>
                <c:pt idx="16">
                  <c:v>2.8</c:v>
                </c:pt>
                <c:pt idx="17">
                  <c:v>2.6</c:v>
                </c:pt>
                <c:pt idx="18">
                  <c:v>2.8</c:v>
                </c:pt>
                <c:pt idx="19">
                  <c:v>2.8</c:v>
                </c:pt>
                <c:pt idx="20">
                  <c:v>2.5</c:v>
                </c:pt>
                <c:pt idx="21">
                  <c:v>2.5</c:v>
                </c:pt>
                <c:pt idx="22">
                  <c:v>2.5</c:v>
                </c:pt>
                <c:pt idx="23">
                  <c:v>2.6</c:v>
                </c:pt>
                <c:pt idx="24">
                  <c:v>2.4</c:v>
                </c:pt>
                <c:pt idx="25">
                  <c:v>2.4</c:v>
                </c:pt>
                <c:pt idx="26">
                  <c:v>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7B4-4D58-AC30-861496157800}"/>
            </c:ext>
          </c:extLst>
        </c:ser>
        <c:ser>
          <c:idx val="3"/>
          <c:order val="3"/>
          <c:tx>
            <c:strRef>
              <c:f>'MR Trend'!$A$11</c:f>
              <c:strCache>
                <c:ptCount val="1"/>
                <c:pt idx="0">
                  <c:v>LA Females</c:v>
                </c:pt>
              </c:strCache>
            </c:strRef>
          </c:tx>
          <c:spPr>
            <a:ln w="63500" cap="rnd">
              <a:solidFill>
                <a:schemeClr val="accent4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63500">
                <a:solidFill>
                  <a:schemeClr val="accent4"/>
                </a:solidFill>
              </a:ln>
              <a:effectLst/>
            </c:spPr>
          </c:marker>
          <c:cat>
            <c:numRef>
              <c:f>'MR Trend'!$B$7:$AB$7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'MR Trend'!$B$11:$AB$11</c:f>
              <c:numCache>
                <c:formatCode>General</c:formatCode>
                <c:ptCount val="27"/>
                <c:pt idx="0">
                  <c:v>2.6</c:v>
                </c:pt>
                <c:pt idx="1">
                  <c:v>1.9</c:v>
                </c:pt>
                <c:pt idx="2">
                  <c:v>2.9</c:v>
                </c:pt>
                <c:pt idx="3">
                  <c:v>2.2999999999999998</c:v>
                </c:pt>
                <c:pt idx="4">
                  <c:v>2.6</c:v>
                </c:pt>
                <c:pt idx="5">
                  <c:v>2</c:v>
                </c:pt>
                <c:pt idx="6">
                  <c:v>2.2000000000000002</c:v>
                </c:pt>
                <c:pt idx="7">
                  <c:v>2.6</c:v>
                </c:pt>
                <c:pt idx="8">
                  <c:v>3.2</c:v>
                </c:pt>
                <c:pt idx="9">
                  <c:v>2.4</c:v>
                </c:pt>
                <c:pt idx="10">
                  <c:v>4.4000000000000004</c:v>
                </c:pt>
                <c:pt idx="11">
                  <c:v>2.2000000000000002</c:v>
                </c:pt>
                <c:pt idx="12">
                  <c:v>2.5</c:v>
                </c:pt>
                <c:pt idx="13">
                  <c:v>3.5</c:v>
                </c:pt>
                <c:pt idx="14">
                  <c:v>2.2000000000000002</c:v>
                </c:pt>
                <c:pt idx="15">
                  <c:v>2.2000000000000002</c:v>
                </c:pt>
                <c:pt idx="16">
                  <c:v>2.9</c:v>
                </c:pt>
                <c:pt idx="17">
                  <c:v>3.1</c:v>
                </c:pt>
                <c:pt idx="18">
                  <c:v>3.2</c:v>
                </c:pt>
                <c:pt idx="19">
                  <c:v>2.2000000000000002</c:v>
                </c:pt>
                <c:pt idx="20">
                  <c:v>3</c:v>
                </c:pt>
                <c:pt idx="21">
                  <c:v>2</c:v>
                </c:pt>
                <c:pt idx="22">
                  <c:v>3.7</c:v>
                </c:pt>
                <c:pt idx="23">
                  <c:v>2.2000000000000002</c:v>
                </c:pt>
                <c:pt idx="24">
                  <c:v>2.4</c:v>
                </c:pt>
                <c:pt idx="25">
                  <c:v>4</c:v>
                </c:pt>
                <c:pt idx="26">
                  <c:v>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7B4-4D58-AC30-861496157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2280424"/>
        <c:axId val="372280816"/>
      </c:lineChart>
      <c:catAx>
        <c:axId val="3722804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800" dirty="0" smtClean="0">
                    <a:effectLst/>
                  </a:rPr>
                  <a:t>Year of Death</a:t>
                </a:r>
                <a:endParaRPr lang="en-US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0.40382495457298606"/>
              <c:y val="0.897129830753914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2280816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2280816"/>
        <c:scaling>
          <c:orientation val="minMax"/>
          <c:max val="2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800" b="0" i="0" u="none" strike="noStrike" kern="1200" baseline="0">
                    <a:solidFill>
                      <a:prstClr val="black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>
                    <a:effectLst/>
                  </a:rPr>
                  <a:t>Rate Per 100,000</a:t>
                </a:r>
              </a:p>
            </c:rich>
          </c:tx>
          <c:layout>
            <c:manualLayout>
              <c:xMode val="edge"/>
              <c:yMode val="edge"/>
              <c:x val="9.6153846153846159E-3"/>
              <c:y val="0.246846249481972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1200" baseline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2280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756518752912891"/>
          <c:y val="5.0957790112301539E-2"/>
          <c:w val="0.52949027399612425"/>
          <c:h val="0.158058603330321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Palatino Linotype" panose="02040502050505030304" pitchFamily="18" charset="0"/>
        </a:defRPr>
      </a:pPr>
      <a:endParaRPr lang="en-US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459279729456895"/>
          <c:y val="5.1019403824521935E-2"/>
          <c:w val="0.82785534019785989"/>
          <c:h val="0.72567313784052867"/>
        </c:manualLayout>
      </c:layout>
      <c:lineChart>
        <c:grouping val="standard"/>
        <c:varyColors val="0"/>
        <c:ser>
          <c:idx val="0"/>
          <c:order val="0"/>
          <c:tx>
            <c:strRef>
              <c:f>TrendbyRace!$A$2:$B$2</c:f>
              <c:strCache>
                <c:ptCount val="2"/>
                <c:pt idx="0">
                  <c:v>Black Mortality (APC: 0.2)</c:v>
                </c:pt>
              </c:strCache>
            </c:strRef>
          </c:tx>
          <c:spPr>
            <a:ln w="635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63500">
                <a:solidFill>
                  <a:schemeClr val="accent1"/>
                </a:solidFill>
              </a:ln>
              <a:effectLst/>
            </c:spPr>
          </c:marker>
          <c:cat>
            <c:numRef>
              <c:f>TrendbyRace!$C$1:$AC$1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TrendbyRace!$C$2:$AC$2</c:f>
              <c:numCache>
                <c:formatCode>General</c:formatCode>
                <c:ptCount val="27"/>
                <c:pt idx="0">
                  <c:v>4.5999999999999996</c:v>
                </c:pt>
                <c:pt idx="1">
                  <c:v>3</c:v>
                </c:pt>
                <c:pt idx="2">
                  <c:v>3.9</c:v>
                </c:pt>
                <c:pt idx="3">
                  <c:v>3</c:v>
                </c:pt>
                <c:pt idx="4">
                  <c:v>3.2</c:v>
                </c:pt>
                <c:pt idx="5">
                  <c:v>3.5</c:v>
                </c:pt>
                <c:pt idx="6">
                  <c:v>4.0999999999999996</c:v>
                </c:pt>
                <c:pt idx="7">
                  <c:v>3.6</c:v>
                </c:pt>
                <c:pt idx="8">
                  <c:v>4.2</c:v>
                </c:pt>
                <c:pt idx="9">
                  <c:v>3.3</c:v>
                </c:pt>
                <c:pt idx="10">
                  <c:v>4.3</c:v>
                </c:pt>
                <c:pt idx="11">
                  <c:v>4</c:v>
                </c:pt>
                <c:pt idx="12">
                  <c:v>3.9</c:v>
                </c:pt>
                <c:pt idx="13">
                  <c:v>4.5</c:v>
                </c:pt>
                <c:pt idx="14">
                  <c:v>3</c:v>
                </c:pt>
                <c:pt idx="15">
                  <c:v>2.8</c:v>
                </c:pt>
                <c:pt idx="16">
                  <c:v>4.5</c:v>
                </c:pt>
                <c:pt idx="17">
                  <c:v>3.1</c:v>
                </c:pt>
                <c:pt idx="18">
                  <c:v>4.0999999999999996</c:v>
                </c:pt>
                <c:pt idx="19">
                  <c:v>3.2</c:v>
                </c:pt>
                <c:pt idx="20">
                  <c:v>3.3</c:v>
                </c:pt>
                <c:pt idx="21">
                  <c:v>3.6</c:v>
                </c:pt>
                <c:pt idx="22">
                  <c:v>4</c:v>
                </c:pt>
                <c:pt idx="23">
                  <c:v>2.8</c:v>
                </c:pt>
                <c:pt idx="24">
                  <c:v>4</c:v>
                </c:pt>
                <c:pt idx="25">
                  <c:v>4.8</c:v>
                </c:pt>
                <c:pt idx="26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B4-4D58-AC30-861496157800}"/>
            </c:ext>
          </c:extLst>
        </c:ser>
        <c:ser>
          <c:idx val="1"/>
          <c:order val="1"/>
          <c:tx>
            <c:strRef>
              <c:f>TrendbyRace!$A$3:$B$3</c:f>
              <c:strCache>
                <c:ptCount val="2"/>
                <c:pt idx="0">
                  <c:v>White Mortality (APC: 0.4)</c:v>
                </c:pt>
              </c:strCache>
            </c:strRef>
          </c:tx>
          <c:spPr>
            <a:ln w="635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63500">
                <a:solidFill>
                  <a:schemeClr val="accent2"/>
                </a:solidFill>
              </a:ln>
              <a:effectLst/>
            </c:spPr>
          </c:marker>
          <c:cat>
            <c:numRef>
              <c:f>TrendbyRace!$C$1:$AC$1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TrendbyRace!$C$3:$AC$3</c:f>
              <c:numCache>
                <c:formatCode>General</c:formatCode>
                <c:ptCount val="27"/>
                <c:pt idx="0">
                  <c:v>4</c:v>
                </c:pt>
                <c:pt idx="1">
                  <c:v>3.8</c:v>
                </c:pt>
                <c:pt idx="2">
                  <c:v>3.9</c:v>
                </c:pt>
                <c:pt idx="3">
                  <c:v>4</c:v>
                </c:pt>
                <c:pt idx="4">
                  <c:v>4.5999999999999996</c:v>
                </c:pt>
                <c:pt idx="5">
                  <c:v>4.0999999999999996</c:v>
                </c:pt>
                <c:pt idx="6">
                  <c:v>4</c:v>
                </c:pt>
                <c:pt idx="7">
                  <c:v>4.4000000000000004</c:v>
                </c:pt>
                <c:pt idx="8">
                  <c:v>4.0999999999999996</c:v>
                </c:pt>
                <c:pt idx="9">
                  <c:v>4.2</c:v>
                </c:pt>
                <c:pt idx="10">
                  <c:v>4.2</c:v>
                </c:pt>
                <c:pt idx="11">
                  <c:v>3.5</c:v>
                </c:pt>
                <c:pt idx="12">
                  <c:v>3.7</c:v>
                </c:pt>
                <c:pt idx="13">
                  <c:v>3.7</c:v>
                </c:pt>
                <c:pt idx="14">
                  <c:v>3.7</c:v>
                </c:pt>
                <c:pt idx="15">
                  <c:v>4.0999999999999996</c:v>
                </c:pt>
                <c:pt idx="16">
                  <c:v>4</c:v>
                </c:pt>
                <c:pt idx="17">
                  <c:v>4.9000000000000004</c:v>
                </c:pt>
                <c:pt idx="18">
                  <c:v>4.9000000000000004</c:v>
                </c:pt>
                <c:pt idx="19">
                  <c:v>3.8</c:v>
                </c:pt>
                <c:pt idx="20">
                  <c:v>4.8</c:v>
                </c:pt>
                <c:pt idx="21">
                  <c:v>4.9000000000000004</c:v>
                </c:pt>
                <c:pt idx="22">
                  <c:v>4.0999999999999996</c:v>
                </c:pt>
                <c:pt idx="23">
                  <c:v>4.5999999999999996</c:v>
                </c:pt>
                <c:pt idx="24">
                  <c:v>3.8</c:v>
                </c:pt>
                <c:pt idx="25">
                  <c:v>4.3</c:v>
                </c:pt>
                <c:pt idx="26">
                  <c:v>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B4-4D58-AC30-861496157800}"/>
            </c:ext>
          </c:extLst>
        </c:ser>
        <c:ser>
          <c:idx val="2"/>
          <c:order val="2"/>
          <c:tx>
            <c:strRef>
              <c:f>TrendbyRace!$A$4:$B$4</c:f>
              <c:strCache>
                <c:ptCount val="2"/>
                <c:pt idx="0">
                  <c:v>White Incidence (APC: 0.1)</c:v>
                </c:pt>
              </c:strCache>
            </c:strRef>
          </c:tx>
          <c:spPr>
            <a:ln w="63500" cap="rnd">
              <a:solidFill>
                <a:schemeClr val="accent3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63500">
                <a:solidFill>
                  <a:schemeClr val="accent3"/>
                </a:solidFill>
                <a:prstDash val="sysDash"/>
              </a:ln>
              <a:effectLst/>
            </c:spPr>
          </c:marker>
          <c:cat>
            <c:numRef>
              <c:f>TrendbyRace!$C$1:$AC$1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TrendbyRace!$C$4:$AC$4</c:f>
              <c:numCache>
                <c:formatCode>General</c:formatCode>
                <c:ptCount val="27"/>
                <c:pt idx="0">
                  <c:v>21.7</c:v>
                </c:pt>
                <c:pt idx="1">
                  <c:v>19.7</c:v>
                </c:pt>
                <c:pt idx="2">
                  <c:v>20.2</c:v>
                </c:pt>
                <c:pt idx="3">
                  <c:v>22.5</c:v>
                </c:pt>
                <c:pt idx="4">
                  <c:v>21.7</c:v>
                </c:pt>
                <c:pt idx="5">
                  <c:v>21.4</c:v>
                </c:pt>
                <c:pt idx="6">
                  <c:v>19.600000000000001</c:v>
                </c:pt>
                <c:pt idx="7">
                  <c:v>21.5</c:v>
                </c:pt>
                <c:pt idx="8">
                  <c:v>21.5</c:v>
                </c:pt>
                <c:pt idx="9">
                  <c:v>22.1</c:v>
                </c:pt>
                <c:pt idx="10">
                  <c:v>22.2</c:v>
                </c:pt>
                <c:pt idx="11">
                  <c:v>20.6</c:v>
                </c:pt>
                <c:pt idx="12">
                  <c:v>21.7</c:v>
                </c:pt>
                <c:pt idx="13">
                  <c:v>21.5</c:v>
                </c:pt>
                <c:pt idx="14">
                  <c:v>21.5</c:v>
                </c:pt>
                <c:pt idx="15">
                  <c:v>22.8</c:v>
                </c:pt>
                <c:pt idx="16">
                  <c:v>24</c:v>
                </c:pt>
                <c:pt idx="17">
                  <c:v>23.1</c:v>
                </c:pt>
                <c:pt idx="18">
                  <c:v>20.9</c:v>
                </c:pt>
                <c:pt idx="19">
                  <c:v>22.1</c:v>
                </c:pt>
                <c:pt idx="20">
                  <c:v>21.7</c:v>
                </c:pt>
                <c:pt idx="21">
                  <c:v>22.1</c:v>
                </c:pt>
                <c:pt idx="22">
                  <c:v>21.2</c:v>
                </c:pt>
                <c:pt idx="23">
                  <c:v>22</c:v>
                </c:pt>
                <c:pt idx="24">
                  <c:v>21.1</c:v>
                </c:pt>
                <c:pt idx="25">
                  <c:v>22.5</c:v>
                </c:pt>
                <c:pt idx="26">
                  <c:v>20.3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7B4-4D58-AC30-861496157800}"/>
            </c:ext>
          </c:extLst>
        </c:ser>
        <c:ser>
          <c:idx val="3"/>
          <c:order val="3"/>
          <c:tx>
            <c:strRef>
              <c:f>TrendbyRace!$A$5:$B$5</c:f>
              <c:strCache>
                <c:ptCount val="2"/>
                <c:pt idx="0">
                  <c:v>Black Incidence (APC: 0.4)</c:v>
                </c:pt>
              </c:strCache>
            </c:strRef>
          </c:tx>
          <c:spPr>
            <a:ln w="63500" cap="rnd">
              <a:solidFill>
                <a:schemeClr val="accent4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63500">
                <a:solidFill>
                  <a:schemeClr val="accent4"/>
                </a:solidFill>
              </a:ln>
              <a:effectLst/>
            </c:spPr>
          </c:marker>
          <c:cat>
            <c:numRef>
              <c:f>TrendbyRace!$C$1:$AC$1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TrendbyRace!$C$5:$AC$5</c:f>
              <c:numCache>
                <c:formatCode>General</c:formatCode>
                <c:ptCount val="27"/>
                <c:pt idx="0">
                  <c:v>11</c:v>
                </c:pt>
                <c:pt idx="1">
                  <c:v>12.1</c:v>
                </c:pt>
                <c:pt idx="2">
                  <c:v>10.199999999999999</c:v>
                </c:pt>
                <c:pt idx="3">
                  <c:v>11</c:v>
                </c:pt>
                <c:pt idx="4">
                  <c:v>10.7</c:v>
                </c:pt>
                <c:pt idx="5">
                  <c:v>10.6</c:v>
                </c:pt>
                <c:pt idx="6">
                  <c:v>10.1</c:v>
                </c:pt>
                <c:pt idx="7">
                  <c:v>11.5</c:v>
                </c:pt>
                <c:pt idx="8">
                  <c:v>10.3</c:v>
                </c:pt>
                <c:pt idx="9">
                  <c:v>12</c:v>
                </c:pt>
                <c:pt idx="10">
                  <c:v>14.5</c:v>
                </c:pt>
                <c:pt idx="11">
                  <c:v>11.1</c:v>
                </c:pt>
                <c:pt idx="12">
                  <c:v>11.2</c:v>
                </c:pt>
                <c:pt idx="13">
                  <c:v>11.5</c:v>
                </c:pt>
                <c:pt idx="14">
                  <c:v>11.8</c:v>
                </c:pt>
                <c:pt idx="15">
                  <c:v>10.6</c:v>
                </c:pt>
                <c:pt idx="16">
                  <c:v>12.3</c:v>
                </c:pt>
                <c:pt idx="17">
                  <c:v>12.1</c:v>
                </c:pt>
                <c:pt idx="18">
                  <c:v>10.4</c:v>
                </c:pt>
                <c:pt idx="19">
                  <c:v>14.1</c:v>
                </c:pt>
                <c:pt idx="20">
                  <c:v>10.3</c:v>
                </c:pt>
                <c:pt idx="21">
                  <c:v>14.4</c:v>
                </c:pt>
                <c:pt idx="22">
                  <c:v>12.9</c:v>
                </c:pt>
                <c:pt idx="23">
                  <c:v>11.4</c:v>
                </c:pt>
                <c:pt idx="24">
                  <c:v>11.4</c:v>
                </c:pt>
                <c:pt idx="25">
                  <c:v>13</c:v>
                </c:pt>
                <c:pt idx="26">
                  <c:v>10.199999999999999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7B4-4D58-AC30-861496157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2280424"/>
        <c:axId val="372280816"/>
      </c:lineChart>
      <c:catAx>
        <c:axId val="3722804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800" b="0" i="0" u="none" strike="noStrike" kern="1200" baseline="0">
                    <a:solidFill>
                      <a:prstClr val="black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800" dirty="0" smtClean="0">
                    <a:effectLst/>
                  </a:rPr>
                  <a:t>Year of Diagnosis/Death</a:t>
                </a:r>
                <a:endParaRPr lang="en-US" dirty="0" smtClean="0">
                  <a:effectLst/>
                </a:endParaRPr>
              </a:p>
            </c:rich>
          </c:tx>
          <c:layout>
            <c:manualLayout>
              <c:xMode val="edge"/>
              <c:yMode val="edge"/>
              <c:x val="0.40382495457298606"/>
              <c:y val="0.897129830753914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1200" baseline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2280816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2280816"/>
        <c:scaling>
          <c:orientation val="minMax"/>
          <c:max val="5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800" b="0" i="0" u="none" strike="noStrike" kern="1200" baseline="0">
                    <a:solidFill>
                      <a:prstClr val="black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>
                    <a:effectLst/>
                  </a:rPr>
                  <a:t>Rate Per 100,000</a:t>
                </a:r>
              </a:p>
            </c:rich>
          </c:tx>
          <c:layout>
            <c:manualLayout>
              <c:xMode val="edge"/>
              <c:yMode val="edge"/>
              <c:x val="9.6153846153846159E-3"/>
              <c:y val="0.246846249481972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1200" baseline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2280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825403396443816"/>
          <c:y val="4.8485814273215855E-2"/>
          <c:w val="0.4427951494044014"/>
          <c:h val="0.1935777559055118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Palatino Linotype" panose="02040502050505030304" pitchFamily="18" charset="0"/>
        </a:defRPr>
      </a:pPr>
      <a:endParaRPr lang="en-US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680638063123658"/>
          <c:y val="4.7108890244524866E-2"/>
          <c:w val="0.82832155057712464"/>
          <c:h val="0.7699255962146081"/>
        </c:manualLayout>
      </c:layout>
      <c:lineChart>
        <c:grouping val="standard"/>
        <c:varyColors val="0"/>
        <c:ser>
          <c:idx val="0"/>
          <c:order val="0"/>
          <c:tx>
            <c:strRef>
              <c:f>TrendbyGender!$A$2</c:f>
              <c:strCache>
                <c:ptCount val="1"/>
                <c:pt idx="0">
                  <c:v>Male Incidence (APC: 0)</c:v>
                </c:pt>
              </c:strCache>
            </c:strRef>
          </c:tx>
          <c:spPr>
            <a:ln w="635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63500">
                <a:solidFill>
                  <a:schemeClr val="accent1"/>
                </a:solidFill>
              </a:ln>
              <a:effectLst/>
            </c:spPr>
          </c:marker>
          <c:cat>
            <c:numRef>
              <c:f>TrendbyGender!$B$1:$AB$1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TrendbyGender!$B$2:$AB$2</c:f>
              <c:numCache>
                <c:formatCode>General</c:formatCode>
                <c:ptCount val="27"/>
                <c:pt idx="0">
                  <c:v>35.700000000000003</c:v>
                </c:pt>
                <c:pt idx="1">
                  <c:v>33</c:v>
                </c:pt>
                <c:pt idx="2">
                  <c:v>31.4</c:v>
                </c:pt>
                <c:pt idx="3">
                  <c:v>35.1</c:v>
                </c:pt>
                <c:pt idx="4">
                  <c:v>36.1</c:v>
                </c:pt>
                <c:pt idx="5">
                  <c:v>34.799999999999997</c:v>
                </c:pt>
                <c:pt idx="6">
                  <c:v>31.5</c:v>
                </c:pt>
                <c:pt idx="7">
                  <c:v>34.5</c:v>
                </c:pt>
                <c:pt idx="8">
                  <c:v>32.9</c:v>
                </c:pt>
                <c:pt idx="9">
                  <c:v>34.6</c:v>
                </c:pt>
                <c:pt idx="10">
                  <c:v>35.9</c:v>
                </c:pt>
                <c:pt idx="11">
                  <c:v>33.9</c:v>
                </c:pt>
                <c:pt idx="12">
                  <c:v>34.6</c:v>
                </c:pt>
                <c:pt idx="13">
                  <c:v>35</c:v>
                </c:pt>
                <c:pt idx="14">
                  <c:v>34.700000000000003</c:v>
                </c:pt>
                <c:pt idx="15">
                  <c:v>35.299999999999997</c:v>
                </c:pt>
                <c:pt idx="16">
                  <c:v>38.200000000000003</c:v>
                </c:pt>
                <c:pt idx="17">
                  <c:v>36.1</c:v>
                </c:pt>
                <c:pt idx="18">
                  <c:v>33.5</c:v>
                </c:pt>
                <c:pt idx="19">
                  <c:v>36.299999999999997</c:v>
                </c:pt>
                <c:pt idx="20">
                  <c:v>33</c:v>
                </c:pt>
                <c:pt idx="21">
                  <c:v>35.700000000000003</c:v>
                </c:pt>
                <c:pt idx="22">
                  <c:v>33.1</c:v>
                </c:pt>
                <c:pt idx="23">
                  <c:v>34.299999999999997</c:v>
                </c:pt>
                <c:pt idx="24">
                  <c:v>32.700000000000003</c:v>
                </c:pt>
                <c:pt idx="25">
                  <c:v>35.700000000000003</c:v>
                </c:pt>
                <c:pt idx="26">
                  <c:v>31.4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2A9-4F83-94B7-631C7B05A8A1}"/>
            </c:ext>
          </c:extLst>
        </c:ser>
        <c:ser>
          <c:idx val="1"/>
          <c:order val="1"/>
          <c:tx>
            <c:strRef>
              <c:f>TrendbyGender!$A$3</c:f>
              <c:strCache>
                <c:ptCount val="1"/>
                <c:pt idx="0">
                  <c:v>Female Incidence (APC: -0.2)</c:v>
                </c:pt>
              </c:strCache>
            </c:strRef>
          </c:tx>
          <c:spPr>
            <a:ln w="635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63500">
                <a:solidFill>
                  <a:schemeClr val="accent2"/>
                </a:solidFill>
              </a:ln>
              <a:effectLst/>
            </c:spPr>
          </c:marker>
          <c:cat>
            <c:numRef>
              <c:f>TrendbyGender!$B$1:$AB$1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TrendbyGender!$B$3:$AB$3</c:f>
              <c:numCache>
                <c:formatCode>General</c:formatCode>
                <c:ptCount val="27"/>
                <c:pt idx="0">
                  <c:v>8</c:v>
                </c:pt>
                <c:pt idx="1">
                  <c:v>7.7</c:v>
                </c:pt>
                <c:pt idx="2">
                  <c:v>8.4</c:v>
                </c:pt>
                <c:pt idx="3">
                  <c:v>9</c:v>
                </c:pt>
                <c:pt idx="4">
                  <c:v>7.5</c:v>
                </c:pt>
                <c:pt idx="5">
                  <c:v>8</c:v>
                </c:pt>
                <c:pt idx="6">
                  <c:v>7.8</c:v>
                </c:pt>
                <c:pt idx="7">
                  <c:v>8.6</c:v>
                </c:pt>
                <c:pt idx="8">
                  <c:v>8.8000000000000007</c:v>
                </c:pt>
                <c:pt idx="9">
                  <c:v>8.9</c:v>
                </c:pt>
                <c:pt idx="10">
                  <c:v>9.1</c:v>
                </c:pt>
                <c:pt idx="11">
                  <c:v>7.8</c:v>
                </c:pt>
                <c:pt idx="12">
                  <c:v>8.3000000000000007</c:v>
                </c:pt>
                <c:pt idx="13">
                  <c:v>8</c:v>
                </c:pt>
                <c:pt idx="14">
                  <c:v>8.3000000000000007</c:v>
                </c:pt>
                <c:pt idx="15">
                  <c:v>8.6</c:v>
                </c:pt>
                <c:pt idx="16">
                  <c:v>9.1999999999999993</c:v>
                </c:pt>
                <c:pt idx="17">
                  <c:v>9.1999999999999993</c:v>
                </c:pt>
                <c:pt idx="18">
                  <c:v>7.5</c:v>
                </c:pt>
                <c:pt idx="19">
                  <c:v>8.3000000000000007</c:v>
                </c:pt>
                <c:pt idx="20">
                  <c:v>8</c:v>
                </c:pt>
                <c:pt idx="21">
                  <c:v>8.6</c:v>
                </c:pt>
                <c:pt idx="22">
                  <c:v>8.4</c:v>
                </c:pt>
                <c:pt idx="23">
                  <c:v>7.5</c:v>
                </c:pt>
                <c:pt idx="24">
                  <c:v>8</c:v>
                </c:pt>
                <c:pt idx="25">
                  <c:v>7.5</c:v>
                </c:pt>
                <c:pt idx="26">
                  <c:v>7.1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2A9-4F83-94B7-631C7B05A8A1}"/>
            </c:ext>
          </c:extLst>
        </c:ser>
        <c:ser>
          <c:idx val="2"/>
          <c:order val="2"/>
          <c:tx>
            <c:strRef>
              <c:f>TrendbyGender!$A$4</c:f>
              <c:strCache>
                <c:ptCount val="1"/>
                <c:pt idx="0">
                  <c:v>Male Mortality (APC: 0)</c:v>
                </c:pt>
              </c:strCache>
            </c:strRef>
          </c:tx>
          <c:spPr>
            <a:ln w="63500" cap="rnd">
              <a:solidFill>
                <a:schemeClr val="accent3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63500">
                <a:solidFill>
                  <a:schemeClr val="accent3"/>
                </a:solidFill>
              </a:ln>
              <a:effectLst/>
            </c:spPr>
          </c:marker>
          <c:cat>
            <c:numRef>
              <c:f>TrendbyGender!$B$1:$AB$1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TrendbyGender!$B$4:$AB$4</c:f>
              <c:numCache>
                <c:formatCode>General</c:formatCode>
                <c:ptCount val="27"/>
                <c:pt idx="0">
                  <c:v>7.8</c:v>
                </c:pt>
                <c:pt idx="1">
                  <c:v>6.6</c:v>
                </c:pt>
                <c:pt idx="2">
                  <c:v>6.6</c:v>
                </c:pt>
                <c:pt idx="3">
                  <c:v>6.6</c:v>
                </c:pt>
                <c:pt idx="4">
                  <c:v>7.2</c:v>
                </c:pt>
                <c:pt idx="5">
                  <c:v>6.4</c:v>
                </c:pt>
                <c:pt idx="6">
                  <c:v>7.3</c:v>
                </c:pt>
                <c:pt idx="7">
                  <c:v>7.4</c:v>
                </c:pt>
                <c:pt idx="8">
                  <c:v>7.5</c:v>
                </c:pt>
                <c:pt idx="9">
                  <c:v>6.2</c:v>
                </c:pt>
                <c:pt idx="10">
                  <c:v>6.6</c:v>
                </c:pt>
                <c:pt idx="11">
                  <c:v>7.1</c:v>
                </c:pt>
                <c:pt idx="12">
                  <c:v>5.9</c:v>
                </c:pt>
                <c:pt idx="13">
                  <c:v>6.8</c:v>
                </c:pt>
                <c:pt idx="14">
                  <c:v>6.4</c:v>
                </c:pt>
                <c:pt idx="15">
                  <c:v>6.8</c:v>
                </c:pt>
                <c:pt idx="16">
                  <c:v>6.8</c:v>
                </c:pt>
                <c:pt idx="17">
                  <c:v>7.1</c:v>
                </c:pt>
                <c:pt idx="18">
                  <c:v>8.1</c:v>
                </c:pt>
                <c:pt idx="19">
                  <c:v>6.2</c:v>
                </c:pt>
                <c:pt idx="20">
                  <c:v>7.5</c:v>
                </c:pt>
                <c:pt idx="21">
                  <c:v>7.9</c:v>
                </c:pt>
                <c:pt idx="22">
                  <c:v>6.4</c:v>
                </c:pt>
                <c:pt idx="23">
                  <c:v>7.1</c:v>
                </c:pt>
                <c:pt idx="24">
                  <c:v>6.5</c:v>
                </c:pt>
                <c:pt idx="25">
                  <c:v>7.2</c:v>
                </c:pt>
                <c:pt idx="26">
                  <c:v>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2A9-4F83-94B7-631C7B05A8A1}"/>
            </c:ext>
          </c:extLst>
        </c:ser>
        <c:ser>
          <c:idx val="3"/>
          <c:order val="3"/>
          <c:tx>
            <c:strRef>
              <c:f>TrendbyGender!$A$5</c:f>
              <c:strCache>
                <c:ptCount val="1"/>
                <c:pt idx="0">
                  <c:v>Female Mortality (APC: 0.2)</c:v>
                </c:pt>
              </c:strCache>
            </c:strRef>
          </c:tx>
          <c:spPr>
            <a:ln w="63500" cap="rnd">
              <a:solidFill>
                <a:schemeClr val="accent4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63500">
                <a:solidFill>
                  <a:schemeClr val="accent4"/>
                </a:solidFill>
              </a:ln>
              <a:effectLst/>
            </c:spPr>
          </c:marker>
          <c:cat>
            <c:numRef>
              <c:f>TrendbyGender!$B$1:$AB$1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TrendbyGender!$B$5:$AB$5</c:f>
              <c:numCache>
                <c:formatCode>General</c:formatCode>
                <c:ptCount val="27"/>
                <c:pt idx="0">
                  <c:v>2</c:v>
                </c:pt>
                <c:pt idx="1">
                  <c:v>1.8</c:v>
                </c:pt>
                <c:pt idx="2">
                  <c:v>2.2999999999999998</c:v>
                </c:pt>
                <c:pt idx="3">
                  <c:v>2.1</c:v>
                </c:pt>
                <c:pt idx="4">
                  <c:v>2.5</c:v>
                </c:pt>
                <c:pt idx="5">
                  <c:v>2.2999999999999998</c:v>
                </c:pt>
                <c:pt idx="6">
                  <c:v>1.9</c:v>
                </c:pt>
                <c:pt idx="7">
                  <c:v>2.4</c:v>
                </c:pt>
                <c:pt idx="8">
                  <c:v>2.2999999999999998</c:v>
                </c:pt>
                <c:pt idx="9">
                  <c:v>2.6</c:v>
                </c:pt>
                <c:pt idx="10">
                  <c:v>2.8</c:v>
                </c:pt>
                <c:pt idx="11">
                  <c:v>1.6</c:v>
                </c:pt>
                <c:pt idx="12">
                  <c:v>2.5</c:v>
                </c:pt>
                <c:pt idx="13">
                  <c:v>2.1</c:v>
                </c:pt>
                <c:pt idx="14">
                  <c:v>2</c:v>
                </c:pt>
                <c:pt idx="15">
                  <c:v>1.8</c:v>
                </c:pt>
                <c:pt idx="16">
                  <c:v>2.4</c:v>
                </c:pt>
                <c:pt idx="17">
                  <c:v>2.9</c:v>
                </c:pt>
                <c:pt idx="18">
                  <c:v>2.5</c:v>
                </c:pt>
                <c:pt idx="19">
                  <c:v>2</c:v>
                </c:pt>
                <c:pt idx="20">
                  <c:v>2.4</c:v>
                </c:pt>
                <c:pt idx="21">
                  <c:v>2.2999999999999998</c:v>
                </c:pt>
                <c:pt idx="22">
                  <c:v>2.4</c:v>
                </c:pt>
                <c:pt idx="23">
                  <c:v>2.2999999999999998</c:v>
                </c:pt>
                <c:pt idx="24">
                  <c:v>2</c:v>
                </c:pt>
                <c:pt idx="25">
                  <c:v>2.2999999999999998</c:v>
                </c:pt>
                <c:pt idx="26">
                  <c:v>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2A9-4F83-94B7-631C7B05A8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6706496"/>
        <c:axId val="376706888"/>
      </c:lineChart>
      <c:catAx>
        <c:axId val="3767064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800" b="0" i="0" u="none" strike="noStrike" kern="1200" baseline="0">
                    <a:solidFill>
                      <a:prstClr val="black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800" dirty="0" smtClean="0">
                    <a:effectLst/>
                  </a:rPr>
                  <a:t>Year of Diagnosis/Death</a:t>
                </a:r>
                <a:endParaRPr lang="en-US" dirty="0" smtClean="0">
                  <a:effectLst/>
                </a:endParaRPr>
              </a:p>
            </c:rich>
          </c:tx>
          <c:layout>
            <c:manualLayout>
              <c:xMode val="edge"/>
              <c:yMode val="edge"/>
              <c:x val="0.41068345598517508"/>
              <c:y val="0.913329386726089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1200" baseline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6706888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6706888"/>
        <c:scaling>
          <c:orientation val="minMax"/>
          <c:max val="5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800" b="0" i="0" u="none" strike="noStrike" kern="1200" baseline="0">
                    <a:solidFill>
                      <a:prstClr val="black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>
                    <a:effectLst/>
                  </a:rPr>
                  <a:t>Rate Per 100,000</a:t>
                </a:r>
              </a:p>
            </c:rich>
          </c:tx>
          <c:layout>
            <c:manualLayout>
              <c:xMode val="edge"/>
              <c:yMode val="edge"/>
              <c:x val="9.5794346530276176E-3"/>
              <c:y val="0.221298322086898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1200" baseline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6706496"/>
        <c:crossesAt val="1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5536870873928882"/>
          <c:y val="1.4457296810694048E-3"/>
          <c:w val="0.47281049103092704"/>
          <c:h val="0.262737302754704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Palatino Linotype" panose="02040502050505030304" pitchFamily="18" charset="0"/>
        </a:defRPr>
      </a:pPr>
      <a:endParaRPr lang="en-US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'Urinary RaceSex (2)'!$A$3</c:f>
              <c:strCache>
                <c:ptCount val="1"/>
                <c:pt idx="0">
                  <c:v>In situ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91.5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6BE-4858-B744-D2AA12FB5D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'Urinary RaceSex (2)'!$A$3</c:f>
              <c:strCache>
                <c:ptCount val="1"/>
                <c:pt idx="0">
                  <c:v>In situ</c:v>
                </c:pt>
              </c:strCache>
            </c:strRef>
          </c:cat>
          <c:val>
            <c:numRef>
              <c:f>'Urinary RaceSex (2)'!$E$3</c:f>
              <c:numCache>
                <c:formatCode>0.00%</c:formatCode>
                <c:ptCount val="1"/>
                <c:pt idx="0">
                  <c:v>0.91500000000000004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BE-4858-B744-D2AA12FB5D31}"/>
            </c:ext>
          </c:extLst>
        </c:ser>
        <c:ser>
          <c:idx val="1"/>
          <c:order val="1"/>
          <c:tx>
            <c:strRef>
              <c:f>'Urinary RaceSex (2)'!$A$4</c:f>
              <c:strCache>
                <c:ptCount val="1"/>
                <c:pt idx="0">
                  <c:v>Localized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64.7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6BE-4858-B744-D2AA12FB5D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'Urinary RaceSex (2)'!$A$3</c:f>
              <c:strCache>
                <c:ptCount val="1"/>
                <c:pt idx="0">
                  <c:v>In situ</c:v>
                </c:pt>
              </c:strCache>
            </c:strRef>
          </c:cat>
          <c:val>
            <c:numRef>
              <c:f>'Urinary RaceSex (2)'!$E$4</c:f>
              <c:numCache>
                <c:formatCode>0.00%</c:formatCode>
                <c:ptCount val="1"/>
                <c:pt idx="0">
                  <c:v>0.64700000000000002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6BE-4858-B744-D2AA12FB5D31}"/>
            </c:ext>
          </c:extLst>
        </c:ser>
        <c:ser>
          <c:idx val="2"/>
          <c:order val="2"/>
          <c:tx>
            <c:strRef>
              <c:f>'Urinary RaceSex (2)'!$A$5</c:f>
              <c:strCache>
                <c:ptCount val="1"/>
                <c:pt idx="0">
                  <c:v>Regional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31.4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6BE-4858-B744-D2AA12FB5D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'Urinary RaceSex (2)'!$A$3</c:f>
              <c:strCache>
                <c:ptCount val="1"/>
                <c:pt idx="0">
                  <c:v>In situ</c:v>
                </c:pt>
              </c:strCache>
            </c:strRef>
          </c:cat>
          <c:val>
            <c:numRef>
              <c:f>'Urinary RaceSex (2)'!$E$5</c:f>
              <c:numCache>
                <c:formatCode>0.00%</c:formatCode>
                <c:ptCount val="1"/>
                <c:pt idx="0">
                  <c:v>0.314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6BE-4858-B744-D2AA12FB5D31}"/>
            </c:ext>
          </c:extLst>
        </c:ser>
        <c:ser>
          <c:idx val="3"/>
          <c:order val="3"/>
          <c:tx>
            <c:strRef>
              <c:f>'Urinary RaceSex (2)'!$A$6</c:f>
              <c:strCache>
                <c:ptCount val="1"/>
                <c:pt idx="0">
                  <c:v>Distant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4.1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6BE-4858-B744-D2AA12FB5D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'Urinary RaceSex (2)'!$A$3</c:f>
              <c:strCache>
                <c:ptCount val="1"/>
                <c:pt idx="0">
                  <c:v>In situ</c:v>
                </c:pt>
              </c:strCache>
            </c:strRef>
          </c:cat>
          <c:val>
            <c:numRef>
              <c:f>'Urinary RaceSex (2)'!$E$6</c:f>
              <c:numCache>
                <c:formatCode>0.00%</c:formatCode>
                <c:ptCount val="1"/>
                <c:pt idx="0">
                  <c:v>4.1000000000000002E-2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6BE-4858-B744-D2AA12FB5D31}"/>
            </c:ext>
          </c:extLst>
        </c:ser>
        <c:ser>
          <c:idx val="4"/>
          <c:order val="4"/>
          <c:tx>
            <c:strRef>
              <c:f>'Urinary RaceSex (2)'!$A$7</c:f>
              <c:strCache>
                <c:ptCount val="1"/>
                <c:pt idx="0">
                  <c:v>Unstaged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800" b="0" i="0" u="none" strike="noStrike" kern="1200" baseline="0" dirty="0" smtClean="0">
                        <a:solidFill>
                          <a:prstClr val="black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t>41.2</a:t>
                    </a:r>
                    <a:endParaRPr lang="en-US" sz="1800" b="0" i="0" u="none" strike="noStrike" kern="1200" baseline="0" dirty="0">
                      <a:solidFill>
                        <a:prstClr val="black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44D-46BB-BEE7-59E0ECFD8B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'Urinary RaceSex (2)'!$E$7</c:f>
              <c:numCache>
                <c:formatCode>0.00%</c:formatCode>
                <c:ptCount val="1"/>
                <c:pt idx="0">
                  <c:v>0.41199999999999998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4D-46BB-BEE7-59E0ECFD8B8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60254320"/>
        <c:axId val="560254712"/>
      </c:barChart>
      <c:catAx>
        <c:axId val="5602543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60254712"/>
        <c:crosses val="autoZero"/>
        <c:auto val="1"/>
        <c:lblAlgn val="ctr"/>
        <c:lblOffset val="100"/>
        <c:noMultiLvlLbl val="0"/>
      </c:catAx>
      <c:valAx>
        <c:axId val="560254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800" b="0" i="0" u="none" strike="noStrike" kern="1200" baseline="0">
                    <a:solidFill>
                      <a:prstClr val="black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800" b="0" i="0" baseline="0" dirty="0" smtClean="0">
                    <a:effectLst/>
                  </a:rPr>
                  <a:t>5-Year Relative survival rate(%)</a:t>
                </a:r>
                <a:endParaRPr lang="en-US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1.8817204301075269E-2"/>
              <c:y val="5.1062276306370794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1200" baseline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%" sourceLinked="0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6025432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3718779104224876E-2"/>
          <c:y val="0.87282199952278694"/>
          <c:w val="0.89999985542060679"/>
          <c:h val="7.05244656917885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Palatino Linotype" panose="02040502050505030304" pitchFamily="18" charset="0"/>
        </a:defRPr>
      </a:pPr>
      <a:endParaRPr lang="en-US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/>
              <a:t>Percent of cases by stage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3747584743396441"/>
          <c:y val="0.29999413637125144"/>
          <c:w val="0.5415860892388451"/>
          <c:h val="0.5268776295137245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4F-49A7-8756-1D89B6F974A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4F-49A7-8756-1D89B6F974A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4F-49A7-8756-1D89B6F974A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4F-49A7-8756-1D89B6F974A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98E0-442D-8187-B7ACC429E45B}"/>
              </c:ext>
            </c:extLst>
          </c:dPt>
          <c:dLbls>
            <c:dLbl>
              <c:idx val="0"/>
              <c:layout>
                <c:manualLayout>
                  <c:x val="-2.999330440837765E-2"/>
                  <c:y val="0.1609985110034322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2484503266879"/>
                      <c:h val="0.1280708661417322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A4F-49A7-8756-1D89B6F974AB}"/>
                </c:ext>
              </c:extLst>
            </c:dLbl>
            <c:dLbl>
              <c:idx val="1"/>
              <c:layout>
                <c:manualLayout>
                  <c:x val="2.2564143767743183E-3"/>
                  <c:y val="-0.1537440692509590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49177781348756"/>
                      <c:h val="0.129021804966686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A4F-49A7-8756-1D89B6F974AB}"/>
                </c:ext>
              </c:extLst>
            </c:dLbl>
            <c:dLbl>
              <c:idx val="2"/>
              <c:layout>
                <c:manualLayout>
                  <c:x val="-1.3241201992608082E-2"/>
                  <c:y val="-1.443430749040988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268868177192139"/>
                      <c:h val="0.1271789824348879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AA4F-49A7-8756-1D89B6F974AB}"/>
                </c:ext>
              </c:extLst>
            </c:dLbl>
            <c:dLbl>
              <c:idx val="3"/>
              <c:layout>
                <c:manualLayout>
                  <c:x val="9.6219267234452829E-2"/>
                  <c:y val="-4.057414698162729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583293159783594"/>
                      <c:h val="0.1270141833232384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A4F-49A7-8756-1D89B6F974AB}"/>
                </c:ext>
              </c:extLst>
            </c:dLbl>
            <c:dLbl>
              <c:idx val="4"/>
              <c:layout>
                <c:manualLayout>
                  <c:x val="0.29251714071455354"/>
                  <c:y val="2.884615384615384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648106486689161"/>
                      <c:h val="0.117563597819503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98E0-442D-8187-B7ACC429E45B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'Urinary RaceSex (2)'!$G$3:$G$7</c:f>
              <c:strCache>
                <c:ptCount val="5"/>
                <c:pt idx="0">
                  <c:v>In situ</c:v>
                </c:pt>
                <c:pt idx="1">
                  <c:v>Localized</c:v>
                </c:pt>
                <c:pt idx="2">
                  <c:v>Regional</c:v>
                </c:pt>
                <c:pt idx="3">
                  <c:v>Distant</c:v>
                </c:pt>
                <c:pt idx="4">
                  <c:v>Unstaged</c:v>
                </c:pt>
              </c:strCache>
            </c:strRef>
          </c:cat>
          <c:val>
            <c:numRef>
              <c:f>'Urinary RaceSex (2)'!$H$3:$H$7</c:f>
              <c:numCache>
                <c:formatCode>0.0%</c:formatCode>
                <c:ptCount val="5"/>
                <c:pt idx="0">
                  <c:v>0.53844487762616422</c:v>
                </c:pt>
                <c:pt idx="1">
                  <c:v>0.35001082954299328</c:v>
                </c:pt>
                <c:pt idx="2">
                  <c:v>7.4940437513536934E-2</c:v>
                </c:pt>
                <c:pt idx="3">
                  <c:v>3.660385531730561E-2</c:v>
                </c:pt>
                <c:pt idx="4">
                  <c:v>1.2995451591942819E-2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A4F-49A7-8756-1D89B6F974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Palatino Linotype" panose="02040502050505030304" pitchFamily="18" charset="0"/>
        </a:defRPr>
      </a:pPr>
      <a:endParaRPr lang="en-US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1944815026993206"/>
          <c:y val="4.535321855954446E-2"/>
          <c:w val="0.75303067793097522"/>
          <c:h val="0.831055651941812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'Urinary RaceSex (2)'!$I$13</c:f>
              <c:strCache>
                <c:ptCount val="1"/>
                <c:pt idx="0">
                  <c:v>In situ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91.1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6BE-4858-B744-D2AA12FB5D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'Urinary RaceSex (2)'!$J$13</c:f>
              <c:numCache>
                <c:formatCode>0.0%</c:formatCode>
                <c:ptCount val="1"/>
                <c:pt idx="0">
                  <c:v>0.91100000000000003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BE-4858-B744-D2AA12FB5D31}"/>
            </c:ext>
          </c:extLst>
        </c:ser>
        <c:ser>
          <c:idx val="1"/>
          <c:order val="1"/>
          <c:tx>
            <c:strRef>
              <c:f>'Urinary RaceSex (2)'!$I$14</c:f>
              <c:strCache>
                <c:ptCount val="1"/>
                <c:pt idx="0">
                  <c:v>Localized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67.6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D23-4E45-B52A-8C2EBD1E44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'Urinary RaceSex (2)'!$J$14</c:f>
              <c:numCache>
                <c:formatCode>0.0%</c:formatCode>
                <c:ptCount val="1"/>
                <c:pt idx="0">
                  <c:v>0.67600000000000005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D23-4E45-B52A-8C2EBD1E44C4}"/>
            </c:ext>
          </c:extLst>
        </c:ser>
        <c:ser>
          <c:idx val="2"/>
          <c:order val="2"/>
          <c:tx>
            <c:strRef>
              <c:f>'Urinary RaceSex (2)'!$I$15</c:f>
              <c:strCache>
                <c:ptCount val="1"/>
                <c:pt idx="0">
                  <c:v>Regional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31.9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D23-4E45-B52A-8C2EBD1E44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'Urinary RaceSex (2)'!$J$15</c:f>
              <c:numCache>
                <c:formatCode>0.0%</c:formatCode>
                <c:ptCount val="1"/>
                <c:pt idx="0">
                  <c:v>0.31900000000000001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23-4E45-B52A-8C2EBD1E44C4}"/>
            </c:ext>
          </c:extLst>
        </c:ser>
        <c:ser>
          <c:idx val="3"/>
          <c:order val="3"/>
          <c:tx>
            <c:strRef>
              <c:f>'Urinary RaceSex (2)'!$I$16</c:f>
              <c:strCache>
                <c:ptCount val="1"/>
                <c:pt idx="0">
                  <c:v>Distant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5.5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9D23-4E45-B52A-8C2EBD1E44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'Urinary RaceSex (2)'!$J$16</c:f>
              <c:numCache>
                <c:formatCode>0.0%</c:formatCode>
                <c:ptCount val="1"/>
                <c:pt idx="0">
                  <c:v>5.5E-2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23-4E45-B52A-8C2EBD1E44C4}"/>
            </c:ext>
          </c:extLst>
        </c:ser>
        <c:ser>
          <c:idx val="4"/>
          <c:order val="4"/>
          <c:tx>
            <c:strRef>
              <c:f>'Urinary RaceSex (2)'!$I$17</c:f>
              <c:strCache>
                <c:ptCount val="1"/>
                <c:pt idx="0">
                  <c:v>Unstaged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54.5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E6C-4AC6-BE36-7FAA8546D8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'Urinary RaceSex (2)'!$J$17</c:f>
              <c:numCache>
                <c:formatCode>0.0%</c:formatCode>
                <c:ptCount val="1"/>
                <c:pt idx="0">
                  <c:v>0.54500000000000004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6C-4AC6-BE36-7FAA8546D84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60254320"/>
        <c:axId val="560254712"/>
      </c:barChart>
      <c:catAx>
        <c:axId val="5602543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60254712"/>
        <c:crosses val="autoZero"/>
        <c:auto val="1"/>
        <c:lblAlgn val="ctr"/>
        <c:lblOffset val="100"/>
        <c:noMultiLvlLbl val="0"/>
      </c:catAx>
      <c:valAx>
        <c:axId val="560254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5-Year Relative survival rate(%)</a:t>
                </a:r>
              </a:p>
            </c:rich>
          </c:tx>
          <c:layout>
            <c:manualLayout>
              <c:xMode val="edge"/>
              <c:yMode val="edge"/>
              <c:x val="1.8817204301075269E-2"/>
              <c:y val="5.1062276306370794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6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%" sourceLinked="0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6025432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1224627134417581E-2"/>
          <c:y val="0.92084456603941445"/>
          <c:w val="0.89999992684946495"/>
          <c:h val="6.69384759108501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/>
              <a:t>Percent of cases by stage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3747584743396441"/>
          <c:y val="0.29999413637125144"/>
          <c:w val="0.5415860892388451"/>
          <c:h val="0.5268776295137245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4F-49A7-8756-1D89B6F974A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4F-49A7-8756-1D89B6F974A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4F-49A7-8756-1D89B6F974A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4F-49A7-8756-1D89B6F974A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1CF2-4D5B-8108-D077D284A9C6}"/>
              </c:ext>
            </c:extLst>
          </c:dPt>
          <c:dLbls>
            <c:dLbl>
              <c:idx val="0"/>
              <c:layout>
                <c:manualLayout>
                  <c:x val="-1.9789222775724587E-2"/>
                  <c:y val="-5.053995053502927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2484503266879"/>
                      <c:h val="0.1280708661417322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A4F-49A7-8756-1D89B6F974AB}"/>
                </c:ext>
              </c:extLst>
            </c:dLbl>
            <c:dLbl>
              <c:idx val="1"/>
              <c:layout>
                <c:manualLayout>
                  <c:x val="3.967138036316889E-2"/>
                  <c:y val="6.5123410054511244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189994107879371"/>
                      <c:h val="0.129021804966686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A4F-49A7-8756-1D89B6F974AB}"/>
                </c:ext>
              </c:extLst>
            </c:dLbl>
            <c:dLbl>
              <c:idx val="2"/>
              <c:layout>
                <c:manualLayout>
                  <c:x val="-6.5407680018258585E-2"/>
                  <c:y val="-3.674199475065616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945452470615088"/>
                      <c:h val="0.1222661417322834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AA4F-49A7-8756-1D89B6F974AB}"/>
                </c:ext>
              </c:extLst>
            </c:dLbl>
            <c:dLbl>
              <c:idx val="3"/>
              <c:layout>
                <c:manualLayout>
                  <c:x val="6.390633915325801E-2"/>
                  <c:y val="-6.486902887139109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45201415040508"/>
                      <c:h val="0.1202191601049868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A4F-49A7-8756-1D89B6F974AB}"/>
                </c:ext>
              </c:extLst>
            </c:dLbl>
            <c:dLbl>
              <c:idx val="4"/>
              <c:layout>
                <c:manualLayout>
                  <c:x val="0.2862318840579709"/>
                  <c:y val="1.666666666666666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581307771311196"/>
                      <c:h val="0.118932808398950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1CF2-4D5B-8108-D077D284A9C6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'Urinary RaceSex (2)'!$G$13:$G$17</c:f>
              <c:strCache>
                <c:ptCount val="5"/>
                <c:pt idx="0">
                  <c:v>In situ</c:v>
                </c:pt>
                <c:pt idx="1">
                  <c:v>Localized</c:v>
                </c:pt>
                <c:pt idx="2">
                  <c:v>Regional</c:v>
                </c:pt>
                <c:pt idx="3">
                  <c:v>Distant</c:v>
                </c:pt>
                <c:pt idx="4">
                  <c:v>Unstaged</c:v>
                </c:pt>
              </c:strCache>
            </c:strRef>
          </c:cat>
          <c:val>
            <c:numRef>
              <c:f>'Urinary RaceSex (2)'!$H$13:$H$17</c:f>
              <c:numCache>
                <c:formatCode>0%</c:formatCode>
                <c:ptCount val="5"/>
                <c:pt idx="0">
                  <c:v>0.55832502492522429</c:v>
                </c:pt>
                <c:pt idx="1">
                  <c:v>0.33732136922565636</c:v>
                </c:pt>
                <c:pt idx="2">
                  <c:v>6.8128946493851775E-2</c:v>
                </c:pt>
                <c:pt idx="3">
                  <c:v>2.725157859754071E-2</c:v>
                </c:pt>
                <c:pt idx="4">
                  <c:v>8.9730807577268201E-3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A4F-49A7-8756-1D89B6F974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Palatino Linotype" panose="02040502050505030304" pitchFamily="18" charset="0"/>
        </a:defRPr>
      </a:pPr>
      <a:endParaRPr lang="en-US"/>
    </a:p>
  </c:txPr>
  <c:externalData r:id="rId4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1944815026993206"/>
          <c:y val="4.535321855954446E-2"/>
          <c:w val="0.75303067793097522"/>
          <c:h val="0.831055651941812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'Urinary RaceSex (2)'!$I$23</c:f>
              <c:strCache>
                <c:ptCount val="1"/>
                <c:pt idx="0">
                  <c:v>In situ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95.6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6BE-4858-B744-D2AA12FB5D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'Urinary RaceSex (2)'!$J$23</c:f>
              <c:numCache>
                <c:formatCode>0.0%</c:formatCode>
                <c:ptCount val="1"/>
                <c:pt idx="0">
                  <c:v>0.95599999999999996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BE-4858-B744-D2AA12FB5D31}"/>
            </c:ext>
          </c:extLst>
        </c:ser>
        <c:ser>
          <c:idx val="1"/>
          <c:order val="1"/>
          <c:tx>
            <c:strRef>
              <c:f>'Urinary RaceSex (2)'!$I$24</c:f>
              <c:strCache>
                <c:ptCount val="1"/>
                <c:pt idx="0">
                  <c:v>Localized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59.5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7FC-4FD9-90A8-D530FD82CA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'Urinary RaceSex (2)'!$J$24</c:f>
              <c:numCache>
                <c:formatCode>0.0%</c:formatCode>
                <c:ptCount val="1"/>
                <c:pt idx="0">
                  <c:v>0.59499999999999997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FC-4FD9-90A8-D530FD82CA74}"/>
            </c:ext>
          </c:extLst>
        </c:ser>
        <c:ser>
          <c:idx val="2"/>
          <c:order val="2"/>
          <c:tx>
            <c:strRef>
              <c:f>'Urinary RaceSex (2)'!$I$25</c:f>
              <c:strCache>
                <c:ptCount val="1"/>
                <c:pt idx="0">
                  <c:v>Regional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31.0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7FC-4FD9-90A8-D530FD82CA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'Urinary RaceSex (2)'!$J$25</c:f>
              <c:numCache>
                <c:formatCode>0.0%</c:formatCode>
                <c:ptCount val="1"/>
                <c:pt idx="0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FC-4FD9-90A8-D530FD82CA7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60254320"/>
        <c:axId val="560254712"/>
      </c:barChart>
      <c:catAx>
        <c:axId val="5602543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60254712"/>
        <c:crosses val="autoZero"/>
        <c:auto val="1"/>
        <c:lblAlgn val="ctr"/>
        <c:lblOffset val="100"/>
        <c:noMultiLvlLbl val="0"/>
      </c:catAx>
      <c:valAx>
        <c:axId val="5602547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5-Year Relative survival rate(%)</a:t>
                </a:r>
              </a:p>
            </c:rich>
          </c:tx>
          <c:layout>
            <c:manualLayout>
              <c:xMode val="edge"/>
              <c:yMode val="edge"/>
              <c:x val="1.8817204301075269E-2"/>
              <c:y val="5.1062276306370794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6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%" sourceLinked="0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6025432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/>
              <a:t>Percent of cases by stage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3747584743396441"/>
          <c:y val="0.29999413637125144"/>
          <c:w val="0.5415860892388451"/>
          <c:h val="0.5268776295137245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4F-49A7-8756-1D89B6F974A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4F-49A7-8756-1D89B6F974A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4F-49A7-8756-1D89B6F974A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4F-49A7-8756-1D89B6F974A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C52-4A24-986C-B7AE6DE1D94B}"/>
              </c:ext>
            </c:extLst>
          </c:dPt>
          <c:dLbls>
            <c:dLbl>
              <c:idx val="0"/>
              <c:layout>
                <c:manualLayout>
                  <c:x val="-2.999330440837765E-2"/>
                  <c:y val="-9.541174540682420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24843323156034"/>
                      <c:h val="0.115250353321219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A4F-49A7-8756-1D89B6F974AB}"/>
                </c:ext>
              </c:extLst>
            </c:dLbl>
            <c:dLbl>
              <c:idx val="1"/>
              <c:layout>
                <c:manualLayout>
                  <c:x val="1.2460496009427393E-2"/>
                  <c:y val="2.253798203109226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189994107879371"/>
                      <c:h val="0.129021804966686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A4F-49A7-8756-1D89B6F974AB}"/>
                </c:ext>
              </c:extLst>
            </c:dLbl>
            <c:dLbl>
              <c:idx val="2"/>
              <c:layout>
                <c:manualLayout>
                  <c:x val="2.077240344956878E-2"/>
                  <c:y val="-5.610110034322635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268868177192133"/>
                      <c:h val="0.133589238845144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AA4F-49A7-8756-1D89B6F974AB}"/>
                </c:ext>
              </c:extLst>
            </c:dLbl>
            <c:dLbl>
              <c:idx val="3"/>
              <c:layout>
                <c:manualLayout>
                  <c:x val="0.11492676567901532"/>
                  <c:y val="-2.134347115227177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882612887674752"/>
                      <c:h val="0.1206039269129820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A4F-49A7-8756-1D89B6F974AB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'Urinary RaceSex (2)'!$G$23:$G$27</c:f>
              <c:strCache>
                <c:ptCount val="5"/>
                <c:pt idx="0">
                  <c:v>In situ</c:v>
                </c:pt>
                <c:pt idx="1">
                  <c:v>Localized</c:v>
                </c:pt>
                <c:pt idx="2">
                  <c:v>Regional</c:v>
                </c:pt>
                <c:pt idx="3">
                  <c:v>Distant</c:v>
                </c:pt>
                <c:pt idx="4">
                  <c:v>Unstaged</c:v>
                </c:pt>
              </c:strCache>
            </c:strRef>
          </c:cat>
          <c:val>
            <c:numRef>
              <c:f>'Urinary RaceSex (2)'!$H$23:$H$27</c:f>
              <c:numCache>
                <c:formatCode>0.0%</c:formatCode>
                <c:ptCount val="5"/>
                <c:pt idx="0">
                  <c:v>0.56013745704467355</c:v>
                </c:pt>
                <c:pt idx="1">
                  <c:v>0.33104238258877433</c:v>
                </c:pt>
                <c:pt idx="2">
                  <c:v>6.5292096219931275E-2</c:v>
                </c:pt>
                <c:pt idx="3">
                  <c:v>4.3528064146620846E-2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A4F-49A7-8756-1D89B6F974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Palatino Linotype" panose="02040502050505030304" pitchFamily="18" charset="0"/>
        </a:defRPr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878290584964008"/>
          <c:y val="0.10748195538057743"/>
          <c:w val="0.78137392479405421"/>
          <c:h val="0.69511928196475437"/>
        </c:manualLayout>
      </c:layout>
      <c:lineChart>
        <c:grouping val="standard"/>
        <c:varyColors val="0"/>
        <c:ser>
          <c:idx val="0"/>
          <c:order val="0"/>
          <c:tx>
            <c:strRef>
              <c:f>'Age-specific IR'!$B$3</c:f>
              <c:strCache>
                <c:ptCount val="1"/>
                <c:pt idx="0">
                  <c:v>White Males</c:v>
                </c:pt>
              </c:strCache>
            </c:strRef>
          </c:tx>
          <c:spPr>
            <a:ln w="635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0800">
                <a:solidFill>
                  <a:schemeClr val="accent1"/>
                </a:solidFill>
              </a:ln>
              <a:effectLst/>
            </c:spPr>
          </c:marker>
          <c:cat>
            <c:strRef>
              <c:f>'Age-specific IR'!$A$5:$A$18</c:f>
              <c:strCache>
                <c:ptCount val="14"/>
                <c:pt idx="0">
                  <c:v>20-</c:v>
                </c:pt>
                <c:pt idx="1">
                  <c:v>25-</c:v>
                </c:pt>
                <c:pt idx="2">
                  <c:v>30-</c:v>
                </c:pt>
                <c:pt idx="3">
                  <c:v>35-</c:v>
                </c:pt>
                <c:pt idx="4">
                  <c:v>40-</c:v>
                </c:pt>
                <c:pt idx="5">
                  <c:v>45-</c:v>
                </c:pt>
                <c:pt idx="6">
                  <c:v>50-</c:v>
                </c:pt>
                <c:pt idx="7">
                  <c:v>55-</c:v>
                </c:pt>
                <c:pt idx="8">
                  <c:v>60-</c:v>
                </c:pt>
                <c:pt idx="9">
                  <c:v>65-</c:v>
                </c:pt>
                <c:pt idx="10">
                  <c:v>70-</c:v>
                </c:pt>
                <c:pt idx="11">
                  <c:v>75-</c:v>
                </c:pt>
                <c:pt idx="12">
                  <c:v>80-</c:v>
                </c:pt>
                <c:pt idx="13">
                  <c:v>85+</c:v>
                </c:pt>
              </c:strCache>
            </c:strRef>
          </c:cat>
          <c:val>
            <c:numRef>
              <c:f>'Age-specific IR'!$B$5:$B$18</c:f>
              <c:numCache>
                <c:formatCode>General</c:formatCode>
                <c:ptCount val="14"/>
                <c:pt idx="0">
                  <c:v>0</c:v>
                </c:pt>
                <c:pt idx="1">
                  <c:v>0.4</c:v>
                </c:pt>
                <c:pt idx="2">
                  <c:v>1.4</c:v>
                </c:pt>
                <c:pt idx="3">
                  <c:v>1.7</c:v>
                </c:pt>
                <c:pt idx="4">
                  <c:v>6.7</c:v>
                </c:pt>
                <c:pt idx="5">
                  <c:v>16.7</c:v>
                </c:pt>
                <c:pt idx="6">
                  <c:v>29.4</c:v>
                </c:pt>
                <c:pt idx="7">
                  <c:v>50.3</c:v>
                </c:pt>
                <c:pt idx="8">
                  <c:v>76.7</c:v>
                </c:pt>
                <c:pt idx="9">
                  <c:v>138.30000000000001</c:v>
                </c:pt>
                <c:pt idx="10">
                  <c:v>212.8</c:v>
                </c:pt>
                <c:pt idx="11">
                  <c:v>249.5</c:v>
                </c:pt>
                <c:pt idx="12">
                  <c:v>308.2</c:v>
                </c:pt>
                <c:pt idx="13">
                  <c:v>329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E3-4515-9CA5-F0118222645C}"/>
            </c:ext>
          </c:extLst>
        </c:ser>
        <c:ser>
          <c:idx val="1"/>
          <c:order val="1"/>
          <c:tx>
            <c:strRef>
              <c:f>'Age-specific IR'!$C$3</c:f>
              <c:strCache>
                <c:ptCount val="1"/>
                <c:pt idx="0">
                  <c:v>Black Males</c:v>
                </c:pt>
              </c:strCache>
            </c:strRef>
          </c:tx>
          <c:spPr>
            <a:ln w="635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50800">
                <a:solidFill>
                  <a:schemeClr val="accent2"/>
                </a:solidFill>
              </a:ln>
              <a:effectLst/>
            </c:spPr>
          </c:marker>
          <c:cat>
            <c:strRef>
              <c:f>'Age-specific IR'!$A$5:$A$18</c:f>
              <c:strCache>
                <c:ptCount val="14"/>
                <c:pt idx="0">
                  <c:v>20-</c:v>
                </c:pt>
                <c:pt idx="1">
                  <c:v>25-</c:v>
                </c:pt>
                <c:pt idx="2">
                  <c:v>30-</c:v>
                </c:pt>
                <c:pt idx="3">
                  <c:v>35-</c:v>
                </c:pt>
                <c:pt idx="4">
                  <c:v>40-</c:v>
                </c:pt>
                <c:pt idx="5">
                  <c:v>45-</c:v>
                </c:pt>
                <c:pt idx="6">
                  <c:v>50-</c:v>
                </c:pt>
                <c:pt idx="7">
                  <c:v>55-</c:v>
                </c:pt>
                <c:pt idx="8">
                  <c:v>60-</c:v>
                </c:pt>
                <c:pt idx="9">
                  <c:v>65-</c:v>
                </c:pt>
                <c:pt idx="10">
                  <c:v>70-</c:v>
                </c:pt>
                <c:pt idx="11">
                  <c:v>75-</c:v>
                </c:pt>
                <c:pt idx="12">
                  <c:v>80-</c:v>
                </c:pt>
                <c:pt idx="13">
                  <c:v>85+</c:v>
                </c:pt>
              </c:strCache>
            </c:strRef>
          </c:cat>
          <c:val>
            <c:numRef>
              <c:f>'Age-specific IR'!$C$5:$C$18</c:f>
              <c:numCache>
                <c:formatCode>General</c:formatCode>
                <c:ptCount val="14"/>
                <c:pt idx="0">
                  <c:v>0</c:v>
                </c:pt>
                <c:pt idx="1">
                  <c:v>0.4</c:v>
                </c:pt>
                <c:pt idx="2">
                  <c:v>0</c:v>
                </c:pt>
                <c:pt idx="3">
                  <c:v>1.9</c:v>
                </c:pt>
                <c:pt idx="4">
                  <c:v>2.5</c:v>
                </c:pt>
                <c:pt idx="5">
                  <c:v>6.3</c:v>
                </c:pt>
                <c:pt idx="6">
                  <c:v>11.7</c:v>
                </c:pt>
                <c:pt idx="7">
                  <c:v>25.7</c:v>
                </c:pt>
                <c:pt idx="8">
                  <c:v>45.1</c:v>
                </c:pt>
                <c:pt idx="9">
                  <c:v>78.099999999999994</c:v>
                </c:pt>
                <c:pt idx="10">
                  <c:v>103</c:v>
                </c:pt>
                <c:pt idx="11">
                  <c:v>123.4</c:v>
                </c:pt>
                <c:pt idx="12">
                  <c:v>176.9</c:v>
                </c:pt>
                <c:pt idx="13">
                  <c:v>145.80000000000001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3E3-4515-9CA5-F0118222645C}"/>
            </c:ext>
          </c:extLst>
        </c:ser>
        <c:ser>
          <c:idx val="2"/>
          <c:order val="2"/>
          <c:tx>
            <c:strRef>
              <c:f>'Age-specific IR'!$D$3</c:f>
              <c:strCache>
                <c:ptCount val="1"/>
                <c:pt idx="0">
                  <c:v>White Females</c:v>
                </c:pt>
              </c:strCache>
            </c:strRef>
          </c:tx>
          <c:spPr>
            <a:ln w="635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50800">
                <a:solidFill>
                  <a:schemeClr val="accent3"/>
                </a:solidFill>
              </a:ln>
              <a:effectLst/>
            </c:spPr>
          </c:marker>
          <c:cat>
            <c:strRef>
              <c:f>'Age-specific IR'!$A$5:$A$18</c:f>
              <c:strCache>
                <c:ptCount val="14"/>
                <c:pt idx="0">
                  <c:v>20-</c:v>
                </c:pt>
                <c:pt idx="1">
                  <c:v>25-</c:v>
                </c:pt>
                <c:pt idx="2">
                  <c:v>30-</c:v>
                </c:pt>
                <c:pt idx="3">
                  <c:v>35-</c:v>
                </c:pt>
                <c:pt idx="4">
                  <c:v>40-</c:v>
                </c:pt>
                <c:pt idx="5">
                  <c:v>45-</c:v>
                </c:pt>
                <c:pt idx="6">
                  <c:v>50-</c:v>
                </c:pt>
                <c:pt idx="7">
                  <c:v>55-</c:v>
                </c:pt>
                <c:pt idx="8">
                  <c:v>60-</c:v>
                </c:pt>
                <c:pt idx="9">
                  <c:v>65-</c:v>
                </c:pt>
                <c:pt idx="10">
                  <c:v>70-</c:v>
                </c:pt>
                <c:pt idx="11">
                  <c:v>75-</c:v>
                </c:pt>
                <c:pt idx="12">
                  <c:v>80-</c:v>
                </c:pt>
                <c:pt idx="13">
                  <c:v>85+</c:v>
                </c:pt>
              </c:strCache>
            </c:strRef>
          </c:cat>
          <c:val>
            <c:numRef>
              <c:f>'Age-specific IR'!$D$5:$D$18</c:f>
              <c:numCache>
                <c:formatCode>General</c:formatCode>
                <c:ptCount val="14"/>
                <c:pt idx="0">
                  <c:v>0.4</c:v>
                </c:pt>
                <c:pt idx="1">
                  <c:v>0</c:v>
                </c:pt>
                <c:pt idx="2">
                  <c:v>0.4</c:v>
                </c:pt>
                <c:pt idx="3">
                  <c:v>1.1000000000000001</c:v>
                </c:pt>
                <c:pt idx="4">
                  <c:v>2.6</c:v>
                </c:pt>
                <c:pt idx="5">
                  <c:v>5.5</c:v>
                </c:pt>
                <c:pt idx="6">
                  <c:v>7.6</c:v>
                </c:pt>
                <c:pt idx="7">
                  <c:v>11.9</c:v>
                </c:pt>
                <c:pt idx="8">
                  <c:v>20.8</c:v>
                </c:pt>
                <c:pt idx="9">
                  <c:v>32.5</c:v>
                </c:pt>
                <c:pt idx="10">
                  <c:v>36.299999999999997</c:v>
                </c:pt>
                <c:pt idx="11">
                  <c:v>47.5</c:v>
                </c:pt>
                <c:pt idx="12">
                  <c:v>58.8</c:v>
                </c:pt>
                <c:pt idx="13">
                  <c:v>63.1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3E3-4515-9CA5-F0118222645C}"/>
            </c:ext>
          </c:extLst>
        </c:ser>
        <c:ser>
          <c:idx val="3"/>
          <c:order val="3"/>
          <c:tx>
            <c:strRef>
              <c:f>'Age-specific IR'!$E$3</c:f>
              <c:strCache>
                <c:ptCount val="1"/>
                <c:pt idx="0">
                  <c:v>Black Females</c:v>
                </c:pt>
              </c:strCache>
            </c:strRef>
          </c:tx>
          <c:spPr>
            <a:ln w="6350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50800">
                <a:solidFill>
                  <a:schemeClr val="accent4"/>
                </a:solidFill>
              </a:ln>
              <a:effectLst/>
            </c:spPr>
          </c:marker>
          <c:cat>
            <c:strRef>
              <c:f>'Age-specific IR'!$A$5:$A$18</c:f>
              <c:strCache>
                <c:ptCount val="14"/>
                <c:pt idx="0">
                  <c:v>20-</c:v>
                </c:pt>
                <c:pt idx="1">
                  <c:v>25-</c:v>
                </c:pt>
                <c:pt idx="2">
                  <c:v>30-</c:v>
                </c:pt>
                <c:pt idx="3">
                  <c:v>35-</c:v>
                </c:pt>
                <c:pt idx="4">
                  <c:v>40-</c:v>
                </c:pt>
                <c:pt idx="5">
                  <c:v>45-</c:v>
                </c:pt>
                <c:pt idx="6">
                  <c:v>50-</c:v>
                </c:pt>
                <c:pt idx="7">
                  <c:v>55-</c:v>
                </c:pt>
                <c:pt idx="8">
                  <c:v>60-</c:v>
                </c:pt>
                <c:pt idx="9">
                  <c:v>65-</c:v>
                </c:pt>
                <c:pt idx="10">
                  <c:v>70-</c:v>
                </c:pt>
                <c:pt idx="11">
                  <c:v>75-</c:v>
                </c:pt>
                <c:pt idx="12">
                  <c:v>80-</c:v>
                </c:pt>
                <c:pt idx="13">
                  <c:v>85+</c:v>
                </c:pt>
              </c:strCache>
            </c:strRef>
          </c:cat>
          <c:val>
            <c:numRef>
              <c:f>'Age-specific IR'!$E$5:$E$18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0.4</c:v>
                </c:pt>
                <c:pt idx="3">
                  <c:v>1.3</c:v>
                </c:pt>
                <c:pt idx="4">
                  <c:v>1.3</c:v>
                </c:pt>
                <c:pt idx="5">
                  <c:v>2.2999999999999998</c:v>
                </c:pt>
                <c:pt idx="6">
                  <c:v>4.5</c:v>
                </c:pt>
                <c:pt idx="7">
                  <c:v>10.6</c:v>
                </c:pt>
                <c:pt idx="8">
                  <c:v>11.7</c:v>
                </c:pt>
                <c:pt idx="9">
                  <c:v>19.7</c:v>
                </c:pt>
                <c:pt idx="10">
                  <c:v>30.2</c:v>
                </c:pt>
                <c:pt idx="11">
                  <c:v>47.6</c:v>
                </c:pt>
                <c:pt idx="12">
                  <c:v>57.9</c:v>
                </c:pt>
                <c:pt idx="13">
                  <c:v>64.099999999999994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3E3-4515-9CA5-F011822264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0434192"/>
        <c:axId val="128557136"/>
      </c:lineChart>
      <c:catAx>
        <c:axId val="5104341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algn="ctr" rtl="0"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Age at Diagnosis</a:t>
                </a:r>
              </a:p>
            </c:rich>
          </c:tx>
          <c:layout>
            <c:manualLayout>
              <c:xMode val="edge"/>
              <c:yMode val="edge"/>
              <c:x val="0.40462139688291182"/>
              <c:y val="0.9237116372713792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algn="ctr" rtl="0">
                <a:defRPr sz="18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8557136"/>
        <c:crosses val="autoZero"/>
        <c:auto val="1"/>
        <c:lblAlgn val="ctr"/>
        <c:lblOffset val="100"/>
        <c:noMultiLvlLbl val="0"/>
      </c:catAx>
      <c:valAx>
        <c:axId val="128557136"/>
        <c:scaling>
          <c:orientation val="minMax"/>
          <c:max val="4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Rate Per 100,000</a:t>
                </a:r>
              </a:p>
            </c:rich>
          </c:tx>
          <c:layout>
            <c:manualLayout>
              <c:xMode val="edge"/>
              <c:yMode val="edge"/>
              <c:x val="1.8460279098776018E-2"/>
              <c:y val="0.257274559430071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8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10434192"/>
        <c:crosses val="autoZero"/>
        <c:crossBetween val="midCat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19905961407601827"/>
          <c:y val="0.10279171739094513"/>
          <c:w val="0.44808398950131229"/>
          <c:h val="0.144808581086034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1944815026993206"/>
          <c:y val="4.535321855954446E-2"/>
          <c:w val="0.75303067793097522"/>
          <c:h val="0.831055651941812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'Urinary RaceSex (2)'!$I$33</c:f>
              <c:strCache>
                <c:ptCount val="1"/>
                <c:pt idx="0">
                  <c:v>In situ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83.5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6BE-4858-B744-D2AA12FB5D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'Urinary RaceSex (2)'!$J$33</c:f>
              <c:numCache>
                <c:formatCode>0.0%</c:formatCode>
                <c:ptCount val="1"/>
                <c:pt idx="0">
                  <c:v>0.83499999999999996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BE-4858-B744-D2AA12FB5D31}"/>
            </c:ext>
          </c:extLst>
        </c:ser>
        <c:ser>
          <c:idx val="1"/>
          <c:order val="1"/>
          <c:tx>
            <c:strRef>
              <c:f>'Urinary RaceSex (2)'!$I$34</c:f>
              <c:strCache>
                <c:ptCount val="1"/>
                <c:pt idx="0">
                  <c:v>Localized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65.1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5E1-49C2-80E5-1C78930E0D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'Urinary RaceSex (2)'!$J$34</c:f>
              <c:numCache>
                <c:formatCode>0.0%</c:formatCode>
                <c:ptCount val="1"/>
                <c:pt idx="0">
                  <c:v>0.65100000000000002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E1-49C2-80E5-1C78930E0D40}"/>
            </c:ext>
          </c:extLst>
        </c:ser>
        <c:ser>
          <c:idx val="2"/>
          <c:order val="2"/>
          <c:tx>
            <c:strRef>
              <c:f>'Urinary RaceSex (2)'!$I$35</c:f>
              <c:strCache>
                <c:ptCount val="1"/>
                <c:pt idx="0">
                  <c:v>Regional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30.9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5E1-49C2-80E5-1C78930E0D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'Urinary RaceSex (2)'!$J$35</c:f>
              <c:numCache>
                <c:formatCode>0.0%</c:formatCode>
                <c:ptCount val="1"/>
                <c:pt idx="0">
                  <c:v>0.309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E1-49C2-80E5-1C78930E0D40}"/>
            </c:ext>
          </c:extLst>
        </c:ser>
        <c:ser>
          <c:idx val="3"/>
          <c:order val="3"/>
          <c:tx>
            <c:strRef>
              <c:f>'Urinary RaceSex (2)'!$I$36</c:f>
              <c:strCache>
                <c:ptCount val="1"/>
                <c:pt idx="0">
                  <c:v>Distant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0.0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5E1-49C2-80E5-1C78930E0D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'Urinary RaceSex (2)'!$J$36</c:f>
              <c:numCache>
                <c:formatCode>0.0%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5E1-49C2-80E5-1C78930E0D4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60254320"/>
        <c:axId val="560254712"/>
      </c:barChart>
      <c:catAx>
        <c:axId val="5602543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60254712"/>
        <c:crosses val="autoZero"/>
        <c:auto val="1"/>
        <c:lblAlgn val="ctr"/>
        <c:lblOffset val="100"/>
        <c:noMultiLvlLbl val="0"/>
      </c:catAx>
      <c:valAx>
        <c:axId val="5602547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5-Year Relative survival rate(%)</a:t>
                </a:r>
              </a:p>
            </c:rich>
          </c:tx>
          <c:layout>
            <c:manualLayout>
              <c:xMode val="edge"/>
              <c:yMode val="edge"/>
              <c:x val="1.8817204301075269E-2"/>
              <c:y val="5.1062276306370794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6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%" sourceLinked="0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6025432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1224627134417581E-2"/>
          <c:y val="0.92084456603941445"/>
          <c:w val="0.86351055103020202"/>
          <c:h val="6.69384759108501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/>
              <a:t>Percent of cases by stage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3747584743396441"/>
          <c:y val="0.29999413637125144"/>
          <c:w val="0.5415860892388451"/>
          <c:h val="0.5268776295137245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4F-49A7-8756-1D89B6F974A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4F-49A7-8756-1D89B6F974A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4F-49A7-8756-1D89B6F974A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4F-49A7-8756-1D89B6F974AB}"/>
              </c:ext>
            </c:extLst>
          </c:dPt>
          <c:dLbls>
            <c:dLbl>
              <c:idx val="0"/>
              <c:layout>
                <c:manualLayout>
                  <c:x val="-1.9789222775724587E-2"/>
                  <c:y val="-5.053995053502927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2484503266879"/>
                      <c:h val="0.1280708661417322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A4F-49A7-8756-1D89B6F974AB}"/>
                </c:ext>
              </c:extLst>
            </c:dLbl>
            <c:dLbl>
              <c:idx val="1"/>
              <c:layout>
                <c:manualLayout>
                  <c:x val="3.967138036316889E-2"/>
                  <c:y val="6.5123410054511244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189994107879371"/>
                      <c:h val="0.129021804966686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A4F-49A7-8756-1D89B6F974AB}"/>
                </c:ext>
              </c:extLst>
            </c:dLbl>
            <c:dLbl>
              <c:idx val="2"/>
              <c:layout>
                <c:manualLayout>
                  <c:x val="1.7371042905351124E-2"/>
                  <c:y val="-9.456263880476480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588596068348601"/>
                      <c:h val="0.1399994952554007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AA4F-49A7-8756-1D89B6F974AB}"/>
                </c:ext>
              </c:extLst>
            </c:dLbl>
            <c:dLbl>
              <c:idx val="3"/>
              <c:layout>
                <c:manualLayout>
                  <c:x val="0.17785192029567731"/>
                  <c:y val="-3.576658086008479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45194831415302"/>
                      <c:h val="0.130219245958894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A4F-49A7-8756-1D89B6F974AB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'Urinary RaceSex (2)'!$G$33:$G$36</c:f>
              <c:strCache>
                <c:ptCount val="4"/>
                <c:pt idx="0">
                  <c:v>In situ</c:v>
                </c:pt>
                <c:pt idx="1">
                  <c:v>Localized</c:v>
                </c:pt>
                <c:pt idx="2">
                  <c:v>Regional</c:v>
                </c:pt>
                <c:pt idx="3">
                  <c:v>Distant</c:v>
                </c:pt>
              </c:strCache>
            </c:strRef>
          </c:cat>
          <c:val>
            <c:numRef>
              <c:f>'Urinary RaceSex (2)'!$H$33:$H$36</c:f>
              <c:numCache>
                <c:formatCode>0%</c:formatCode>
                <c:ptCount val="4"/>
                <c:pt idx="0">
                  <c:v>0.4631578947368421</c:v>
                </c:pt>
                <c:pt idx="1">
                  <c:v>0.38736842105263158</c:v>
                </c:pt>
                <c:pt idx="2">
                  <c:v>8.6315789473684207E-2</c:v>
                </c:pt>
                <c:pt idx="3">
                  <c:v>6.3157894736842107E-2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A4F-49A7-8756-1D89B6F974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Palatino Linotype" panose="02040502050505030304" pitchFamily="18" charset="0"/>
        </a:defRPr>
      </a:pPr>
      <a:endParaRPr lang="en-US"/>
    </a:p>
  </c:txPr>
  <c:externalData r:id="rId4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1944815026993206"/>
          <c:y val="4.535321855954446E-2"/>
          <c:w val="0.75303067793097522"/>
          <c:h val="0.831055651941812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'Urinary RaceSex (2)'!$I$43</c:f>
              <c:strCache>
                <c:ptCount val="1"/>
                <c:pt idx="0">
                  <c:v>In situ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87.1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6BE-4858-B744-D2AA12FB5D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'Urinary RaceSex (2)'!$J$43</c:f>
              <c:numCache>
                <c:formatCode>0.0%</c:formatCode>
                <c:ptCount val="1"/>
                <c:pt idx="0">
                  <c:v>0.871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BE-4858-B744-D2AA12FB5D31}"/>
            </c:ext>
          </c:extLst>
        </c:ser>
        <c:ser>
          <c:idx val="1"/>
          <c:order val="1"/>
          <c:tx>
            <c:strRef>
              <c:f>'Urinary RaceSex (2)'!$I$44</c:f>
              <c:strCache>
                <c:ptCount val="1"/>
                <c:pt idx="0">
                  <c:v>Localized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44.9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D23-4E45-B52A-8C2EBD1E44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'Urinary RaceSex (2)'!$J$44</c:f>
              <c:numCache>
                <c:formatCode>0.0%</c:formatCode>
                <c:ptCount val="1"/>
                <c:pt idx="0">
                  <c:v>0.44900000000000001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D23-4E45-B52A-8C2EBD1E44C4}"/>
            </c:ext>
          </c:extLst>
        </c:ser>
        <c:ser>
          <c:idx val="2"/>
          <c:order val="2"/>
          <c:tx>
            <c:strRef>
              <c:f>'Urinary RaceSex (2)'!$I$45</c:f>
              <c:strCache>
                <c:ptCount val="1"/>
                <c:pt idx="0">
                  <c:v>Regional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25.1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D23-4E45-B52A-8C2EBD1E44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'Urinary RaceSex (2)'!$J$45</c:f>
              <c:numCache>
                <c:formatCode>0.0%</c:formatCode>
                <c:ptCount val="1"/>
                <c:pt idx="0">
                  <c:v>0.251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23-4E45-B52A-8C2EBD1E44C4}"/>
            </c:ext>
          </c:extLst>
        </c:ser>
        <c:ser>
          <c:idx val="3"/>
          <c:order val="3"/>
          <c:tx>
            <c:strRef>
              <c:f>'Urinary RaceSex (2)'!$I$46</c:f>
              <c:strCache>
                <c:ptCount val="1"/>
                <c:pt idx="0">
                  <c:v>Distant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0.0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9D23-4E45-B52A-8C2EBD1E44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'Urinary RaceSex (2)'!$J$46</c:f>
              <c:numCache>
                <c:formatCode>0.0%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23-4E45-B52A-8C2EBD1E44C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60254320"/>
        <c:axId val="560254712"/>
      </c:barChart>
      <c:catAx>
        <c:axId val="560254320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560254712"/>
        <c:crosses val="autoZero"/>
        <c:auto val="1"/>
        <c:lblAlgn val="ctr"/>
        <c:lblOffset val="100"/>
        <c:noMultiLvlLbl val="0"/>
      </c:catAx>
      <c:valAx>
        <c:axId val="5602547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5-Year Relative survival rate(%)</a:t>
                </a:r>
              </a:p>
            </c:rich>
          </c:tx>
          <c:layout>
            <c:manualLayout>
              <c:xMode val="edge"/>
              <c:yMode val="edge"/>
              <c:x val="1.8817204301075269E-2"/>
              <c:y val="5.1062276306370794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6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%" sourceLinked="0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6025432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1224627134417581E-2"/>
          <c:y val="0.92084456603941445"/>
          <c:w val="0.79148447270065225"/>
          <c:h val="6.69384759108501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/>
              <a:t>Percent of cases by stage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3747584743396441"/>
          <c:y val="0.29999413637125144"/>
          <c:w val="0.5415860892388451"/>
          <c:h val="0.5268776295137245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4F-49A7-8756-1D89B6F974A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4F-49A7-8756-1D89B6F974A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4F-49A7-8756-1D89B6F974A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4F-49A7-8756-1D89B6F974AB}"/>
              </c:ext>
            </c:extLst>
          </c:dPt>
          <c:dLbls>
            <c:dLbl>
              <c:idx val="0"/>
              <c:layout>
                <c:manualLayout>
                  <c:x val="-2.319058331994215E-2"/>
                  <c:y val="-0.1146425146375933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2484503266879"/>
                      <c:h val="0.1280708661417322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A4F-49A7-8756-1D89B6F974AB}"/>
                </c:ext>
              </c:extLst>
            </c:dLbl>
            <c:dLbl>
              <c:idx val="1"/>
              <c:layout>
                <c:manualLayout>
                  <c:x val="4.9875461995821949E-2"/>
                  <c:y val="2.606412780133252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189994107879371"/>
                      <c:h val="0.129021804966686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A4F-49A7-8756-1D89B6F974AB}"/>
                </c:ext>
              </c:extLst>
            </c:dLbl>
            <c:dLbl>
              <c:idx val="2"/>
              <c:layout>
                <c:manualLayout>
                  <c:x val="7.6894852429160609E-2"/>
                  <c:y val="-3.206263880476478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688922813219779"/>
                      <c:h val="0.117563597819503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AA4F-49A7-8756-1D89B6F974AB}"/>
                </c:ext>
              </c:extLst>
            </c:dLbl>
            <c:dLbl>
              <c:idx val="3"/>
              <c:layout>
                <c:manualLayout>
                  <c:x val="0.14723967539771807"/>
                  <c:y val="-1.653581162931556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45194831415302"/>
                      <c:h val="0.130219245958894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A4F-49A7-8756-1D89B6F974AB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'Urinary RaceSex (2)'!$G$43:$G$46</c:f>
              <c:strCache>
                <c:ptCount val="4"/>
                <c:pt idx="0">
                  <c:v>In situ</c:v>
                </c:pt>
                <c:pt idx="1">
                  <c:v>Localized</c:v>
                </c:pt>
                <c:pt idx="2">
                  <c:v>Regional</c:v>
                </c:pt>
                <c:pt idx="3">
                  <c:v>Distant</c:v>
                </c:pt>
              </c:strCache>
            </c:strRef>
          </c:cat>
          <c:val>
            <c:numRef>
              <c:f>'Urinary RaceSex (2)'!$H$43:$H$46</c:f>
              <c:numCache>
                <c:formatCode>0%</c:formatCode>
                <c:ptCount val="4"/>
                <c:pt idx="0">
                  <c:v>0.31147540983606559</c:v>
                </c:pt>
                <c:pt idx="1">
                  <c:v>0.44672131147540983</c:v>
                </c:pt>
                <c:pt idx="2">
                  <c:v>0.16393442622950818</c:v>
                </c:pt>
                <c:pt idx="3">
                  <c:v>7.7868852459016397E-2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A4F-49A7-8756-1D89B6F974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Palatino Linotype" panose="02040502050505030304" pitchFamily="18" charset="0"/>
        </a:defRPr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904019642563591"/>
          <c:y val="0.10942996898115008"/>
          <c:w val="0.79977338528560216"/>
          <c:h val="0.69975114106076453"/>
        </c:manualLayout>
      </c:layout>
      <c:lineChart>
        <c:grouping val="standard"/>
        <c:varyColors val="0"/>
        <c:ser>
          <c:idx val="0"/>
          <c:order val="0"/>
          <c:tx>
            <c:strRef>
              <c:f>'By Gender'!$B$2</c:f>
              <c:strCache>
                <c:ptCount val="1"/>
                <c:pt idx="0">
                  <c:v>LA Males</c:v>
                </c:pt>
              </c:strCache>
            </c:strRef>
          </c:tx>
          <c:spPr>
            <a:ln w="635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0800">
                <a:solidFill>
                  <a:schemeClr val="accent1"/>
                </a:solidFill>
              </a:ln>
              <a:effectLst/>
            </c:spPr>
          </c:marker>
          <c:cat>
            <c:strRef>
              <c:f>'By Gender'!$A$4:$A$17</c:f>
              <c:strCache>
                <c:ptCount val="14"/>
                <c:pt idx="0">
                  <c:v>20-</c:v>
                </c:pt>
                <c:pt idx="1">
                  <c:v>25-</c:v>
                </c:pt>
                <c:pt idx="2">
                  <c:v>30-</c:v>
                </c:pt>
                <c:pt idx="3">
                  <c:v>35-</c:v>
                </c:pt>
                <c:pt idx="4">
                  <c:v>40-</c:v>
                </c:pt>
                <c:pt idx="5">
                  <c:v>45-</c:v>
                </c:pt>
                <c:pt idx="6">
                  <c:v>50-</c:v>
                </c:pt>
                <c:pt idx="7">
                  <c:v>55-</c:v>
                </c:pt>
                <c:pt idx="8">
                  <c:v>60-</c:v>
                </c:pt>
                <c:pt idx="9">
                  <c:v>65-</c:v>
                </c:pt>
                <c:pt idx="10">
                  <c:v>70-</c:v>
                </c:pt>
                <c:pt idx="11">
                  <c:v>75-</c:v>
                </c:pt>
                <c:pt idx="12">
                  <c:v>80-</c:v>
                </c:pt>
                <c:pt idx="13">
                  <c:v>85+</c:v>
                </c:pt>
              </c:strCache>
            </c:strRef>
          </c:cat>
          <c:val>
            <c:numRef>
              <c:f>'By Gender'!$B$4:$B$17</c:f>
              <c:numCache>
                <c:formatCode>General</c:formatCode>
                <c:ptCount val="14"/>
                <c:pt idx="0">
                  <c:v>0</c:v>
                </c:pt>
                <c:pt idx="1">
                  <c:v>0.5</c:v>
                </c:pt>
                <c:pt idx="2">
                  <c:v>0.7</c:v>
                </c:pt>
                <c:pt idx="3">
                  <c:v>1.6</c:v>
                </c:pt>
                <c:pt idx="4">
                  <c:v>4.9000000000000004</c:v>
                </c:pt>
                <c:pt idx="5">
                  <c:v>13</c:v>
                </c:pt>
                <c:pt idx="6">
                  <c:v>25.4</c:v>
                </c:pt>
                <c:pt idx="7">
                  <c:v>43.6</c:v>
                </c:pt>
                <c:pt idx="8">
                  <c:v>69.900000000000006</c:v>
                </c:pt>
                <c:pt idx="9">
                  <c:v>127.1</c:v>
                </c:pt>
                <c:pt idx="10">
                  <c:v>181.6</c:v>
                </c:pt>
                <c:pt idx="11">
                  <c:v>233.8</c:v>
                </c:pt>
                <c:pt idx="12">
                  <c:v>288</c:v>
                </c:pt>
                <c:pt idx="13">
                  <c:v>304.39999999999998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E3-4515-9CA5-F0118222645C}"/>
            </c:ext>
          </c:extLst>
        </c:ser>
        <c:ser>
          <c:idx val="1"/>
          <c:order val="1"/>
          <c:tx>
            <c:strRef>
              <c:f>'By Gender'!$C$2</c:f>
              <c:strCache>
                <c:ptCount val="1"/>
                <c:pt idx="0">
                  <c:v>US Males</c:v>
                </c:pt>
              </c:strCache>
            </c:strRef>
          </c:tx>
          <c:spPr>
            <a:ln w="635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50800">
                <a:solidFill>
                  <a:schemeClr val="accent2"/>
                </a:solidFill>
              </a:ln>
              <a:effectLst/>
            </c:spPr>
          </c:marker>
          <c:cat>
            <c:strRef>
              <c:f>'By Gender'!$A$4:$A$17</c:f>
              <c:strCache>
                <c:ptCount val="14"/>
                <c:pt idx="0">
                  <c:v>20-</c:v>
                </c:pt>
                <c:pt idx="1">
                  <c:v>25-</c:v>
                </c:pt>
                <c:pt idx="2">
                  <c:v>30-</c:v>
                </c:pt>
                <c:pt idx="3">
                  <c:v>35-</c:v>
                </c:pt>
                <c:pt idx="4">
                  <c:v>40-</c:v>
                </c:pt>
                <c:pt idx="5">
                  <c:v>45-</c:v>
                </c:pt>
                <c:pt idx="6">
                  <c:v>50-</c:v>
                </c:pt>
                <c:pt idx="7">
                  <c:v>55-</c:v>
                </c:pt>
                <c:pt idx="8">
                  <c:v>60-</c:v>
                </c:pt>
                <c:pt idx="9">
                  <c:v>65-</c:v>
                </c:pt>
                <c:pt idx="10">
                  <c:v>70-</c:v>
                </c:pt>
                <c:pt idx="11">
                  <c:v>75-</c:v>
                </c:pt>
                <c:pt idx="12">
                  <c:v>80-</c:v>
                </c:pt>
                <c:pt idx="13">
                  <c:v>85+</c:v>
                </c:pt>
              </c:strCache>
            </c:strRef>
          </c:cat>
          <c:val>
            <c:numRef>
              <c:f>'By Gender'!$C$4:$C$17</c:f>
              <c:numCache>
                <c:formatCode>General</c:formatCode>
                <c:ptCount val="14"/>
                <c:pt idx="0">
                  <c:v>0.3</c:v>
                </c:pt>
                <c:pt idx="1">
                  <c:v>0.5</c:v>
                </c:pt>
                <c:pt idx="2">
                  <c:v>0.9</c:v>
                </c:pt>
                <c:pt idx="3">
                  <c:v>1.8</c:v>
                </c:pt>
                <c:pt idx="4">
                  <c:v>4.0999999999999996</c:v>
                </c:pt>
                <c:pt idx="5">
                  <c:v>9.1</c:v>
                </c:pt>
                <c:pt idx="6">
                  <c:v>18.8</c:v>
                </c:pt>
                <c:pt idx="7">
                  <c:v>37.299999999999997</c:v>
                </c:pt>
                <c:pt idx="8">
                  <c:v>67.599999999999994</c:v>
                </c:pt>
                <c:pt idx="9">
                  <c:v>121.7</c:v>
                </c:pt>
                <c:pt idx="10">
                  <c:v>176.6</c:v>
                </c:pt>
                <c:pt idx="11">
                  <c:v>253.2</c:v>
                </c:pt>
                <c:pt idx="12">
                  <c:v>325.5</c:v>
                </c:pt>
                <c:pt idx="13">
                  <c:v>369.5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3E3-4515-9CA5-F0118222645C}"/>
            </c:ext>
          </c:extLst>
        </c:ser>
        <c:ser>
          <c:idx val="2"/>
          <c:order val="2"/>
          <c:tx>
            <c:strRef>
              <c:f>'By Gender'!$D$2</c:f>
              <c:strCache>
                <c:ptCount val="1"/>
                <c:pt idx="0">
                  <c:v>LA Females</c:v>
                </c:pt>
              </c:strCache>
            </c:strRef>
          </c:tx>
          <c:spPr>
            <a:ln w="635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50800">
                <a:solidFill>
                  <a:schemeClr val="accent3"/>
                </a:solidFill>
              </a:ln>
              <a:effectLst/>
            </c:spPr>
          </c:marker>
          <c:cat>
            <c:strRef>
              <c:f>'By Gender'!$A$4:$A$17</c:f>
              <c:strCache>
                <c:ptCount val="14"/>
                <c:pt idx="0">
                  <c:v>20-</c:v>
                </c:pt>
                <c:pt idx="1">
                  <c:v>25-</c:v>
                </c:pt>
                <c:pt idx="2">
                  <c:v>30-</c:v>
                </c:pt>
                <c:pt idx="3">
                  <c:v>35-</c:v>
                </c:pt>
                <c:pt idx="4">
                  <c:v>40-</c:v>
                </c:pt>
                <c:pt idx="5">
                  <c:v>45-</c:v>
                </c:pt>
                <c:pt idx="6">
                  <c:v>50-</c:v>
                </c:pt>
                <c:pt idx="7">
                  <c:v>55-</c:v>
                </c:pt>
                <c:pt idx="8">
                  <c:v>60-</c:v>
                </c:pt>
                <c:pt idx="9">
                  <c:v>65-</c:v>
                </c:pt>
                <c:pt idx="10">
                  <c:v>70-</c:v>
                </c:pt>
                <c:pt idx="11">
                  <c:v>75-</c:v>
                </c:pt>
                <c:pt idx="12">
                  <c:v>80-</c:v>
                </c:pt>
                <c:pt idx="13">
                  <c:v>85+</c:v>
                </c:pt>
              </c:strCache>
            </c:strRef>
          </c:cat>
          <c:val>
            <c:numRef>
              <c:f>'By Gender'!$D$4:$D$17</c:f>
              <c:numCache>
                <c:formatCode>General</c:formatCode>
                <c:ptCount val="14"/>
                <c:pt idx="0">
                  <c:v>0.2</c:v>
                </c:pt>
                <c:pt idx="1">
                  <c:v>0.1</c:v>
                </c:pt>
                <c:pt idx="2">
                  <c:v>0.5</c:v>
                </c:pt>
                <c:pt idx="3">
                  <c:v>0.7</c:v>
                </c:pt>
                <c:pt idx="4">
                  <c:v>1.9</c:v>
                </c:pt>
                <c:pt idx="5">
                  <c:v>3.7</c:v>
                </c:pt>
                <c:pt idx="6">
                  <c:v>6.9</c:v>
                </c:pt>
                <c:pt idx="7">
                  <c:v>11.3</c:v>
                </c:pt>
                <c:pt idx="8">
                  <c:v>19.3</c:v>
                </c:pt>
                <c:pt idx="9">
                  <c:v>30.3</c:v>
                </c:pt>
                <c:pt idx="10">
                  <c:v>36.9</c:v>
                </c:pt>
                <c:pt idx="11">
                  <c:v>48.3</c:v>
                </c:pt>
                <c:pt idx="12">
                  <c:v>61.9</c:v>
                </c:pt>
                <c:pt idx="13">
                  <c:v>69.3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3E3-4515-9CA5-F0118222645C}"/>
            </c:ext>
          </c:extLst>
        </c:ser>
        <c:ser>
          <c:idx val="3"/>
          <c:order val="3"/>
          <c:tx>
            <c:strRef>
              <c:f>'By Gender'!$E$2</c:f>
              <c:strCache>
                <c:ptCount val="1"/>
                <c:pt idx="0">
                  <c:v>US Females</c:v>
                </c:pt>
              </c:strCache>
            </c:strRef>
          </c:tx>
          <c:spPr>
            <a:ln w="6350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50800">
                <a:solidFill>
                  <a:schemeClr val="accent4"/>
                </a:solidFill>
              </a:ln>
              <a:effectLst/>
            </c:spPr>
          </c:marker>
          <c:cat>
            <c:strRef>
              <c:f>'By Gender'!$A$4:$A$17</c:f>
              <c:strCache>
                <c:ptCount val="14"/>
                <c:pt idx="0">
                  <c:v>20-</c:v>
                </c:pt>
                <c:pt idx="1">
                  <c:v>25-</c:v>
                </c:pt>
                <c:pt idx="2">
                  <c:v>30-</c:v>
                </c:pt>
                <c:pt idx="3">
                  <c:v>35-</c:v>
                </c:pt>
                <c:pt idx="4">
                  <c:v>40-</c:v>
                </c:pt>
                <c:pt idx="5">
                  <c:v>45-</c:v>
                </c:pt>
                <c:pt idx="6">
                  <c:v>50-</c:v>
                </c:pt>
                <c:pt idx="7">
                  <c:v>55-</c:v>
                </c:pt>
                <c:pt idx="8">
                  <c:v>60-</c:v>
                </c:pt>
                <c:pt idx="9">
                  <c:v>65-</c:v>
                </c:pt>
                <c:pt idx="10">
                  <c:v>70-</c:v>
                </c:pt>
                <c:pt idx="11">
                  <c:v>75-</c:v>
                </c:pt>
                <c:pt idx="12">
                  <c:v>80-</c:v>
                </c:pt>
                <c:pt idx="13">
                  <c:v>85+</c:v>
                </c:pt>
              </c:strCache>
            </c:strRef>
          </c:cat>
          <c:val>
            <c:numRef>
              <c:f>'By Gender'!$E$4:$E$17</c:f>
              <c:numCache>
                <c:formatCode>General</c:formatCode>
                <c:ptCount val="14"/>
                <c:pt idx="0">
                  <c:v>0.1</c:v>
                </c:pt>
                <c:pt idx="1">
                  <c:v>0.2</c:v>
                </c:pt>
                <c:pt idx="2">
                  <c:v>0.4</c:v>
                </c:pt>
                <c:pt idx="3">
                  <c:v>0.8</c:v>
                </c:pt>
                <c:pt idx="4">
                  <c:v>1.6</c:v>
                </c:pt>
                <c:pt idx="5">
                  <c:v>3</c:v>
                </c:pt>
                <c:pt idx="6">
                  <c:v>6.3</c:v>
                </c:pt>
                <c:pt idx="7">
                  <c:v>10.6</c:v>
                </c:pt>
                <c:pt idx="8">
                  <c:v>18.7</c:v>
                </c:pt>
                <c:pt idx="9">
                  <c:v>30.1</c:v>
                </c:pt>
                <c:pt idx="10">
                  <c:v>41.8</c:v>
                </c:pt>
                <c:pt idx="11">
                  <c:v>58</c:v>
                </c:pt>
                <c:pt idx="12">
                  <c:v>70</c:v>
                </c:pt>
                <c:pt idx="13">
                  <c:v>76.599999999999994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3E3-4515-9CA5-F011822264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0434192"/>
        <c:axId val="128557136"/>
      </c:lineChart>
      <c:catAx>
        <c:axId val="5104341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algn="ctr" rtl="0"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Age at Diagnosis</a:t>
                </a:r>
              </a:p>
            </c:rich>
          </c:tx>
          <c:layout>
            <c:manualLayout>
              <c:xMode val="edge"/>
              <c:yMode val="edge"/>
              <c:x val="0.40462139688291182"/>
              <c:y val="0.9237116372713792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algn="ctr" rtl="0">
                <a:defRPr sz="18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8557136"/>
        <c:crosses val="autoZero"/>
        <c:auto val="1"/>
        <c:lblAlgn val="ctr"/>
        <c:lblOffset val="100"/>
        <c:noMultiLvlLbl val="0"/>
      </c:catAx>
      <c:valAx>
        <c:axId val="12855713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Rate Per 100,000</a:t>
                </a:r>
              </a:p>
            </c:rich>
          </c:tx>
          <c:layout>
            <c:manualLayout>
              <c:xMode val="edge"/>
              <c:yMode val="edge"/>
              <c:x val="8.6849929157085427E-3"/>
              <c:y val="0.212830147121686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8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10434192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1449170657791489"/>
          <c:y val="0.13090336044060066"/>
          <c:w val="0.40311048618922635"/>
          <c:h val="0.130930252570887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299262592175977"/>
          <c:y val="0.10342804692102875"/>
          <c:w val="0.77175528058992626"/>
          <c:h val="0.7083633606676899"/>
        </c:manualLayout>
      </c:layout>
      <c:lineChart>
        <c:grouping val="standard"/>
        <c:varyColors val="0"/>
        <c:ser>
          <c:idx val="0"/>
          <c:order val="0"/>
          <c:tx>
            <c:strRef>
              <c:f>'By Race'!$B$2</c:f>
              <c:strCache>
                <c:ptCount val="1"/>
                <c:pt idx="0">
                  <c:v>LA White</c:v>
                </c:pt>
              </c:strCache>
            </c:strRef>
          </c:tx>
          <c:spPr>
            <a:ln w="635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0800">
                <a:solidFill>
                  <a:schemeClr val="accent1"/>
                </a:solidFill>
              </a:ln>
              <a:effectLst/>
            </c:spPr>
          </c:marker>
          <c:cat>
            <c:strRef>
              <c:f>'By Race'!$A$4:$A$17</c:f>
              <c:strCache>
                <c:ptCount val="14"/>
                <c:pt idx="0">
                  <c:v>20-</c:v>
                </c:pt>
                <c:pt idx="1">
                  <c:v>25-</c:v>
                </c:pt>
                <c:pt idx="2">
                  <c:v>30- </c:v>
                </c:pt>
                <c:pt idx="3">
                  <c:v>35- </c:v>
                </c:pt>
                <c:pt idx="4">
                  <c:v>40-</c:v>
                </c:pt>
                <c:pt idx="5">
                  <c:v>45-</c:v>
                </c:pt>
                <c:pt idx="6">
                  <c:v>50-</c:v>
                </c:pt>
                <c:pt idx="7">
                  <c:v>55-</c:v>
                </c:pt>
                <c:pt idx="8">
                  <c:v>60- </c:v>
                </c:pt>
                <c:pt idx="9">
                  <c:v>65-</c:v>
                </c:pt>
                <c:pt idx="10">
                  <c:v>70-</c:v>
                </c:pt>
                <c:pt idx="11">
                  <c:v>75- </c:v>
                </c:pt>
                <c:pt idx="12">
                  <c:v>80- </c:v>
                </c:pt>
                <c:pt idx="13">
                  <c:v>85+ </c:v>
                </c:pt>
              </c:strCache>
            </c:strRef>
          </c:cat>
          <c:val>
            <c:numRef>
              <c:f>'By Race'!$B$4:$B$17</c:f>
              <c:numCache>
                <c:formatCode>General</c:formatCode>
                <c:ptCount val="14"/>
                <c:pt idx="0">
                  <c:v>0.2</c:v>
                </c:pt>
                <c:pt idx="1">
                  <c:v>0.4</c:v>
                </c:pt>
                <c:pt idx="2">
                  <c:v>0.8</c:v>
                </c:pt>
                <c:pt idx="3">
                  <c:v>1.2</c:v>
                </c:pt>
                <c:pt idx="4">
                  <c:v>4.5</c:v>
                </c:pt>
                <c:pt idx="5">
                  <c:v>10.6</c:v>
                </c:pt>
                <c:pt idx="6">
                  <c:v>19.399999999999999</c:v>
                </c:pt>
                <c:pt idx="7">
                  <c:v>31.2</c:v>
                </c:pt>
                <c:pt idx="8">
                  <c:v>49.9</c:v>
                </c:pt>
                <c:pt idx="9">
                  <c:v>85.7</c:v>
                </c:pt>
                <c:pt idx="10">
                  <c:v>113.5</c:v>
                </c:pt>
                <c:pt idx="11">
                  <c:v>142.4</c:v>
                </c:pt>
                <c:pt idx="12">
                  <c:v>161.69999999999999</c:v>
                </c:pt>
                <c:pt idx="13">
                  <c:v>159.1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E3-4515-9CA5-F0118222645C}"/>
            </c:ext>
          </c:extLst>
        </c:ser>
        <c:ser>
          <c:idx val="1"/>
          <c:order val="1"/>
          <c:tx>
            <c:strRef>
              <c:f>'By Race'!$C$2</c:f>
              <c:strCache>
                <c:ptCount val="1"/>
                <c:pt idx="0">
                  <c:v>US White</c:v>
                </c:pt>
              </c:strCache>
            </c:strRef>
          </c:tx>
          <c:spPr>
            <a:ln w="635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50800">
                <a:solidFill>
                  <a:schemeClr val="accent2"/>
                </a:solidFill>
              </a:ln>
              <a:effectLst/>
            </c:spPr>
          </c:marker>
          <c:cat>
            <c:strRef>
              <c:f>'By Race'!$A$4:$A$17</c:f>
              <c:strCache>
                <c:ptCount val="14"/>
                <c:pt idx="0">
                  <c:v>20-</c:v>
                </c:pt>
                <c:pt idx="1">
                  <c:v>25-</c:v>
                </c:pt>
                <c:pt idx="2">
                  <c:v>30- </c:v>
                </c:pt>
                <c:pt idx="3">
                  <c:v>35- </c:v>
                </c:pt>
                <c:pt idx="4">
                  <c:v>40-</c:v>
                </c:pt>
                <c:pt idx="5">
                  <c:v>45-</c:v>
                </c:pt>
                <c:pt idx="6">
                  <c:v>50-</c:v>
                </c:pt>
                <c:pt idx="7">
                  <c:v>55-</c:v>
                </c:pt>
                <c:pt idx="8">
                  <c:v>60- </c:v>
                </c:pt>
                <c:pt idx="9">
                  <c:v>65-</c:v>
                </c:pt>
                <c:pt idx="10">
                  <c:v>70-</c:v>
                </c:pt>
                <c:pt idx="11">
                  <c:v>75- </c:v>
                </c:pt>
                <c:pt idx="12">
                  <c:v>80- </c:v>
                </c:pt>
                <c:pt idx="13">
                  <c:v>85+ </c:v>
                </c:pt>
              </c:strCache>
            </c:strRef>
          </c:cat>
          <c:val>
            <c:numRef>
              <c:f>'By Race'!$C$4:$C$17</c:f>
              <c:numCache>
                <c:formatCode>General</c:formatCode>
                <c:ptCount val="14"/>
                <c:pt idx="0">
                  <c:v>0.2</c:v>
                </c:pt>
                <c:pt idx="1">
                  <c:v>0.4</c:v>
                </c:pt>
                <c:pt idx="2">
                  <c:v>0.8</c:v>
                </c:pt>
                <c:pt idx="3">
                  <c:v>1.5</c:v>
                </c:pt>
                <c:pt idx="4">
                  <c:v>3.4</c:v>
                </c:pt>
                <c:pt idx="5">
                  <c:v>7</c:v>
                </c:pt>
                <c:pt idx="6">
                  <c:v>14</c:v>
                </c:pt>
                <c:pt idx="7">
                  <c:v>26.4</c:v>
                </c:pt>
                <c:pt idx="8">
                  <c:v>47.4</c:v>
                </c:pt>
                <c:pt idx="9">
                  <c:v>82</c:v>
                </c:pt>
                <c:pt idx="10">
                  <c:v>116</c:v>
                </c:pt>
                <c:pt idx="11">
                  <c:v>159</c:v>
                </c:pt>
                <c:pt idx="12">
                  <c:v>188.2</c:v>
                </c:pt>
                <c:pt idx="13">
                  <c:v>188.1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3E3-4515-9CA5-F0118222645C}"/>
            </c:ext>
          </c:extLst>
        </c:ser>
        <c:ser>
          <c:idx val="2"/>
          <c:order val="2"/>
          <c:tx>
            <c:strRef>
              <c:f>'By Race'!$D$2</c:f>
              <c:strCache>
                <c:ptCount val="1"/>
                <c:pt idx="0">
                  <c:v>LA Black</c:v>
                </c:pt>
              </c:strCache>
            </c:strRef>
          </c:tx>
          <c:spPr>
            <a:ln w="635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50800">
                <a:solidFill>
                  <a:schemeClr val="accent3"/>
                </a:solidFill>
              </a:ln>
              <a:effectLst/>
            </c:spPr>
          </c:marker>
          <c:cat>
            <c:strRef>
              <c:f>'By Race'!$A$4:$A$17</c:f>
              <c:strCache>
                <c:ptCount val="14"/>
                <c:pt idx="0">
                  <c:v>20-</c:v>
                </c:pt>
                <c:pt idx="1">
                  <c:v>25-</c:v>
                </c:pt>
                <c:pt idx="2">
                  <c:v>30- </c:v>
                </c:pt>
                <c:pt idx="3">
                  <c:v>35- </c:v>
                </c:pt>
                <c:pt idx="4">
                  <c:v>40-</c:v>
                </c:pt>
                <c:pt idx="5">
                  <c:v>45-</c:v>
                </c:pt>
                <c:pt idx="6">
                  <c:v>50-</c:v>
                </c:pt>
                <c:pt idx="7">
                  <c:v>55-</c:v>
                </c:pt>
                <c:pt idx="8">
                  <c:v>60- </c:v>
                </c:pt>
                <c:pt idx="9">
                  <c:v>65-</c:v>
                </c:pt>
                <c:pt idx="10">
                  <c:v>70-</c:v>
                </c:pt>
                <c:pt idx="11">
                  <c:v>75- </c:v>
                </c:pt>
                <c:pt idx="12">
                  <c:v>80- </c:v>
                </c:pt>
                <c:pt idx="13">
                  <c:v>85+ </c:v>
                </c:pt>
              </c:strCache>
            </c:strRef>
          </c:cat>
          <c:val>
            <c:numRef>
              <c:f>'By Race'!$D$4:$D$17</c:f>
              <c:numCache>
                <c:formatCode>General</c:formatCode>
                <c:ptCount val="14"/>
                <c:pt idx="0">
                  <c:v>0</c:v>
                </c:pt>
                <c:pt idx="1">
                  <c:v>0.2</c:v>
                </c:pt>
                <c:pt idx="2">
                  <c:v>0.2</c:v>
                </c:pt>
                <c:pt idx="3">
                  <c:v>1.1000000000000001</c:v>
                </c:pt>
                <c:pt idx="4">
                  <c:v>1.4</c:v>
                </c:pt>
                <c:pt idx="5">
                  <c:v>3.5</c:v>
                </c:pt>
                <c:pt idx="6">
                  <c:v>8.6</c:v>
                </c:pt>
                <c:pt idx="7">
                  <c:v>18.2</c:v>
                </c:pt>
                <c:pt idx="8">
                  <c:v>29.6</c:v>
                </c:pt>
                <c:pt idx="9">
                  <c:v>49.9</c:v>
                </c:pt>
                <c:pt idx="10">
                  <c:v>69.7</c:v>
                </c:pt>
                <c:pt idx="11">
                  <c:v>78.2</c:v>
                </c:pt>
                <c:pt idx="12">
                  <c:v>110.3</c:v>
                </c:pt>
                <c:pt idx="13">
                  <c:v>98.2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3E3-4515-9CA5-F0118222645C}"/>
            </c:ext>
          </c:extLst>
        </c:ser>
        <c:ser>
          <c:idx val="3"/>
          <c:order val="3"/>
          <c:tx>
            <c:strRef>
              <c:f>'By Race'!$E$2</c:f>
              <c:strCache>
                <c:ptCount val="1"/>
                <c:pt idx="0">
                  <c:v>US Black</c:v>
                </c:pt>
              </c:strCache>
            </c:strRef>
          </c:tx>
          <c:spPr>
            <a:ln w="6350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50800">
                <a:solidFill>
                  <a:schemeClr val="accent4"/>
                </a:solidFill>
              </a:ln>
              <a:effectLst/>
            </c:spPr>
          </c:marker>
          <c:cat>
            <c:strRef>
              <c:f>'By Race'!$A$4:$A$17</c:f>
              <c:strCache>
                <c:ptCount val="14"/>
                <c:pt idx="0">
                  <c:v>20-</c:v>
                </c:pt>
                <c:pt idx="1">
                  <c:v>25-</c:v>
                </c:pt>
                <c:pt idx="2">
                  <c:v>30- </c:v>
                </c:pt>
                <c:pt idx="3">
                  <c:v>35- </c:v>
                </c:pt>
                <c:pt idx="4">
                  <c:v>40-</c:v>
                </c:pt>
                <c:pt idx="5">
                  <c:v>45-</c:v>
                </c:pt>
                <c:pt idx="6">
                  <c:v>50-</c:v>
                </c:pt>
                <c:pt idx="7">
                  <c:v>55-</c:v>
                </c:pt>
                <c:pt idx="8">
                  <c:v>60- </c:v>
                </c:pt>
                <c:pt idx="9">
                  <c:v>65-</c:v>
                </c:pt>
                <c:pt idx="10">
                  <c:v>70-</c:v>
                </c:pt>
                <c:pt idx="11">
                  <c:v>75- </c:v>
                </c:pt>
                <c:pt idx="12">
                  <c:v>80- </c:v>
                </c:pt>
                <c:pt idx="13">
                  <c:v>85+ </c:v>
                </c:pt>
              </c:strCache>
            </c:strRef>
          </c:cat>
          <c:val>
            <c:numRef>
              <c:f>'By Race'!$E$4:$E$17</c:f>
              <c:numCache>
                <c:formatCode>General</c:formatCode>
                <c:ptCount val="14"/>
                <c:pt idx="0">
                  <c:v>0.1</c:v>
                </c:pt>
                <c:pt idx="1">
                  <c:v>0.2</c:v>
                </c:pt>
                <c:pt idx="2">
                  <c:v>0.2</c:v>
                </c:pt>
                <c:pt idx="3">
                  <c:v>0.9</c:v>
                </c:pt>
                <c:pt idx="4">
                  <c:v>1.8</c:v>
                </c:pt>
                <c:pt idx="5">
                  <c:v>4.0999999999999996</c:v>
                </c:pt>
                <c:pt idx="6">
                  <c:v>9.1</c:v>
                </c:pt>
                <c:pt idx="7">
                  <c:v>17.399999999999999</c:v>
                </c:pt>
                <c:pt idx="8">
                  <c:v>27.8</c:v>
                </c:pt>
                <c:pt idx="9">
                  <c:v>47.8</c:v>
                </c:pt>
                <c:pt idx="10">
                  <c:v>64.7</c:v>
                </c:pt>
                <c:pt idx="11">
                  <c:v>85.7</c:v>
                </c:pt>
                <c:pt idx="12">
                  <c:v>113.2</c:v>
                </c:pt>
                <c:pt idx="13">
                  <c:v>105.3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3E3-4515-9CA5-F011822264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0434192"/>
        <c:axId val="128557136"/>
      </c:lineChart>
      <c:catAx>
        <c:axId val="5104341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algn="ctr" rtl="0"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Age at Diagnosis</a:t>
                </a:r>
              </a:p>
            </c:rich>
          </c:tx>
          <c:layout>
            <c:manualLayout>
              <c:xMode val="edge"/>
              <c:yMode val="edge"/>
              <c:x val="0.40462139688291182"/>
              <c:y val="0.9237116372713792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algn="ctr" rtl="0">
                <a:defRPr sz="18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8557136"/>
        <c:crosses val="autoZero"/>
        <c:auto val="1"/>
        <c:lblAlgn val="ctr"/>
        <c:lblOffset val="100"/>
        <c:noMultiLvlLbl val="0"/>
      </c:catAx>
      <c:valAx>
        <c:axId val="128557136"/>
        <c:scaling>
          <c:orientation val="minMax"/>
          <c:max val="4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Rate Per 100,000</a:t>
                </a:r>
              </a:p>
            </c:rich>
          </c:tx>
          <c:layout>
            <c:manualLayout>
              <c:xMode val="edge"/>
              <c:yMode val="edge"/>
              <c:x val="8.6849929157085427E-3"/>
              <c:y val="0.212830147121686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8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10434192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1449170657791489"/>
          <c:y val="8.9133982176617194E-2"/>
          <c:w val="0.3935866766654168"/>
          <c:h val="0.159224312827087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997824924662194"/>
          <c:y val="5.1019403824521935E-2"/>
          <c:w val="0.85304644211140279"/>
          <c:h val="0.6801293588301462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1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323-444E-A526-DBF90F481560}"/>
              </c:ext>
            </c:extLst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22.0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477-4C66-AF4B-1F70EB93A68E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2EC76C6B-4563-4EE1-8222-63770F8F53A6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4323-444E-A526-DBF90F481560}"/>
                </c:ext>
              </c:extLst>
            </c:dLbl>
            <c:dLbl>
              <c:idx val="3"/>
              <c:layout>
                <c:manualLayout>
                  <c:x val="0"/>
                  <c:y val="-5.5555555555555552E-2"/>
                </c:manualLayout>
              </c:layout>
              <c:tx>
                <c:rich>
                  <a:bodyPr/>
                  <a:lstStyle/>
                  <a:p>
                    <a:fld id="{97DBAA97-D702-45A4-9064-9F5F62E54BE9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323-444E-A526-DBF90F481560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23.9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477-4C66-AF4B-1F70EB93A68E}"/>
                </c:ext>
              </c:extLst>
            </c:dLbl>
            <c:dLbl>
              <c:idx val="6"/>
              <c:layout>
                <c:manualLayout>
                  <c:x val="0"/>
                  <c:y val="-3.333333333333336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4323-444E-A526-DBF90F481560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76EC445F-0242-4034-8B8F-3928F89331A4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4323-444E-A526-DBF90F481560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Add text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477-4C66-AF4B-1F70EB93A6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Regions!$H$1:$R$1</c:f>
              <c:strCache>
                <c:ptCount val="11"/>
                <c:pt idx="0">
                  <c:v>New Orleans</c:v>
                </c:pt>
                <c:pt idx="1">
                  <c:v>Baton Rouge</c:v>
                </c:pt>
                <c:pt idx="2">
                  <c:v>Southeast</c:v>
                </c:pt>
                <c:pt idx="3">
                  <c:v>Acadiana</c:v>
                </c:pt>
                <c:pt idx="4">
                  <c:v>Southwest</c:v>
                </c:pt>
                <c:pt idx="5">
                  <c:v>Central</c:v>
                </c:pt>
                <c:pt idx="6">
                  <c:v>Northwest</c:v>
                </c:pt>
                <c:pt idx="7">
                  <c:v>Northeast</c:v>
                </c:pt>
                <c:pt idx="9">
                  <c:v>LA</c:v>
                </c:pt>
                <c:pt idx="10">
                  <c:v>U.S.</c:v>
                </c:pt>
              </c:strCache>
            </c:strRef>
          </c:cat>
          <c:val>
            <c:numRef>
              <c:f>Regions!$H$2:$R$2</c:f>
              <c:numCache>
                <c:formatCode>#,##0</c:formatCode>
                <c:ptCount val="11"/>
                <c:pt idx="0" formatCode="General">
                  <c:v>21.2</c:v>
                </c:pt>
                <c:pt idx="1">
                  <c:v>21.8</c:v>
                </c:pt>
                <c:pt idx="2" formatCode="General">
                  <c:v>24.7</c:v>
                </c:pt>
                <c:pt idx="3" formatCode="General">
                  <c:v>19.100000000000001</c:v>
                </c:pt>
                <c:pt idx="4" formatCode="General">
                  <c:v>23.9</c:v>
                </c:pt>
                <c:pt idx="5" formatCode="General">
                  <c:v>21.2</c:v>
                </c:pt>
                <c:pt idx="6">
                  <c:v>20</c:v>
                </c:pt>
                <c:pt idx="7" formatCode="General">
                  <c:v>18.600000000000001</c:v>
                </c:pt>
                <c:pt idx="9" formatCode="General">
                  <c:v>21.4</c:v>
                </c:pt>
                <c:pt idx="10" formatCode="General">
                  <c:v>21.7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477-4C66-AF4B-1F70EB93A68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-27"/>
        <c:axId val="362431872"/>
        <c:axId val="362432264"/>
      </c:barChart>
      <c:catAx>
        <c:axId val="362431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62432264"/>
        <c:crosses val="autoZero"/>
        <c:auto val="1"/>
        <c:lblAlgn val="ctr"/>
        <c:lblOffset val="100"/>
        <c:noMultiLvlLbl val="0"/>
      </c:catAx>
      <c:valAx>
        <c:axId val="36243226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800" b="0" i="0" u="none" strike="noStrike" kern="1200" baseline="0">
                    <a:solidFill>
                      <a:prstClr val="black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>
                    <a:effectLst/>
                  </a:rPr>
                  <a:t>Rate Per 100,000</a:t>
                </a:r>
              </a:p>
            </c:rich>
          </c:tx>
          <c:layout>
            <c:manualLayout>
              <c:xMode val="edge"/>
              <c:yMode val="edge"/>
              <c:x val="9.2592592592592587E-3"/>
              <c:y val="0.1787490714604070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1200" baseline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62431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695077588985587"/>
          <c:y val="8.4940507436570431E-2"/>
          <c:w val="0.85087198759246008"/>
          <c:h val="0.6382230412863139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4F81BD"/>
            </a:solidFill>
            <a:ln>
              <a:noFill/>
            </a:ln>
            <a:effectLst/>
          </c:spPr>
          <c:invertIfNegative val="0"/>
          <c:dPt>
            <c:idx val="10"/>
            <c:invertIfNegative val="0"/>
            <c:bubble3D val="0"/>
            <c:spPr>
              <a:solidFill>
                <a:srgbClr val="FF33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DC3A-46EE-9434-02C0C15BFC56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11.4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1F2-4BB0-A65D-F92B7DA79F48}"/>
                </c:ext>
              </c:extLst>
            </c:dLbl>
            <c:dLbl>
              <c:idx val="1"/>
              <c:layout>
                <c:manualLayout>
                  <c:x val="6.2462586913477919E-4"/>
                  <c:y val="9.830589358148367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12.9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1801238660956853E-2"/>
                      <c:h val="7.72186431241549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1F2-4BB0-A65D-F92B7DA79F48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14.6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1F2-4BB0-A65D-F92B7DA79F48}"/>
                </c:ext>
              </c:extLst>
            </c:dLbl>
            <c:dLbl>
              <c:idx val="3"/>
              <c:layout>
                <c:manualLayout>
                  <c:x val="1.3556200211815629E-3"/>
                  <c:y val="2.6155253320607188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14.8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1F2-4BB0-A65D-F92B7DA79F48}"/>
                </c:ext>
              </c:extLst>
            </c:dLbl>
            <c:dLbl>
              <c:idx val="4"/>
              <c:layout>
                <c:manualLayout>
                  <c:x val="-5.8479532163743225E-3"/>
                  <c:y val="-2.058070866141737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11.5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1F2-4BB0-A65D-F92B7DA79F48}"/>
                </c:ext>
              </c:extLst>
            </c:dLbl>
            <c:dLbl>
              <c:idx val="5"/>
              <c:layout>
                <c:manualLayout>
                  <c:x val="-4.3859649122807015E-3"/>
                  <c:y val="-1.111111111111111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11.4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1F2-4BB0-A65D-F92B7DA79F48}"/>
                </c:ext>
              </c:extLst>
            </c:dLbl>
            <c:dLbl>
              <c:idx val="6"/>
              <c:layout>
                <c:manualLayout>
                  <c:x val="-4.3859649122808091E-3"/>
                  <c:y val="-5.674606299212603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9.6*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1F2-4BB0-A65D-F92B7DA79F48}"/>
                </c:ext>
              </c:extLst>
            </c:dLbl>
            <c:dLbl>
              <c:idx val="7"/>
              <c:layout>
                <c:manualLayout>
                  <c:x val="0"/>
                  <c:y val="5.4562848962087705E-1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6.8*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1F2-4BB0-A65D-F92B7DA79F4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Add text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1F2-4BB0-A65D-F92B7DA79F48}"/>
                </c:ext>
              </c:extLst>
            </c:dLbl>
            <c:dLbl>
              <c:idx val="9"/>
              <c:layout>
                <c:manualLayout>
                  <c:x val="2.8735632183908046E-3"/>
                  <c:y val="-1.515151515151510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11.7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D1F2-4BB0-A65D-F92B7DA79F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Regions!$D$21:$N$21</c:f>
              <c:strCache>
                <c:ptCount val="11"/>
                <c:pt idx="0">
                  <c:v>New Orleans</c:v>
                </c:pt>
                <c:pt idx="1">
                  <c:v>Baton Rouge</c:v>
                </c:pt>
                <c:pt idx="2">
                  <c:v>Southeast</c:v>
                </c:pt>
                <c:pt idx="3">
                  <c:v>Acadiana</c:v>
                </c:pt>
                <c:pt idx="4">
                  <c:v>Southwest</c:v>
                </c:pt>
                <c:pt idx="5">
                  <c:v>Central</c:v>
                </c:pt>
                <c:pt idx="6">
                  <c:v>Northwest</c:v>
                </c:pt>
                <c:pt idx="7">
                  <c:v>Northeast</c:v>
                </c:pt>
                <c:pt idx="9">
                  <c:v>LA</c:v>
                </c:pt>
                <c:pt idx="10">
                  <c:v>U.S.</c:v>
                </c:pt>
              </c:strCache>
            </c:strRef>
          </c:cat>
          <c:val>
            <c:numRef>
              <c:f>Regions!$D$22:$N$22</c:f>
              <c:numCache>
                <c:formatCode>General</c:formatCode>
                <c:ptCount val="11"/>
                <c:pt idx="0">
                  <c:v>11.4</c:v>
                </c:pt>
                <c:pt idx="1">
                  <c:v>12.9</c:v>
                </c:pt>
                <c:pt idx="2">
                  <c:v>14.6</c:v>
                </c:pt>
                <c:pt idx="3">
                  <c:v>14.8</c:v>
                </c:pt>
                <c:pt idx="4">
                  <c:v>11.5</c:v>
                </c:pt>
                <c:pt idx="5">
                  <c:v>11.4</c:v>
                </c:pt>
                <c:pt idx="6">
                  <c:v>9.6</c:v>
                </c:pt>
                <c:pt idx="7">
                  <c:v>6.8</c:v>
                </c:pt>
                <c:pt idx="9">
                  <c:v>11.7</c:v>
                </c:pt>
                <c:pt idx="10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1F2-4BB0-A65D-F92B7DA79F4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-27"/>
        <c:axId val="560250792"/>
        <c:axId val="560251184"/>
      </c:barChart>
      <c:catAx>
        <c:axId val="560250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60251184"/>
        <c:crosses val="autoZero"/>
        <c:auto val="1"/>
        <c:lblAlgn val="ctr"/>
        <c:lblOffset val="100"/>
        <c:noMultiLvlLbl val="0"/>
      </c:catAx>
      <c:valAx>
        <c:axId val="560251184"/>
        <c:scaling>
          <c:orientation val="minMax"/>
          <c:max val="3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800" b="0" i="0" u="none" strike="noStrike" kern="1200" baseline="0">
                    <a:solidFill>
                      <a:prstClr val="black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>
                    <a:effectLst/>
                  </a:rPr>
                  <a:t>Rate Per 100,000</a:t>
                </a:r>
              </a:p>
            </c:rich>
          </c:tx>
          <c:layout>
            <c:manualLayout>
              <c:xMode val="edge"/>
              <c:yMode val="edge"/>
              <c:x val="2.2367332485429699E-3"/>
              <c:y val="0.2882753823876588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1200" baseline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60250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459279729456895"/>
          <c:y val="5.1019403824521935E-2"/>
          <c:w val="0.82785534019785989"/>
          <c:h val="0.72567313784052867"/>
        </c:manualLayout>
      </c:layout>
      <c:lineChart>
        <c:grouping val="standard"/>
        <c:varyColors val="0"/>
        <c:ser>
          <c:idx val="0"/>
          <c:order val="0"/>
          <c:tx>
            <c:strRef>
              <c:f>'IR Trend'!$A$2:$B$2</c:f>
              <c:strCache>
                <c:ptCount val="2"/>
                <c:pt idx="0">
                  <c:v>LA White Male</c:v>
                </c:pt>
              </c:strCache>
            </c:strRef>
          </c:tx>
          <c:spPr>
            <a:ln w="635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63500">
                <a:solidFill>
                  <a:schemeClr val="accent1"/>
                </a:solidFill>
              </a:ln>
              <a:effectLst/>
            </c:spPr>
          </c:marker>
          <c:cat>
            <c:numRef>
              <c:f>'IR Trend'!$C$1:$AC$1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'IR Trend'!$C$2:$AC$2</c:f>
              <c:numCache>
                <c:formatCode>General</c:formatCode>
                <c:ptCount val="27"/>
                <c:pt idx="0">
                  <c:v>41</c:v>
                </c:pt>
                <c:pt idx="1">
                  <c:v>37.299999999999997</c:v>
                </c:pt>
                <c:pt idx="2">
                  <c:v>35.700000000000003</c:v>
                </c:pt>
                <c:pt idx="3">
                  <c:v>41.6</c:v>
                </c:pt>
                <c:pt idx="4">
                  <c:v>42.2</c:v>
                </c:pt>
                <c:pt idx="5">
                  <c:v>40.799999999999997</c:v>
                </c:pt>
                <c:pt idx="6">
                  <c:v>36.200000000000003</c:v>
                </c:pt>
                <c:pt idx="7">
                  <c:v>39.200000000000003</c:v>
                </c:pt>
                <c:pt idx="8">
                  <c:v>37.6</c:v>
                </c:pt>
                <c:pt idx="9">
                  <c:v>39.5</c:v>
                </c:pt>
                <c:pt idx="10">
                  <c:v>40.700000000000003</c:v>
                </c:pt>
                <c:pt idx="11">
                  <c:v>38.799999999999997</c:v>
                </c:pt>
                <c:pt idx="12">
                  <c:v>39.4</c:v>
                </c:pt>
                <c:pt idx="13">
                  <c:v>40.1</c:v>
                </c:pt>
                <c:pt idx="14">
                  <c:v>39.5</c:v>
                </c:pt>
                <c:pt idx="15">
                  <c:v>40.4</c:v>
                </c:pt>
                <c:pt idx="16">
                  <c:v>44</c:v>
                </c:pt>
                <c:pt idx="17">
                  <c:v>41.3</c:v>
                </c:pt>
                <c:pt idx="18">
                  <c:v>38.4</c:v>
                </c:pt>
                <c:pt idx="19">
                  <c:v>39.799999999999997</c:v>
                </c:pt>
                <c:pt idx="20">
                  <c:v>37.799999999999997</c:v>
                </c:pt>
                <c:pt idx="21">
                  <c:v>39.200000000000003</c:v>
                </c:pt>
                <c:pt idx="22">
                  <c:v>37.4</c:v>
                </c:pt>
                <c:pt idx="23">
                  <c:v>39</c:v>
                </c:pt>
                <c:pt idx="24">
                  <c:v>37.200000000000003</c:v>
                </c:pt>
                <c:pt idx="25">
                  <c:v>40.5</c:v>
                </c:pt>
                <c:pt idx="26">
                  <c:v>36.5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B4-4D58-AC30-861496157800}"/>
            </c:ext>
          </c:extLst>
        </c:ser>
        <c:ser>
          <c:idx val="1"/>
          <c:order val="1"/>
          <c:tx>
            <c:strRef>
              <c:f>'IR Trend'!$A$3:$B$3</c:f>
              <c:strCache>
                <c:ptCount val="2"/>
                <c:pt idx="0">
                  <c:v>LA White Female</c:v>
                </c:pt>
              </c:strCache>
            </c:strRef>
          </c:tx>
          <c:spPr>
            <a:ln w="635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63500">
                <a:solidFill>
                  <a:schemeClr val="accent2"/>
                </a:solidFill>
              </a:ln>
              <a:effectLst/>
            </c:spPr>
          </c:marker>
          <c:cat>
            <c:numRef>
              <c:f>'IR Trend'!$C$1:$AC$1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'IR Trend'!$C$3:$AC$3</c:f>
              <c:numCache>
                <c:formatCode>General</c:formatCode>
                <c:ptCount val="27"/>
                <c:pt idx="0">
                  <c:v>9</c:v>
                </c:pt>
                <c:pt idx="1">
                  <c:v>8.1999999999999993</c:v>
                </c:pt>
                <c:pt idx="2">
                  <c:v>9.6</c:v>
                </c:pt>
                <c:pt idx="3">
                  <c:v>9.5</c:v>
                </c:pt>
                <c:pt idx="4">
                  <c:v>8.1999999999999993</c:v>
                </c:pt>
                <c:pt idx="5">
                  <c:v>8.8000000000000007</c:v>
                </c:pt>
                <c:pt idx="6">
                  <c:v>8.8000000000000007</c:v>
                </c:pt>
                <c:pt idx="7">
                  <c:v>9.8000000000000007</c:v>
                </c:pt>
                <c:pt idx="8">
                  <c:v>10.1</c:v>
                </c:pt>
                <c:pt idx="9">
                  <c:v>9.8000000000000007</c:v>
                </c:pt>
                <c:pt idx="10">
                  <c:v>8.9</c:v>
                </c:pt>
                <c:pt idx="11">
                  <c:v>8.1</c:v>
                </c:pt>
                <c:pt idx="12">
                  <c:v>9.1</c:v>
                </c:pt>
                <c:pt idx="13">
                  <c:v>8.5</c:v>
                </c:pt>
                <c:pt idx="14">
                  <c:v>8.6999999999999993</c:v>
                </c:pt>
                <c:pt idx="15">
                  <c:v>10.1</c:v>
                </c:pt>
                <c:pt idx="16">
                  <c:v>9.8000000000000007</c:v>
                </c:pt>
                <c:pt idx="17">
                  <c:v>9.8000000000000007</c:v>
                </c:pt>
                <c:pt idx="18">
                  <c:v>8.1</c:v>
                </c:pt>
                <c:pt idx="19">
                  <c:v>8.9</c:v>
                </c:pt>
                <c:pt idx="20">
                  <c:v>9.1</c:v>
                </c:pt>
                <c:pt idx="21">
                  <c:v>9.1999999999999993</c:v>
                </c:pt>
                <c:pt idx="22">
                  <c:v>8.6999999999999993</c:v>
                </c:pt>
                <c:pt idx="23">
                  <c:v>8.5</c:v>
                </c:pt>
                <c:pt idx="24">
                  <c:v>8.6</c:v>
                </c:pt>
                <c:pt idx="25">
                  <c:v>8</c:v>
                </c:pt>
                <c:pt idx="26">
                  <c:v>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B4-4D58-AC30-861496157800}"/>
            </c:ext>
          </c:extLst>
        </c:ser>
        <c:ser>
          <c:idx val="2"/>
          <c:order val="2"/>
          <c:tx>
            <c:strRef>
              <c:f>'IR Trend'!$A$4:$B$4</c:f>
              <c:strCache>
                <c:ptCount val="2"/>
                <c:pt idx="0">
                  <c:v>US White Male</c:v>
                </c:pt>
              </c:strCache>
            </c:strRef>
          </c:tx>
          <c:spPr>
            <a:ln w="63500" cap="rnd">
              <a:solidFill>
                <a:schemeClr val="accent3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63500">
                <a:solidFill>
                  <a:schemeClr val="accent3"/>
                </a:solidFill>
                <a:prstDash val="sysDash"/>
              </a:ln>
              <a:effectLst/>
            </c:spPr>
          </c:marker>
          <c:cat>
            <c:numRef>
              <c:f>'IR Trend'!$C$1:$AC$1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'IR Trend'!$C$4:$AC$4</c:f>
              <c:numCache>
                <c:formatCode>General</c:formatCode>
                <c:ptCount val="27"/>
                <c:pt idx="12">
                  <c:v>41.2</c:v>
                </c:pt>
                <c:pt idx="13">
                  <c:v>41.5</c:v>
                </c:pt>
                <c:pt idx="14">
                  <c:v>40.4</c:v>
                </c:pt>
                <c:pt idx="15">
                  <c:v>40.9</c:v>
                </c:pt>
                <c:pt idx="16">
                  <c:v>42.2</c:v>
                </c:pt>
                <c:pt idx="17">
                  <c:v>41.4</c:v>
                </c:pt>
                <c:pt idx="18">
                  <c:v>41</c:v>
                </c:pt>
                <c:pt idx="19">
                  <c:v>41.3</c:v>
                </c:pt>
                <c:pt idx="20">
                  <c:v>40</c:v>
                </c:pt>
                <c:pt idx="21">
                  <c:v>39.299999999999997</c:v>
                </c:pt>
                <c:pt idx="22">
                  <c:v>39.9</c:v>
                </c:pt>
                <c:pt idx="23">
                  <c:v>38.799999999999997</c:v>
                </c:pt>
                <c:pt idx="24">
                  <c:v>38.700000000000003</c:v>
                </c:pt>
                <c:pt idx="25">
                  <c:v>37.1</c:v>
                </c:pt>
                <c:pt idx="26">
                  <c:v>36.4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7B4-4D58-AC30-861496157800}"/>
            </c:ext>
          </c:extLst>
        </c:ser>
        <c:ser>
          <c:idx val="3"/>
          <c:order val="3"/>
          <c:tx>
            <c:strRef>
              <c:f>'IR Trend'!$A$5:$B$5</c:f>
              <c:strCache>
                <c:ptCount val="2"/>
                <c:pt idx="0">
                  <c:v>US White Female</c:v>
                </c:pt>
              </c:strCache>
            </c:strRef>
          </c:tx>
          <c:spPr>
            <a:ln w="63500" cap="rnd">
              <a:solidFill>
                <a:schemeClr val="accent4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63500">
                <a:solidFill>
                  <a:schemeClr val="accent4"/>
                </a:solidFill>
              </a:ln>
              <a:effectLst/>
            </c:spPr>
          </c:marker>
          <c:cat>
            <c:numRef>
              <c:f>'IR Trend'!$C$1:$AC$1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'IR Trend'!$C$5:$AC$5</c:f>
              <c:numCache>
                <c:formatCode>General</c:formatCode>
                <c:ptCount val="27"/>
                <c:pt idx="12">
                  <c:v>10.3</c:v>
                </c:pt>
                <c:pt idx="13">
                  <c:v>10</c:v>
                </c:pt>
                <c:pt idx="14">
                  <c:v>9.9</c:v>
                </c:pt>
                <c:pt idx="15">
                  <c:v>10</c:v>
                </c:pt>
                <c:pt idx="16">
                  <c:v>10.5</c:v>
                </c:pt>
                <c:pt idx="17">
                  <c:v>10</c:v>
                </c:pt>
                <c:pt idx="18">
                  <c:v>9.5</c:v>
                </c:pt>
                <c:pt idx="19">
                  <c:v>9.6999999999999993</c:v>
                </c:pt>
                <c:pt idx="20">
                  <c:v>9.9</c:v>
                </c:pt>
                <c:pt idx="21">
                  <c:v>9.6999999999999993</c:v>
                </c:pt>
                <c:pt idx="22">
                  <c:v>9.4</c:v>
                </c:pt>
                <c:pt idx="23">
                  <c:v>9.1999999999999993</c:v>
                </c:pt>
                <c:pt idx="24">
                  <c:v>9.4</c:v>
                </c:pt>
                <c:pt idx="25">
                  <c:v>8.8000000000000007</c:v>
                </c:pt>
                <c:pt idx="26">
                  <c:v>8.6999999999999993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7B4-4D58-AC30-861496157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2280424"/>
        <c:axId val="372280816"/>
      </c:lineChart>
      <c:catAx>
        <c:axId val="3722804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800" b="0" i="0" u="none" strike="noStrike" kern="1200" baseline="0">
                    <a:solidFill>
                      <a:prstClr val="black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800" b="0" i="0" baseline="0" dirty="0" smtClean="0">
                    <a:effectLst/>
                  </a:rPr>
                  <a:t>Year of diagnosis</a:t>
                </a:r>
                <a:endParaRPr lang="en-US" dirty="0" smtClean="0">
                  <a:effectLst/>
                </a:endParaRPr>
              </a:p>
            </c:rich>
          </c:tx>
          <c:layout>
            <c:manualLayout>
              <c:xMode val="edge"/>
              <c:yMode val="edge"/>
              <c:x val="0.40382495457298606"/>
              <c:y val="0.897129830753914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1200" baseline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2280816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2280816"/>
        <c:scaling>
          <c:orientation val="minMax"/>
          <c:max val="6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800" b="0" i="0" u="none" strike="noStrike" kern="1200" baseline="0">
                    <a:solidFill>
                      <a:prstClr val="black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>
                    <a:effectLst/>
                  </a:rPr>
                  <a:t>Rate Per 100,000</a:t>
                </a:r>
              </a:p>
            </c:rich>
          </c:tx>
          <c:layout>
            <c:manualLayout>
              <c:xMode val="edge"/>
              <c:yMode val="edge"/>
              <c:x val="9.6153846153846159E-3"/>
              <c:y val="0.246846249481972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1200" baseline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2280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599357658043013"/>
          <c:y val="3.4409696429455752E-2"/>
          <c:w val="0.56078443300710146"/>
          <c:h val="0.1935777559055118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Palatino Linotype" panose="02040502050505030304" pitchFamily="18" charset="0"/>
        </a:defRPr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320053064019169"/>
          <c:y val="8.0641424350800808E-2"/>
          <c:w val="0.82785534019785989"/>
          <c:h val="0.72567313784052867"/>
        </c:manualLayout>
      </c:layout>
      <c:lineChart>
        <c:grouping val="standard"/>
        <c:varyColors val="0"/>
        <c:ser>
          <c:idx val="0"/>
          <c:order val="0"/>
          <c:tx>
            <c:strRef>
              <c:f>'IR Trend'!$A$8:$B$8</c:f>
              <c:strCache>
                <c:ptCount val="2"/>
                <c:pt idx="0">
                  <c:v>LA Black Male</c:v>
                </c:pt>
              </c:strCache>
            </c:strRef>
          </c:tx>
          <c:spPr>
            <a:ln w="635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63500">
                <a:solidFill>
                  <a:schemeClr val="accent1"/>
                </a:solidFill>
              </a:ln>
              <a:effectLst/>
            </c:spPr>
          </c:marker>
          <c:cat>
            <c:numRef>
              <c:f>'IR Trend'!$C$7:$AC$7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'IR Trend'!$C$8:$AC$8</c:f>
              <c:numCache>
                <c:formatCode>General</c:formatCode>
                <c:ptCount val="27"/>
                <c:pt idx="0">
                  <c:v>20.399999999999999</c:v>
                </c:pt>
                <c:pt idx="1">
                  <c:v>21.1</c:v>
                </c:pt>
                <c:pt idx="2">
                  <c:v>18.8</c:v>
                </c:pt>
                <c:pt idx="3">
                  <c:v>15.7</c:v>
                </c:pt>
                <c:pt idx="4">
                  <c:v>18.2</c:v>
                </c:pt>
                <c:pt idx="5">
                  <c:v>17.3</c:v>
                </c:pt>
                <c:pt idx="6">
                  <c:v>17.399999999999999</c:v>
                </c:pt>
                <c:pt idx="7">
                  <c:v>21.5</c:v>
                </c:pt>
                <c:pt idx="8">
                  <c:v>18.600000000000001</c:v>
                </c:pt>
                <c:pt idx="9">
                  <c:v>20.100000000000001</c:v>
                </c:pt>
                <c:pt idx="10">
                  <c:v>21.6</c:v>
                </c:pt>
                <c:pt idx="11">
                  <c:v>18.399999999999999</c:v>
                </c:pt>
                <c:pt idx="12">
                  <c:v>19.100000000000001</c:v>
                </c:pt>
                <c:pt idx="13">
                  <c:v>19.399999999999999</c:v>
                </c:pt>
                <c:pt idx="14">
                  <c:v>18.600000000000001</c:v>
                </c:pt>
                <c:pt idx="15">
                  <c:v>20.5</c:v>
                </c:pt>
                <c:pt idx="16">
                  <c:v>19.3</c:v>
                </c:pt>
                <c:pt idx="17">
                  <c:v>17.899999999999999</c:v>
                </c:pt>
                <c:pt idx="18">
                  <c:v>17.2</c:v>
                </c:pt>
                <c:pt idx="19">
                  <c:v>24.8</c:v>
                </c:pt>
                <c:pt idx="20">
                  <c:v>17.5</c:v>
                </c:pt>
                <c:pt idx="21">
                  <c:v>24.8</c:v>
                </c:pt>
                <c:pt idx="22">
                  <c:v>20.5</c:v>
                </c:pt>
                <c:pt idx="23">
                  <c:v>20.6</c:v>
                </c:pt>
                <c:pt idx="24">
                  <c:v>18.399999999999999</c:v>
                </c:pt>
                <c:pt idx="25">
                  <c:v>21.9</c:v>
                </c:pt>
                <c:pt idx="26">
                  <c:v>15.8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B4-4D58-AC30-861496157800}"/>
            </c:ext>
          </c:extLst>
        </c:ser>
        <c:ser>
          <c:idx val="1"/>
          <c:order val="1"/>
          <c:tx>
            <c:strRef>
              <c:f>'IR Trend'!$A$9:$B$9</c:f>
              <c:strCache>
                <c:ptCount val="2"/>
                <c:pt idx="0">
                  <c:v>LA Black Female</c:v>
                </c:pt>
              </c:strCache>
            </c:strRef>
          </c:tx>
          <c:spPr>
            <a:ln w="635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63500">
                <a:solidFill>
                  <a:schemeClr val="accent2"/>
                </a:solidFill>
              </a:ln>
              <a:effectLst/>
            </c:spPr>
          </c:marker>
          <c:cat>
            <c:numRef>
              <c:f>'IR Trend'!$C$7:$AC$7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'IR Trend'!$C$9:$AC$9</c:f>
              <c:numCache>
                <c:formatCode>General</c:formatCode>
                <c:ptCount val="27"/>
                <c:pt idx="0">
                  <c:v>5</c:v>
                </c:pt>
                <c:pt idx="1">
                  <c:v>6.2</c:v>
                </c:pt>
                <c:pt idx="2">
                  <c:v>4.7</c:v>
                </c:pt>
                <c:pt idx="3">
                  <c:v>8</c:v>
                </c:pt>
                <c:pt idx="4">
                  <c:v>5.7</c:v>
                </c:pt>
                <c:pt idx="5">
                  <c:v>6</c:v>
                </c:pt>
                <c:pt idx="6">
                  <c:v>5.3</c:v>
                </c:pt>
                <c:pt idx="7">
                  <c:v>4.9000000000000004</c:v>
                </c:pt>
                <c:pt idx="8">
                  <c:v>5.2</c:v>
                </c:pt>
                <c:pt idx="9">
                  <c:v>6.7</c:v>
                </c:pt>
                <c:pt idx="10">
                  <c:v>9.8000000000000007</c:v>
                </c:pt>
                <c:pt idx="11">
                  <c:v>6.6</c:v>
                </c:pt>
                <c:pt idx="12">
                  <c:v>6.1</c:v>
                </c:pt>
                <c:pt idx="13">
                  <c:v>6.3</c:v>
                </c:pt>
                <c:pt idx="14">
                  <c:v>7.6</c:v>
                </c:pt>
                <c:pt idx="15">
                  <c:v>4.5999999999999996</c:v>
                </c:pt>
                <c:pt idx="16">
                  <c:v>7.6</c:v>
                </c:pt>
                <c:pt idx="17">
                  <c:v>8.1999999999999993</c:v>
                </c:pt>
                <c:pt idx="18">
                  <c:v>5.8</c:v>
                </c:pt>
                <c:pt idx="19">
                  <c:v>7.1</c:v>
                </c:pt>
                <c:pt idx="20">
                  <c:v>5.5</c:v>
                </c:pt>
                <c:pt idx="21">
                  <c:v>7.7</c:v>
                </c:pt>
                <c:pt idx="22">
                  <c:v>7.8</c:v>
                </c:pt>
                <c:pt idx="23">
                  <c:v>5.3</c:v>
                </c:pt>
                <c:pt idx="24">
                  <c:v>6.6</c:v>
                </c:pt>
                <c:pt idx="25">
                  <c:v>6.8</c:v>
                </c:pt>
                <c:pt idx="26">
                  <c:v>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B4-4D58-AC30-861496157800}"/>
            </c:ext>
          </c:extLst>
        </c:ser>
        <c:ser>
          <c:idx val="2"/>
          <c:order val="2"/>
          <c:tx>
            <c:strRef>
              <c:f>'IR Trend'!$A$10:$B$10</c:f>
              <c:strCache>
                <c:ptCount val="2"/>
                <c:pt idx="0">
                  <c:v>US Black Male</c:v>
                </c:pt>
              </c:strCache>
            </c:strRef>
          </c:tx>
          <c:spPr>
            <a:ln w="63500" cap="rnd">
              <a:solidFill>
                <a:schemeClr val="accent3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63500">
                <a:solidFill>
                  <a:schemeClr val="accent3"/>
                </a:solidFill>
                <a:prstDash val="sysDash"/>
              </a:ln>
              <a:effectLst/>
            </c:spPr>
          </c:marker>
          <c:cat>
            <c:numRef>
              <c:f>'IR Trend'!$C$7:$AC$7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'IR Trend'!$C$10:$AC$10</c:f>
              <c:numCache>
                <c:formatCode>General</c:formatCode>
                <c:ptCount val="27"/>
                <c:pt idx="12">
                  <c:v>21</c:v>
                </c:pt>
                <c:pt idx="13">
                  <c:v>21.1</c:v>
                </c:pt>
                <c:pt idx="14">
                  <c:v>19.600000000000001</c:v>
                </c:pt>
                <c:pt idx="15">
                  <c:v>20.8</c:v>
                </c:pt>
                <c:pt idx="16">
                  <c:v>23.1</c:v>
                </c:pt>
                <c:pt idx="17">
                  <c:v>22.7</c:v>
                </c:pt>
                <c:pt idx="18">
                  <c:v>19.600000000000001</c:v>
                </c:pt>
                <c:pt idx="19">
                  <c:v>22.5</c:v>
                </c:pt>
                <c:pt idx="20">
                  <c:v>21.6</c:v>
                </c:pt>
                <c:pt idx="21">
                  <c:v>22</c:v>
                </c:pt>
                <c:pt idx="22">
                  <c:v>21.6</c:v>
                </c:pt>
                <c:pt idx="23">
                  <c:v>20.9</c:v>
                </c:pt>
                <c:pt idx="24">
                  <c:v>21.6</c:v>
                </c:pt>
                <c:pt idx="25">
                  <c:v>21.2</c:v>
                </c:pt>
                <c:pt idx="26">
                  <c:v>19.8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7B4-4D58-AC30-861496157800}"/>
            </c:ext>
          </c:extLst>
        </c:ser>
        <c:ser>
          <c:idx val="3"/>
          <c:order val="3"/>
          <c:tx>
            <c:strRef>
              <c:f>'IR Trend'!$A$11:$B$11</c:f>
              <c:strCache>
                <c:ptCount val="2"/>
                <c:pt idx="0">
                  <c:v>US Black Female</c:v>
                </c:pt>
              </c:strCache>
            </c:strRef>
          </c:tx>
          <c:spPr>
            <a:ln w="63500" cap="rnd">
              <a:solidFill>
                <a:schemeClr val="accent4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63500">
                <a:solidFill>
                  <a:schemeClr val="accent4"/>
                </a:solidFill>
              </a:ln>
              <a:effectLst/>
            </c:spPr>
          </c:marker>
          <c:cat>
            <c:numRef>
              <c:f>'IR Trend'!$C$7:$AC$7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'IR Trend'!$C$11:$AC$11</c:f>
              <c:numCache>
                <c:formatCode>General</c:formatCode>
                <c:ptCount val="27"/>
                <c:pt idx="12">
                  <c:v>7.4</c:v>
                </c:pt>
                <c:pt idx="13">
                  <c:v>7.1</c:v>
                </c:pt>
                <c:pt idx="14">
                  <c:v>8.5</c:v>
                </c:pt>
                <c:pt idx="15">
                  <c:v>6.8</c:v>
                </c:pt>
                <c:pt idx="16">
                  <c:v>8.1999999999999993</c:v>
                </c:pt>
                <c:pt idx="17">
                  <c:v>7.9</c:v>
                </c:pt>
                <c:pt idx="18">
                  <c:v>7.7</c:v>
                </c:pt>
                <c:pt idx="19">
                  <c:v>7</c:v>
                </c:pt>
                <c:pt idx="20">
                  <c:v>6.6</c:v>
                </c:pt>
                <c:pt idx="21">
                  <c:v>7.2</c:v>
                </c:pt>
                <c:pt idx="22">
                  <c:v>7.3</c:v>
                </c:pt>
                <c:pt idx="23">
                  <c:v>6.8</c:v>
                </c:pt>
                <c:pt idx="24">
                  <c:v>6.6</c:v>
                </c:pt>
                <c:pt idx="25">
                  <c:v>7</c:v>
                </c:pt>
                <c:pt idx="26">
                  <c:v>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7B4-4D58-AC30-861496157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2280424"/>
        <c:axId val="372280816"/>
      </c:lineChart>
      <c:catAx>
        <c:axId val="3722804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800" b="0" i="0" u="none" strike="noStrike" kern="1200" baseline="0">
                    <a:solidFill>
                      <a:prstClr val="black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800" dirty="0" smtClean="0">
                    <a:effectLst/>
                  </a:rPr>
                  <a:t>Year of Diagnosis</a:t>
                </a:r>
                <a:endParaRPr lang="en-US" dirty="0" smtClean="0">
                  <a:effectLst/>
                </a:endParaRPr>
              </a:p>
            </c:rich>
          </c:tx>
          <c:layout>
            <c:manualLayout>
              <c:xMode val="edge"/>
              <c:yMode val="edge"/>
              <c:x val="0.40382495457298606"/>
              <c:y val="0.897129830753914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1200" baseline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2280816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372280816"/>
        <c:scaling>
          <c:orientation val="minMax"/>
          <c:max val="6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800" b="0" i="0" u="none" strike="noStrike" kern="1200" baseline="0">
                    <a:solidFill>
                      <a:prstClr val="black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>
                    <a:effectLst/>
                  </a:rPr>
                  <a:t>Rate Per 100,000</a:t>
                </a:r>
              </a:p>
            </c:rich>
          </c:tx>
          <c:layout>
            <c:manualLayout>
              <c:xMode val="edge"/>
              <c:yMode val="edge"/>
              <c:x val="9.6153846153846159E-3"/>
              <c:y val="0.246846249481972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1200" baseline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2280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662196947721671"/>
          <c:y val="9.3241767534004982E-2"/>
          <c:w val="0.66735763182833474"/>
          <c:h val="0.13221183349037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Palatino Linotype" panose="02040502050505030304" pitchFamily="18" charset="0"/>
        </a:defRPr>
      </a:pPr>
      <a:endParaRPr lang="en-US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54937962300167"/>
          <c:y val="5.6021306160259382E-2"/>
          <c:w val="0.86783953710331663"/>
          <c:h val="0.662438886315681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'IR&amp;MR LAvsUS'!$A$7</c:f>
              <c:strCache>
                <c:ptCount val="1"/>
                <c:pt idx="0">
                  <c:v>Louisiana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5.3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93D-434C-AE9B-7F9E57E5A2DB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2.0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93D-434C-AE9B-7F9E57E5A2DB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3.1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93D-434C-AE9B-7F9E57E5A2DB}"/>
                </c:ext>
              </c:extLst>
            </c:dLbl>
            <c:dLbl>
              <c:idx val="7"/>
              <c:layout>
                <c:manualLayout>
                  <c:x val="0"/>
                  <c:y val="-6.481481481481481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D6A-4203-9805-A21405CA580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Add text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93D-434C-AE9B-7F9E57E5A2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'IR&amp;MR LAvsUS'!$B$6:$E$6</c:f>
              <c:strCache>
                <c:ptCount val="4"/>
                <c:pt idx="0">
                  <c:v>White Male</c:v>
                </c:pt>
                <c:pt idx="1">
                  <c:v>Black Male</c:v>
                </c:pt>
                <c:pt idx="2">
                  <c:v>White Female</c:v>
                </c:pt>
                <c:pt idx="3">
                  <c:v>Black Female</c:v>
                </c:pt>
              </c:strCache>
            </c:strRef>
          </c:cat>
          <c:val>
            <c:numRef>
              <c:f>'IR&amp;MR LAvsUS'!$B$7:$E$7</c:f>
              <c:numCache>
                <c:formatCode>0.00</c:formatCode>
                <c:ptCount val="4"/>
                <c:pt idx="0">
                  <c:v>7.2</c:v>
                </c:pt>
                <c:pt idx="1">
                  <c:v>5.3</c:v>
                </c:pt>
                <c:pt idx="2">
                  <c:v>2</c:v>
                </c:pt>
                <c:pt idx="3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93D-434C-AE9B-7F9E57E5A2DB}"/>
            </c:ext>
          </c:extLst>
        </c:ser>
        <c:ser>
          <c:idx val="1"/>
          <c:order val="1"/>
          <c:tx>
            <c:strRef>
              <c:f>'IR&amp;MR LAvsUS'!$A$8</c:f>
              <c:strCache>
                <c:ptCount val="1"/>
                <c:pt idx="0">
                  <c:v>U.S.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'IR&amp;MR LAvsUS'!$B$6:$E$6</c:f>
              <c:strCache>
                <c:ptCount val="4"/>
                <c:pt idx="0">
                  <c:v>White Male</c:v>
                </c:pt>
                <c:pt idx="1">
                  <c:v>Black Male</c:v>
                </c:pt>
                <c:pt idx="2">
                  <c:v>White Female</c:v>
                </c:pt>
                <c:pt idx="3">
                  <c:v>Black Female</c:v>
                </c:pt>
              </c:strCache>
            </c:strRef>
          </c:cat>
          <c:val>
            <c:numRef>
              <c:f>'IR&amp;MR LAvsUS'!$B$8:$E$8</c:f>
              <c:numCache>
                <c:formatCode>0.00</c:formatCode>
                <c:ptCount val="4"/>
                <c:pt idx="0">
                  <c:v>8.1</c:v>
                </c:pt>
                <c:pt idx="1">
                  <c:v>5.4</c:v>
                </c:pt>
                <c:pt idx="2">
                  <c:v>2.2000000000000002</c:v>
                </c:pt>
                <c:pt idx="3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97-4CD7-BAE5-58CA209BE43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560251968"/>
        <c:axId val="560252360"/>
      </c:barChart>
      <c:catAx>
        <c:axId val="560251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60252360"/>
        <c:crosses val="autoZero"/>
        <c:auto val="1"/>
        <c:lblAlgn val="ctr"/>
        <c:lblOffset val="100"/>
        <c:noMultiLvlLbl val="0"/>
      </c:catAx>
      <c:valAx>
        <c:axId val="560252360"/>
        <c:scaling>
          <c:orientation val="minMax"/>
          <c:max val="1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Rate Per 100,000</a:t>
                </a:r>
              </a:p>
            </c:rich>
          </c:tx>
          <c:layout>
            <c:manualLayout>
              <c:xMode val="edge"/>
              <c:yMode val="edge"/>
              <c:x val="0"/>
              <c:y val="0.1726084607071174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8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.00" sourceLinked="1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60251968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05890-C1DE-4D6B-A762-52E88A9F67E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Lousiana Tumor Registry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2DAD8-A8F9-4448-B0BD-60686224F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66797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6AA79B-23E3-419D-B326-7CC856D6FC25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Lousiana Tumor Registry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36A9F-7AA9-452E-936D-94CD7609AD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7779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1640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9483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9265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3426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2153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415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Shuang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Yang, MPH</a:t>
            </a:r>
          </a:p>
        </p:txBody>
      </p:sp>
    </p:spTree>
    <p:extLst>
      <p:ext uri="{BB962C8B-B14F-4D97-AF65-F5344CB8AC3E}">
        <p14:creationId xmlns:p14="http://schemas.microsoft.com/office/powerpoint/2010/main" val="3707518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559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6609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Louisiana:</a:t>
            </a:r>
          </a:p>
          <a:p>
            <a:pPr lvl="0"/>
            <a:r>
              <a:rPr lang="en-US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Rate: 18.8 per 100,000</a:t>
            </a:r>
          </a:p>
          <a:p>
            <a:pPr lvl="0"/>
            <a:r>
              <a:rPr lang="en-US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Rank: 41st</a:t>
            </a:r>
          </a:p>
        </p:txBody>
      </p:sp>
    </p:spTree>
    <p:extLst>
      <p:ext uri="{BB962C8B-B14F-4D97-AF65-F5344CB8AC3E}">
        <p14:creationId xmlns:p14="http://schemas.microsoft.com/office/powerpoint/2010/main" val="10968124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6154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5584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3764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8065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Louisiana:</a:t>
            </a:r>
          </a:p>
          <a:p>
            <a:pPr lvl="0"/>
            <a:r>
              <a:rPr lang="en-US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Rate: 4.0 per 100,000</a:t>
            </a:r>
          </a:p>
          <a:p>
            <a:pPr lvl="0"/>
            <a:r>
              <a:rPr lang="en-US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Rank: 39th</a:t>
            </a:r>
          </a:p>
        </p:txBody>
      </p:sp>
    </p:spTree>
    <p:extLst>
      <p:ext uri="{BB962C8B-B14F-4D97-AF65-F5344CB8AC3E}">
        <p14:creationId xmlns:p14="http://schemas.microsoft.com/office/powerpoint/2010/main" val="242857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F8E91-F95B-4308-B809-B26FC408C707}" type="datetime1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D676A-A2FC-4719-88ED-9021F728D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096000"/>
            <a:ext cx="1828800" cy="76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EE3E6-F744-4E78-92C7-BDE2EA621F6A}" type="datetime1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CDED7-9010-40B5-9021-344338776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0317F-5326-445F-B145-25E962C8FA4A}" type="datetime1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CEDB5-2241-4035-854E-9DC443569F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166938" y="563563"/>
            <a:ext cx="4800600" cy="6151562"/>
            <a:chOff x="1365" y="355"/>
            <a:chExt cx="3024" cy="3875"/>
          </a:xfrm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2835" y="586"/>
              <a:ext cx="88" cy="1121"/>
            </a:xfrm>
            <a:custGeom>
              <a:avLst/>
              <a:gdLst/>
              <a:ahLst/>
              <a:cxnLst>
                <a:cxn ang="0">
                  <a:pos x="0" y="1120"/>
                </a:cxn>
                <a:cxn ang="0">
                  <a:pos x="0" y="0"/>
                </a:cxn>
                <a:cxn ang="0">
                  <a:pos x="87" y="0"/>
                </a:cxn>
                <a:cxn ang="0">
                  <a:pos x="87" y="1085"/>
                </a:cxn>
                <a:cxn ang="0">
                  <a:pos x="0" y="1120"/>
                </a:cxn>
              </a:cxnLst>
              <a:rect l="0" t="0" r="r" b="b"/>
              <a:pathLst>
                <a:path w="88" h="1121">
                  <a:moveTo>
                    <a:pt x="0" y="1120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87" y="1085"/>
                  </a:lnTo>
                  <a:lnTo>
                    <a:pt x="0" y="1120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7"/>
            <p:cNvSpPr>
              <a:spLocks/>
            </p:cNvSpPr>
            <p:nvPr/>
          </p:nvSpPr>
          <p:spPr bwMode="auto">
            <a:xfrm>
              <a:off x="2834" y="1900"/>
              <a:ext cx="84" cy="363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83" y="0"/>
                </a:cxn>
                <a:cxn ang="0">
                  <a:pos x="74" y="329"/>
                </a:cxn>
                <a:cxn ang="0">
                  <a:pos x="0" y="362"/>
                </a:cxn>
                <a:cxn ang="0">
                  <a:pos x="0" y="29"/>
                </a:cxn>
              </a:cxnLst>
              <a:rect l="0" t="0" r="r" b="b"/>
              <a:pathLst>
                <a:path w="84" h="363">
                  <a:moveTo>
                    <a:pt x="0" y="29"/>
                  </a:moveTo>
                  <a:lnTo>
                    <a:pt x="83" y="0"/>
                  </a:lnTo>
                  <a:lnTo>
                    <a:pt x="74" y="329"/>
                  </a:lnTo>
                  <a:lnTo>
                    <a:pt x="0" y="362"/>
                  </a:lnTo>
                  <a:lnTo>
                    <a:pt x="0" y="29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auto">
            <a:xfrm>
              <a:off x="2825" y="2493"/>
              <a:ext cx="84" cy="249"/>
            </a:xfrm>
            <a:custGeom>
              <a:avLst/>
              <a:gdLst/>
              <a:ahLst/>
              <a:cxnLst>
                <a:cxn ang="0">
                  <a:pos x="2" y="213"/>
                </a:cxn>
                <a:cxn ang="0">
                  <a:pos x="0" y="28"/>
                </a:cxn>
                <a:cxn ang="0">
                  <a:pos x="83" y="0"/>
                </a:cxn>
                <a:cxn ang="0">
                  <a:pos x="72" y="248"/>
                </a:cxn>
                <a:cxn ang="0">
                  <a:pos x="2" y="213"/>
                </a:cxn>
              </a:cxnLst>
              <a:rect l="0" t="0" r="r" b="b"/>
              <a:pathLst>
                <a:path w="84" h="249">
                  <a:moveTo>
                    <a:pt x="2" y="213"/>
                  </a:moveTo>
                  <a:lnTo>
                    <a:pt x="0" y="28"/>
                  </a:lnTo>
                  <a:lnTo>
                    <a:pt x="83" y="0"/>
                  </a:lnTo>
                  <a:lnTo>
                    <a:pt x="72" y="248"/>
                  </a:lnTo>
                  <a:lnTo>
                    <a:pt x="2" y="213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9"/>
            <p:cNvSpPr>
              <a:spLocks/>
            </p:cNvSpPr>
            <p:nvPr/>
          </p:nvSpPr>
          <p:spPr bwMode="auto">
            <a:xfrm>
              <a:off x="2831" y="2965"/>
              <a:ext cx="52" cy="232"/>
            </a:xfrm>
            <a:custGeom>
              <a:avLst/>
              <a:gdLst/>
              <a:ahLst/>
              <a:cxnLst>
                <a:cxn ang="0">
                  <a:pos x="13" y="204"/>
                </a:cxn>
                <a:cxn ang="0">
                  <a:pos x="0" y="0"/>
                </a:cxn>
                <a:cxn ang="0">
                  <a:pos x="51" y="26"/>
                </a:cxn>
                <a:cxn ang="0">
                  <a:pos x="47" y="231"/>
                </a:cxn>
                <a:cxn ang="0">
                  <a:pos x="13" y="204"/>
                </a:cxn>
              </a:cxnLst>
              <a:rect l="0" t="0" r="r" b="b"/>
              <a:pathLst>
                <a:path w="52" h="232">
                  <a:moveTo>
                    <a:pt x="13" y="204"/>
                  </a:moveTo>
                  <a:lnTo>
                    <a:pt x="0" y="0"/>
                  </a:lnTo>
                  <a:lnTo>
                    <a:pt x="51" y="26"/>
                  </a:lnTo>
                  <a:lnTo>
                    <a:pt x="47" y="231"/>
                  </a:lnTo>
                  <a:lnTo>
                    <a:pt x="13" y="204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10"/>
            <p:cNvSpPr>
              <a:spLocks/>
            </p:cNvSpPr>
            <p:nvPr/>
          </p:nvSpPr>
          <p:spPr bwMode="auto">
            <a:xfrm>
              <a:off x="2851" y="3354"/>
              <a:ext cx="36" cy="133"/>
            </a:xfrm>
            <a:custGeom>
              <a:avLst/>
              <a:gdLst/>
              <a:ahLst/>
              <a:cxnLst>
                <a:cxn ang="0">
                  <a:pos x="4" y="101"/>
                </a:cxn>
                <a:cxn ang="0">
                  <a:pos x="0" y="0"/>
                </a:cxn>
                <a:cxn ang="0">
                  <a:pos x="35" y="20"/>
                </a:cxn>
                <a:cxn ang="0">
                  <a:pos x="28" y="132"/>
                </a:cxn>
                <a:cxn ang="0">
                  <a:pos x="4" y="101"/>
                </a:cxn>
              </a:cxnLst>
              <a:rect l="0" t="0" r="r" b="b"/>
              <a:pathLst>
                <a:path w="36" h="133">
                  <a:moveTo>
                    <a:pt x="4" y="101"/>
                  </a:moveTo>
                  <a:lnTo>
                    <a:pt x="0" y="0"/>
                  </a:lnTo>
                  <a:lnTo>
                    <a:pt x="35" y="20"/>
                  </a:lnTo>
                  <a:lnTo>
                    <a:pt x="28" y="132"/>
                  </a:lnTo>
                  <a:lnTo>
                    <a:pt x="4" y="101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11"/>
            <p:cNvSpPr>
              <a:spLocks/>
            </p:cNvSpPr>
            <p:nvPr/>
          </p:nvSpPr>
          <p:spPr bwMode="auto">
            <a:xfrm>
              <a:off x="2851" y="3640"/>
              <a:ext cx="30" cy="590"/>
            </a:xfrm>
            <a:custGeom>
              <a:avLst/>
              <a:gdLst/>
              <a:ahLst/>
              <a:cxnLst>
                <a:cxn ang="0">
                  <a:pos x="15" y="589"/>
                </a:cxn>
                <a:cxn ang="0">
                  <a:pos x="0" y="0"/>
                </a:cxn>
                <a:cxn ang="0">
                  <a:pos x="29" y="37"/>
                </a:cxn>
                <a:cxn ang="0">
                  <a:pos x="15" y="589"/>
                </a:cxn>
              </a:cxnLst>
              <a:rect l="0" t="0" r="r" b="b"/>
              <a:pathLst>
                <a:path w="30" h="590">
                  <a:moveTo>
                    <a:pt x="15" y="589"/>
                  </a:moveTo>
                  <a:lnTo>
                    <a:pt x="0" y="0"/>
                  </a:lnTo>
                  <a:lnTo>
                    <a:pt x="29" y="37"/>
                  </a:lnTo>
                  <a:lnTo>
                    <a:pt x="15" y="589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auto">
            <a:xfrm>
              <a:off x="2600" y="3595"/>
              <a:ext cx="233" cy="130"/>
            </a:xfrm>
            <a:custGeom>
              <a:avLst/>
              <a:gdLst/>
              <a:ahLst/>
              <a:cxnLst>
                <a:cxn ang="0">
                  <a:pos x="0" y="117"/>
                </a:cxn>
                <a:cxn ang="0">
                  <a:pos x="48" y="101"/>
                </a:cxn>
                <a:cxn ang="0">
                  <a:pos x="93" y="79"/>
                </a:cxn>
                <a:cxn ang="0">
                  <a:pos x="146" y="39"/>
                </a:cxn>
                <a:cxn ang="0">
                  <a:pos x="182" y="0"/>
                </a:cxn>
                <a:cxn ang="0">
                  <a:pos x="232" y="42"/>
                </a:cxn>
                <a:cxn ang="0">
                  <a:pos x="188" y="74"/>
                </a:cxn>
                <a:cxn ang="0">
                  <a:pos x="134" y="110"/>
                </a:cxn>
                <a:cxn ang="0">
                  <a:pos x="61" y="129"/>
                </a:cxn>
                <a:cxn ang="0">
                  <a:pos x="0" y="117"/>
                </a:cxn>
              </a:cxnLst>
              <a:rect l="0" t="0" r="r" b="b"/>
              <a:pathLst>
                <a:path w="233" h="130">
                  <a:moveTo>
                    <a:pt x="0" y="117"/>
                  </a:moveTo>
                  <a:lnTo>
                    <a:pt x="48" y="101"/>
                  </a:lnTo>
                  <a:lnTo>
                    <a:pt x="93" y="79"/>
                  </a:lnTo>
                  <a:lnTo>
                    <a:pt x="146" y="39"/>
                  </a:lnTo>
                  <a:lnTo>
                    <a:pt x="182" y="0"/>
                  </a:lnTo>
                  <a:lnTo>
                    <a:pt x="232" y="42"/>
                  </a:lnTo>
                  <a:lnTo>
                    <a:pt x="188" y="74"/>
                  </a:lnTo>
                  <a:lnTo>
                    <a:pt x="134" y="110"/>
                  </a:lnTo>
                  <a:lnTo>
                    <a:pt x="61" y="129"/>
                  </a:lnTo>
                  <a:lnTo>
                    <a:pt x="0" y="117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3"/>
            <p:cNvSpPr>
              <a:spLocks/>
            </p:cNvSpPr>
            <p:nvPr/>
          </p:nvSpPr>
          <p:spPr bwMode="auto">
            <a:xfrm>
              <a:off x="2583" y="2888"/>
              <a:ext cx="465" cy="646"/>
            </a:xfrm>
            <a:custGeom>
              <a:avLst/>
              <a:gdLst/>
              <a:ahLst/>
              <a:cxnLst>
                <a:cxn ang="0">
                  <a:pos x="359" y="645"/>
                </a:cxn>
                <a:cxn ang="0">
                  <a:pos x="405" y="616"/>
                </a:cxn>
                <a:cxn ang="0">
                  <a:pos x="447" y="580"/>
                </a:cxn>
                <a:cxn ang="0">
                  <a:pos x="460" y="552"/>
                </a:cxn>
                <a:cxn ang="0">
                  <a:pos x="464" y="515"/>
                </a:cxn>
                <a:cxn ang="0">
                  <a:pos x="451" y="468"/>
                </a:cxn>
                <a:cxn ang="0">
                  <a:pos x="424" y="424"/>
                </a:cxn>
                <a:cxn ang="0">
                  <a:pos x="380" y="385"/>
                </a:cxn>
                <a:cxn ang="0">
                  <a:pos x="168" y="259"/>
                </a:cxn>
                <a:cxn ang="0">
                  <a:pos x="133" y="235"/>
                </a:cxn>
                <a:cxn ang="0">
                  <a:pos x="111" y="208"/>
                </a:cxn>
                <a:cxn ang="0">
                  <a:pos x="104" y="166"/>
                </a:cxn>
                <a:cxn ang="0">
                  <a:pos x="117" y="124"/>
                </a:cxn>
                <a:cxn ang="0">
                  <a:pos x="155" y="95"/>
                </a:cxn>
                <a:cxn ang="0">
                  <a:pos x="222" y="52"/>
                </a:cxn>
                <a:cxn ang="0">
                  <a:pos x="124" y="0"/>
                </a:cxn>
                <a:cxn ang="0">
                  <a:pos x="55" y="41"/>
                </a:cxn>
                <a:cxn ang="0">
                  <a:pos x="27" y="70"/>
                </a:cxn>
                <a:cxn ang="0">
                  <a:pos x="2" y="123"/>
                </a:cxn>
                <a:cxn ang="0">
                  <a:pos x="0" y="189"/>
                </a:cxn>
                <a:cxn ang="0">
                  <a:pos x="29" y="257"/>
                </a:cxn>
                <a:cxn ang="0">
                  <a:pos x="78" y="300"/>
                </a:cxn>
                <a:cxn ang="0">
                  <a:pos x="311" y="442"/>
                </a:cxn>
                <a:cxn ang="0">
                  <a:pos x="358" y="474"/>
                </a:cxn>
                <a:cxn ang="0">
                  <a:pos x="375" y="516"/>
                </a:cxn>
                <a:cxn ang="0">
                  <a:pos x="375" y="550"/>
                </a:cxn>
                <a:cxn ang="0">
                  <a:pos x="308" y="608"/>
                </a:cxn>
                <a:cxn ang="0">
                  <a:pos x="359" y="645"/>
                </a:cxn>
              </a:cxnLst>
              <a:rect l="0" t="0" r="r" b="b"/>
              <a:pathLst>
                <a:path w="465" h="646">
                  <a:moveTo>
                    <a:pt x="359" y="645"/>
                  </a:moveTo>
                  <a:lnTo>
                    <a:pt x="405" y="616"/>
                  </a:lnTo>
                  <a:lnTo>
                    <a:pt x="447" y="580"/>
                  </a:lnTo>
                  <a:lnTo>
                    <a:pt x="460" y="552"/>
                  </a:lnTo>
                  <a:lnTo>
                    <a:pt x="464" y="515"/>
                  </a:lnTo>
                  <a:lnTo>
                    <a:pt x="451" y="468"/>
                  </a:lnTo>
                  <a:lnTo>
                    <a:pt x="424" y="424"/>
                  </a:lnTo>
                  <a:lnTo>
                    <a:pt x="380" y="385"/>
                  </a:lnTo>
                  <a:lnTo>
                    <a:pt x="168" y="259"/>
                  </a:lnTo>
                  <a:lnTo>
                    <a:pt x="133" y="235"/>
                  </a:lnTo>
                  <a:lnTo>
                    <a:pt x="111" y="208"/>
                  </a:lnTo>
                  <a:lnTo>
                    <a:pt x="104" y="166"/>
                  </a:lnTo>
                  <a:lnTo>
                    <a:pt x="117" y="124"/>
                  </a:lnTo>
                  <a:lnTo>
                    <a:pt x="155" y="95"/>
                  </a:lnTo>
                  <a:lnTo>
                    <a:pt x="222" y="52"/>
                  </a:lnTo>
                  <a:lnTo>
                    <a:pt x="124" y="0"/>
                  </a:lnTo>
                  <a:lnTo>
                    <a:pt x="55" y="41"/>
                  </a:lnTo>
                  <a:lnTo>
                    <a:pt x="27" y="70"/>
                  </a:lnTo>
                  <a:lnTo>
                    <a:pt x="2" y="123"/>
                  </a:lnTo>
                  <a:lnTo>
                    <a:pt x="0" y="189"/>
                  </a:lnTo>
                  <a:lnTo>
                    <a:pt x="29" y="257"/>
                  </a:lnTo>
                  <a:lnTo>
                    <a:pt x="78" y="300"/>
                  </a:lnTo>
                  <a:lnTo>
                    <a:pt x="311" y="442"/>
                  </a:lnTo>
                  <a:lnTo>
                    <a:pt x="358" y="474"/>
                  </a:lnTo>
                  <a:lnTo>
                    <a:pt x="375" y="516"/>
                  </a:lnTo>
                  <a:lnTo>
                    <a:pt x="375" y="550"/>
                  </a:lnTo>
                  <a:lnTo>
                    <a:pt x="308" y="608"/>
                  </a:lnTo>
                  <a:lnTo>
                    <a:pt x="359" y="645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4"/>
            <p:cNvSpPr>
              <a:spLocks/>
            </p:cNvSpPr>
            <p:nvPr/>
          </p:nvSpPr>
          <p:spPr bwMode="auto">
            <a:xfrm>
              <a:off x="2966" y="2396"/>
              <a:ext cx="318" cy="422"/>
            </a:xfrm>
            <a:custGeom>
              <a:avLst/>
              <a:gdLst/>
              <a:ahLst/>
              <a:cxnLst>
                <a:cxn ang="0">
                  <a:pos x="92" y="421"/>
                </a:cxn>
                <a:cxn ang="0">
                  <a:pos x="163" y="399"/>
                </a:cxn>
                <a:cxn ang="0">
                  <a:pos x="218" y="357"/>
                </a:cxn>
                <a:cxn ang="0">
                  <a:pos x="263" y="316"/>
                </a:cxn>
                <a:cxn ang="0">
                  <a:pos x="300" y="265"/>
                </a:cxn>
                <a:cxn ang="0">
                  <a:pos x="317" y="203"/>
                </a:cxn>
                <a:cxn ang="0">
                  <a:pos x="316" y="139"/>
                </a:cxn>
                <a:cxn ang="0">
                  <a:pos x="299" y="95"/>
                </a:cxn>
                <a:cxn ang="0">
                  <a:pos x="276" y="64"/>
                </a:cxn>
                <a:cxn ang="0">
                  <a:pos x="241" y="36"/>
                </a:cxn>
                <a:cxn ang="0">
                  <a:pos x="218" y="14"/>
                </a:cxn>
                <a:cxn ang="0">
                  <a:pos x="180" y="0"/>
                </a:cxn>
                <a:cxn ang="0">
                  <a:pos x="61" y="52"/>
                </a:cxn>
                <a:cxn ang="0">
                  <a:pos x="106" y="93"/>
                </a:cxn>
                <a:cxn ang="0">
                  <a:pos x="137" y="130"/>
                </a:cxn>
                <a:cxn ang="0">
                  <a:pos x="159" y="159"/>
                </a:cxn>
                <a:cxn ang="0">
                  <a:pos x="176" y="196"/>
                </a:cxn>
                <a:cxn ang="0">
                  <a:pos x="176" y="246"/>
                </a:cxn>
                <a:cxn ang="0">
                  <a:pos x="145" y="279"/>
                </a:cxn>
                <a:cxn ang="0">
                  <a:pos x="105" y="309"/>
                </a:cxn>
                <a:cxn ang="0">
                  <a:pos x="50" y="342"/>
                </a:cxn>
                <a:cxn ang="0">
                  <a:pos x="0" y="369"/>
                </a:cxn>
                <a:cxn ang="0">
                  <a:pos x="92" y="421"/>
                </a:cxn>
              </a:cxnLst>
              <a:rect l="0" t="0" r="r" b="b"/>
              <a:pathLst>
                <a:path w="318" h="422">
                  <a:moveTo>
                    <a:pt x="92" y="421"/>
                  </a:moveTo>
                  <a:lnTo>
                    <a:pt x="163" y="399"/>
                  </a:lnTo>
                  <a:lnTo>
                    <a:pt x="218" y="357"/>
                  </a:lnTo>
                  <a:lnTo>
                    <a:pt x="263" y="316"/>
                  </a:lnTo>
                  <a:lnTo>
                    <a:pt x="300" y="265"/>
                  </a:lnTo>
                  <a:lnTo>
                    <a:pt x="317" y="203"/>
                  </a:lnTo>
                  <a:lnTo>
                    <a:pt x="316" y="139"/>
                  </a:lnTo>
                  <a:lnTo>
                    <a:pt x="299" y="95"/>
                  </a:lnTo>
                  <a:lnTo>
                    <a:pt x="276" y="64"/>
                  </a:lnTo>
                  <a:lnTo>
                    <a:pt x="241" y="36"/>
                  </a:lnTo>
                  <a:lnTo>
                    <a:pt x="218" y="14"/>
                  </a:lnTo>
                  <a:lnTo>
                    <a:pt x="180" y="0"/>
                  </a:lnTo>
                  <a:lnTo>
                    <a:pt x="61" y="52"/>
                  </a:lnTo>
                  <a:lnTo>
                    <a:pt x="106" y="93"/>
                  </a:lnTo>
                  <a:lnTo>
                    <a:pt x="137" y="130"/>
                  </a:lnTo>
                  <a:lnTo>
                    <a:pt x="159" y="159"/>
                  </a:lnTo>
                  <a:lnTo>
                    <a:pt x="176" y="196"/>
                  </a:lnTo>
                  <a:lnTo>
                    <a:pt x="176" y="246"/>
                  </a:lnTo>
                  <a:lnTo>
                    <a:pt x="145" y="279"/>
                  </a:lnTo>
                  <a:lnTo>
                    <a:pt x="105" y="309"/>
                  </a:lnTo>
                  <a:lnTo>
                    <a:pt x="50" y="342"/>
                  </a:lnTo>
                  <a:lnTo>
                    <a:pt x="0" y="369"/>
                  </a:lnTo>
                  <a:lnTo>
                    <a:pt x="92" y="421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auto">
            <a:xfrm>
              <a:off x="2308" y="1190"/>
              <a:ext cx="1404" cy="1153"/>
            </a:xfrm>
            <a:custGeom>
              <a:avLst/>
              <a:gdLst/>
              <a:ahLst/>
              <a:cxnLst>
                <a:cxn ang="0">
                  <a:pos x="466" y="1084"/>
                </a:cxn>
                <a:cxn ang="0">
                  <a:pos x="370" y="1066"/>
                </a:cxn>
                <a:cxn ang="0">
                  <a:pos x="299" y="1035"/>
                </a:cxn>
                <a:cxn ang="0">
                  <a:pos x="257" y="1002"/>
                </a:cxn>
                <a:cxn ang="0">
                  <a:pos x="220" y="956"/>
                </a:cxn>
                <a:cxn ang="0">
                  <a:pos x="209" y="914"/>
                </a:cxn>
                <a:cxn ang="0">
                  <a:pos x="215" y="873"/>
                </a:cxn>
                <a:cxn ang="0">
                  <a:pos x="231" y="836"/>
                </a:cxn>
                <a:cxn ang="0">
                  <a:pos x="273" y="798"/>
                </a:cxn>
                <a:cxn ang="0">
                  <a:pos x="330" y="774"/>
                </a:cxn>
                <a:cxn ang="0">
                  <a:pos x="400" y="748"/>
                </a:cxn>
                <a:cxn ang="0">
                  <a:pos x="1110" y="499"/>
                </a:cxn>
                <a:cxn ang="0">
                  <a:pos x="1207" y="451"/>
                </a:cxn>
                <a:cxn ang="0">
                  <a:pos x="1289" y="398"/>
                </a:cxn>
                <a:cxn ang="0">
                  <a:pos x="1344" y="356"/>
                </a:cxn>
                <a:cxn ang="0">
                  <a:pos x="1381" y="310"/>
                </a:cxn>
                <a:cxn ang="0">
                  <a:pos x="1403" y="249"/>
                </a:cxn>
                <a:cxn ang="0">
                  <a:pos x="1401" y="185"/>
                </a:cxn>
                <a:cxn ang="0">
                  <a:pos x="1386" y="136"/>
                </a:cxn>
                <a:cxn ang="0">
                  <a:pos x="1370" y="90"/>
                </a:cxn>
                <a:cxn ang="0">
                  <a:pos x="1335" y="55"/>
                </a:cxn>
                <a:cxn ang="0">
                  <a:pos x="1280" y="18"/>
                </a:cxn>
                <a:cxn ang="0">
                  <a:pos x="1214" y="0"/>
                </a:cxn>
                <a:cxn ang="0">
                  <a:pos x="1172" y="4"/>
                </a:cxn>
                <a:cxn ang="0">
                  <a:pos x="1111" y="7"/>
                </a:cxn>
                <a:cxn ang="0">
                  <a:pos x="1053" y="20"/>
                </a:cxn>
                <a:cxn ang="0">
                  <a:pos x="989" y="46"/>
                </a:cxn>
                <a:cxn ang="0">
                  <a:pos x="939" y="79"/>
                </a:cxn>
                <a:cxn ang="0">
                  <a:pos x="899" y="106"/>
                </a:cxn>
                <a:cxn ang="0">
                  <a:pos x="878" y="149"/>
                </a:cxn>
                <a:cxn ang="0">
                  <a:pos x="897" y="187"/>
                </a:cxn>
                <a:cxn ang="0">
                  <a:pos x="939" y="183"/>
                </a:cxn>
                <a:cxn ang="0">
                  <a:pos x="987" y="171"/>
                </a:cxn>
                <a:cxn ang="0">
                  <a:pos x="1033" y="158"/>
                </a:cxn>
                <a:cxn ang="0">
                  <a:pos x="1069" y="150"/>
                </a:cxn>
                <a:cxn ang="0">
                  <a:pos x="1111" y="150"/>
                </a:cxn>
                <a:cxn ang="0">
                  <a:pos x="1154" y="163"/>
                </a:cxn>
                <a:cxn ang="0">
                  <a:pos x="1183" y="204"/>
                </a:cxn>
                <a:cxn ang="0">
                  <a:pos x="1179" y="248"/>
                </a:cxn>
                <a:cxn ang="0">
                  <a:pos x="1157" y="286"/>
                </a:cxn>
                <a:cxn ang="0">
                  <a:pos x="1121" y="323"/>
                </a:cxn>
                <a:cxn ang="0">
                  <a:pos x="1047" y="361"/>
                </a:cxn>
                <a:cxn ang="0">
                  <a:pos x="908" y="415"/>
                </a:cxn>
                <a:cxn ang="0">
                  <a:pos x="194" y="675"/>
                </a:cxn>
                <a:cxn ang="0">
                  <a:pos x="123" y="715"/>
                </a:cxn>
                <a:cxn ang="0">
                  <a:pos x="68" y="763"/>
                </a:cxn>
                <a:cxn ang="0">
                  <a:pos x="29" y="809"/>
                </a:cxn>
                <a:cxn ang="0">
                  <a:pos x="6" y="858"/>
                </a:cxn>
                <a:cxn ang="0">
                  <a:pos x="0" y="912"/>
                </a:cxn>
                <a:cxn ang="0">
                  <a:pos x="8" y="952"/>
                </a:cxn>
                <a:cxn ang="0">
                  <a:pos x="22" y="992"/>
                </a:cxn>
                <a:cxn ang="0">
                  <a:pos x="59" y="1036"/>
                </a:cxn>
                <a:cxn ang="0">
                  <a:pos x="127" y="1095"/>
                </a:cxn>
                <a:cxn ang="0">
                  <a:pos x="198" y="1135"/>
                </a:cxn>
                <a:cxn ang="0">
                  <a:pos x="273" y="1152"/>
                </a:cxn>
                <a:cxn ang="0">
                  <a:pos x="466" y="1084"/>
                </a:cxn>
              </a:cxnLst>
              <a:rect l="0" t="0" r="r" b="b"/>
              <a:pathLst>
                <a:path w="1404" h="1153">
                  <a:moveTo>
                    <a:pt x="466" y="1084"/>
                  </a:moveTo>
                  <a:lnTo>
                    <a:pt x="370" y="1066"/>
                  </a:lnTo>
                  <a:lnTo>
                    <a:pt x="299" y="1035"/>
                  </a:lnTo>
                  <a:lnTo>
                    <a:pt x="257" y="1002"/>
                  </a:lnTo>
                  <a:lnTo>
                    <a:pt x="220" y="956"/>
                  </a:lnTo>
                  <a:lnTo>
                    <a:pt x="209" y="914"/>
                  </a:lnTo>
                  <a:lnTo>
                    <a:pt x="215" y="873"/>
                  </a:lnTo>
                  <a:lnTo>
                    <a:pt x="231" y="836"/>
                  </a:lnTo>
                  <a:lnTo>
                    <a:pt x="273" y="798"/>
                  </a:lnTo>
                  <a:lnTo>
                    <a:pt x="330" y="774"/>
                  </a:lnTo>
                  <a:lnTo>
                    <a:pt x="400" y="748"/>
                  </a:lnTo>
                  <a:lnTo>
                    <a:pt x="1110" y="499"/>
                  </a:lnTo>
                  <a:lnTo>
                    <a:pt x="1207" y="451"/>
                  </a:lnTo>
                  <a:lnTo>
                    <a:pt x="1289" y="398"/>
                  </a:lnTo>
                  <a:lnTo>
                    <a:pt x="1344" y="356"/>
                  </a:lnTo>
                  <a:lnTo>
                    <a:pt x="1381" y="310"/>
                  </a:lnTo>
                  <a:lnTo>
                    <a:pt x="1403" y="249"/>
                  </a:lnTo>
                  <a:lnTo>
                    <a:pt x="1401" y="185"/>
                  </a:lnTo>
                  <a:lnTo>
                    <a:pt x="1386" y="136"/>
                  </a:lnTo>
                  <a:lnTo>
                    <a:pt x="1370" y="90"/>
                  </a:lnTo>
                  <a:lnTo>
                    <a:pt x="1335" y="55"/>
                  </a:lnTo>
                  <a:lnTo>
                    <a:pt x="1280" y="18"/>
                  </a:lnTo>
                  <a:lnTo>
                    <a:pt x="1214" y="0"/>
                  </a:lnTo>
                  <a:lnTo>
                    <a:pt x="1172" y="4"/>
                  </a:lnTo>
                  <a:lnTo>
                    <a:pt x="1111" y="7"/>
                  </a:lnTo>
                  <a:lnTo>
                    <a:pt x="1053" y="20"/>
                  </a:lnTo>
                  <a:lnTo>
                    <a:pt x="989" y="46"/>
                  </a:lnTo>
                  <a:lnTo>
                    <a:pt x="939" y="79"/>
                  </a:lnTo>
                  <a:lnTo>
                    <a:pt x="899" y="106"/>
                  </a:lnTo>
                  <a:lnTo>
                    <a:pt x="878" y="149"/>
                  </a:lnTo>
                  <a:lnTo>
                    <a:pt x="897" y="187"/>
                  </a:lnTo>
                  <a:lnTo>
                    <a:pt x="939" y="183"/>
                  </a:lnTo>
                  <a:lnTo>
                    <a:pt x="987" y="171"/>
                  </a:lnTo>
                  <a:lnTo>
                    <a:pt x="1033" y="158"/>
                  </a:lnTo>
                  <a:lnTo>
                    <a:pt x="1069" y="150"/>
                  </a:lnTo>
                  <a:lnTo>
                    <a:pt x="1111" y="150"/>
                  </a:lnTo>
                  <a:lnTo>
                    <a:pt x="1154" y="163"/>
                  </a:lnTo>
                  <a:lnTo>
                    <a:pt x="1183" y="204"/>
                  </a:lnTo>
                  <a:lnTo>
                    <a:pt x="1179" y="248"/>
                  </a:lnTo>
                  <a:lnTo>
                    <a:pt x="1157" y="286"/>
                  </a:lnTo>
                  <a:lnTo>
                    <a:pt x="1121" y="323"/>
                  </a:lnTo>
                  <a:lnTo>
                    <a:pt x="1047" y="361"/>
                  </a:lnTo>
                  <a:lnTo>
                    <a:pt x="908" y="415"/>
                  </a:lnTo>
                  <a:lnTo>
                    <a:pt x="194" y="675"/>
                  </a:lnTo>
                  <a:lnTo>
                    <a:pt x="123" y="715"/>
                  </a:lnTo>
                  <a:lnTo>
                    <a:pt x="68" y="763"/>
                  </a:lnTo>
                  <a:lnTo>
                    <a:pt x="29" y="809"/>
                  </a:lnTo>
                  <a:lnTo>
                    <a:pt x="6" y="858"/>
                  </a:lnTo>
                  <a:lnTo>
                    <a:pt x="0" y="912"/>
                  </a:lnTo>
                  <a:lnTo>
                    <a:pt x="8" y="952"/>
                  </a:lnTo>
                  <a:lnTo>
                    <a:pt x="22" y="992"/>
                  </a:lnTo>
                  <a:lnTo>
                    <a:pt x="59" y="1036"/>
                  </a:lnTo>
                  <a:lnTo>
                    <a:pt x="127" y="1095"/>
                  </a:lnTo>
                  <a:lnTo>
                    <a:pt x="198" y="1135"/>
                  </a:lnTo>
                  <a:lnTo>
                    <a:pt x="273" y="1152"/>
                  </a:lnTo>
                  <a:lnTo>
                    <a:pt x="466" y="1084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6"/>
            <p:cNvSpPr>
              <a:spLocks/>
            </p:cNvSpPr>
            <p:nvPr/>
          </p:nvSpPr>
          <p:spPr bwMode="auto">
            <a:xfrm>
              <a:off x="2711" y="3280"/>
              <a:ext cx="368" cy="422"/>
            </a:xfrm>
            <a:custGeom>
              <a:avLst/>
              <a:gdLst/>
              <a:ahLst/>
              <a:cxnLst>
                <a:cxn ang="0">
                  <a:pos x="367" y="421"/>
                </a:cxn>
                <a:cxn ang="0">
                  <a:pos x="171" y="340"/>
                </a:cxn>
                <a:cxn ang="0">
                  <a:pos x="117" y="304"/>
                </a:cxn>
                <a:cxn ang="0">
                  <a:pos x="73" y="265"/>
                </a:cxn>
                <a:cxn ang="0">
                  <a:pos x="31" y="219"/>
                </a:cxn>
                <a:cxn ang="0">
                  <a:pos x="9" y="179"/>
                </a:cxn>
                <a:cxn ang="0">
                  <a:pos x="0" y="137"/>
                </a:cxn>
                <a:cxn ang="0">
                  <a:pos x="2" y="95"/>
                </a:cxn>
                <a:cxn ang="0">
                  <a:pos x="19" y="51"/>
                </a:cxn>
                <a:cxn ang="0">
                  <a:pos x="44" y="0"/>
                </a:cxn>
                <a:cxn ang="0">
                  <a:pos x="120" y="52"/>
                </a:cxn>
                <a:cxn ang="0">
                  <a:pos x="95" y="98"/>
                </a:cxn>
                <a:cxn ang="0">
                  <a:pos x="95" y="143"/>
                </a:cxn>
                <a:cxn ang="0">
                  <a:pos x="122" y="191"/>
                </a:cxn>
                <a:cxn ang="0">
                  <a:pos x="162" y="235"/>
                </a:cxn>
                <a:cxn ang="0">
                  <a:pos x="223" y="284"/>
                </a:cxn>
                <a:cxn ang="0">
                  <a:pos x="290" y="317"/>
                </a:cxn>
                <a:cxn ang="0">
                  <a:pos x="332" y="351"/>
                </a:cxn>
                <a:cxn ang="0">
                  <a:pos x="351" y="378"/>
                </a:cxn>
                <a:cxn ang="0">
                  <a:pos x="367" y="421"/>
                </a:cxn>
              </a:cxnLst>
              <a:rect l="0" t="0" r="r" b="b"/>
              <a:pathLst>
                <a:path w="368" h="422">
                  <a:moveTo>
                    <a:pt x="367" y="421"/>
                  </a:moveTo>
                  <a:lnTo>
                    <a:pt x="171" y="340"/>
                  </a:lnTo>
                  <a:lnTo>
                    <a:pt x="117" y="304"/>
                  </a:lnTo>
                  <a:lnTo>
                    <a:pt x="73" y="265"/>
                  </a:lnTo>
                  <a:lnTo>
                    <a:pt x="31" y="219"/>
                  </a:lnTo>
                  <a:lnTo>
                    <a:pt x="9" y="179"/>
                  </a:lnTo>
                  <a:lnTo>
                    <a:pt x="0" y="137"/>
                  </a:lnTo>
                  <a:lnTo>
                    <a:pt x="2" y="95"/>
                  </a:lnTo>
                  <a:lnTo>
                    <a:pt x="19" y="51"/>
                  </a:lnTo>
                  <a:lnTo>
                    <a:pt x="44" y="0"/>
                  </a:lnTo>
                  <a:lnTo>
                    <a:pt x="120" y="52"/>
                  </a:lnTo>
                  <a:lnTo>
                    <a:pt x="95" y="98"/>
                  </a:lnTo>
                  <a:lnTo>
                    <a:pt x="95" y="143"/>
                  </a:lnTo>
                  <a:lnTo>
                    <a:pt x="122" y="191"/>
                  </a:lnTo>
                  <a:lnTo>
                    <a:pt x="162" y="235"/>
                  </a:lnTo>
                  <a:lnTo>
                    <a:pt x="223" y="284"/>
                  </a:lnTo>
                  <a:lnTo>
                    <a:pt x="290" y="317"/>
                  </a:lnTo>
                  <a:lnTo>
                    <a:pt x="332" y="351"/>
                  </a:lnTo>
                  <a:lnTo>
                    <a:pt x="351" y="378"/>
                  </a:lnTo>
                  <a:lnTo>
                    <a:pt x="367" y="421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7"/>
            <p:cNvSpPr>
              <a:spLocks/>
            </p:cNvSpPr>
            <p:nvPr/>
          </p:nvSpPr>
          <p:spPr bwMode="auto">
            <a:xfrm>
              <a:off x="2432" y="1792"/>
              <a:ext cx="989" cy="1439"/>
            </a:xfrm>
            <a:custGeom>
              <a:avLst/>
              <a:gdLst/>
              <a:ahLst/>
              <a:cxnLst>
                <a:cxn ang="0">
                  <a:pos x="525" y="1438"/>
                </a:cxn>
                <a:cxn ang="0">
                  <a:pos x="582" y="1409"/>
                </a:cxn>
                <a:cxn ang="0">
                  <a:pos x="647" y="1355"/>
                </a:cxn>
                <a:cxn ang="0">
                  <a:pos x="670" y="1304"/>
                </a:cxn>
                <a:cxn ang="0">
                  <a:pos x="686" y="1255"/>
                </a:cxn>
                <a:cxn ang="0">
                  <a:pos x="677" y="1198"/>
                </a:cxn>
                <a:cxn ang="0">
                  <a:pos x="637" y="1125"/>
                </a:cxn>
                <a:cxn ang="0">
                  <a:pos x="609" y="1092"/>
                </a:cxn>
                <a:cxn ang="0">
                  <a:pos x="569" y="1063"/>
                </a:cxn>
                <a:cxn ang="0">
                  <a:pos x="259" y="905"/>
                </a:cxn>
                <a:cxn ang="0">
                  <a:pos x="201" y="863"/>
                </a:cxn>
                <a:cxn ang="0">
                  <a:pos x="177" y="843"/>
                </a:cxn>
                <a:cxn ang="0">
                  <a:pos x="160" y="800"/>
                </a:cxn>
                <a:cxn ang="0">
                  <a:pos x="171" y="766"/>
                </a:cxn>
                <a:cxn ang="0">
                  <a:pos x="215" y="738"/>
                </a:cxn>
                <a:cxn ang="0">
                  <a:pos x="294" y="709"/>
                </a:cxn>
                <a:cxn ang="0">
                  <a:pos x="780" y="521"/>
                </a:cxn>
                <a:cxn ang="0">
                  <a:pos x="856" y="471"/>
                </a:cxn>
                <a:cxn ang="0">
                  <a:pos x="918" y="417"/>
                </a:cxn>
                <a:cxn ang="0">
                  <a:pos x="953" y="379"/>
                </a:cxn>
                <a:cxn ang="0">
                  <a:pos x="984" y="334"/>
                </a:cxn>
                <a:cxn ang="0">
                  <a:pos x="988" y="274"/>
                </a:cxn>
                <a:cxn ang="0">
                  <a:pos x="972" y="214"/>
                </a:cxn>
                <a:cxn ang="0">
                  <a:pos x="953" y="167"/>
                </a:cxn>
                <a:cxn ang="0">
                  <a:pos x="920" y="126"/>
                </a:cxn>
                <a:cxn ang="0">
                  <a:pos x="875" y="85"/>
                </a:cxn>
                <a:cxn ang="0">
                  <a:pos x="828" y="50"/>
                </a:cxn>
                <a:cxn ang="0">
                  <a:pos x="803" y="29"/>
                </a:cxn>
                <a:cxn ang="0">
                  <a:pos x="756" y="0"/>
                </a:cxn>
                <a:cxn ang="0">
                  <a:pos x="588" y="61"/>
                </a:cxn>
                <a:cxn ang="0">
                  <a:pos x="649" y="104"/>
                </a:cxn>
                <a:cxn ang="0">
                  <a:pos x="694" y="145"/>
                </a:cxn>
                <a:cxn ang="0">
                  <a:pos x="739" y="182"/>
                </a:cxn>
                <a:cxn ang="0">
                  <a:pos x="780" y="223"/>
                </a:cxn>
                <a:cxn ang="0">
                  <a:pos x="803" y="272"/>
                </a:cxn>
                <a:cxn ang="0">
                  <a:pos x="787" y="323"/>
                </a:cxn>
                <a:cxn ang="0">
                  <a:pos x="729" y="369"/>
                </a:cxn>
                <a:cxn ang="0">
                  <a:pos x="639" y="413"/>
                </a:cxn>
                <a:cxn ang="0">
                  <a:pos x="212" y="589"/>
                </a:cxn>
                <a:cxn ang="0">
                  <a:pos x="160" y="608"/>
                </a:cxn>
                <a:cxn ang="0">
                  <a:pos x="88" y="653"/>
                </a:cxn>
                <a:cxn ang="0">
                  <a:pos x="43" y="698"/>
                </a:cxn>
                <a:cxn ang="0">
                  <a:pos x="9" y="755"/>
                </a:cxn>
                <a:cxn ang="0">
                  <a:pos x="0" y="820"/>
                </a:cxn>
                <a:cxn ang="0">
                  <a:pos x="10" y="872"/>
                </a:cxn>
                <a:cxn ang="0">
                  <a:pos x="40" y="914"/>
                </a:cxn>
                <a:cxn ang="0">
                  <a:pos x="84" y="949"/>
                </a:cxn>
                <a:cxn ang="0">
                  <a:pos x="159" y="999"/>
                </a:cxn>
                <a:cxn ang="0">
                  <a:pos x="487" y="1164"/>
                </a:cxn>
                <a:cxn ang="0">
                  <a:pos x="530" y="1197"/>
                </a:cxn>
                <a:cxn ang="0">
                  <a:pos x="569" y="1236"/>
                </a:cxn>
                <a:cxn ang="0">
                  <a:pos x="557" y="1292"/>
                </a:cxn>
                <a:cxn ang="0">
                  <a:pos x="502" y="1354"/>
                </a:cxn>
                <a:cxn ang="0">
                  <a:pos x="434" y="1394"/>
                </a:cxn>
                <a:cxn ang="0">
                  <a:pos x="525" y="1438"/>
                </a:cxn>
              </a:cxnLst>
              <a:rect l="0" t="0" r="r" b="b"/>
              <a:pathLst>
                <a:path w="989" h="1439">
                  <a:moveTo>
                    <a:pt x="525" y="1438"/>
                  </a:moveTo>
                  <a:lnTo>
                    <a:pt x="582" y="1409"/>
                  </a:lnTo>
                  <a:lnTo>
                    <a:pt x="647" y="1355"/>
                  </a:lnTo>
                  <a:lnTo>
                    <a:pt x="670" y="1304"/>
                  </a:lnTo>
                  <a:lnTo>
                    <a:pt x="686" y="1255"/>
                  </a:lnTo>
                  <a:lnTo>
                    <a:pt x="677" y="1198"/>
                  </a:lnTo>
                  <a:lnTo>
                    <a:pt x="637" y="1125"/>
                  </a:lnTo>
                  <a:lnTo>
                    <a:pt x="609" y="1092"/>
                  </a:lnTo>
                  <a:lnTo>
                    <a:pt x="569" y="1063"/>
                  </a:lnTo>
                  <a:lnTo>
                    <a:pt x="259" y="905"/>
                  </a:lnTo>
                  <a:lnTo>
                    <a:pt x="201" y="863"/>
                  </a:lnTo>
                  <a:lnTo>
                    <a:pt x="177" y="843"/>
                  </a:lnTo>
                  <a:lnTo>
                    <a:pt x="160" y="800"/>
                  </a:lnTo>
                  <a:lnTo>
                    <a:pt x="171" y="766"/>
                  </a:lnTo>
                  <a:lnTo>
                    <a:pt x="215" y="738"/>
                  </a:lnTo>
                  <a:lnTo>
                    <a:pt x="294" y="709"/>
                  </a:lnTo>
                  <a:lnTo>
                    <a:pt x="780" y="521"/>
                  </a:lnTo>
                  <a:lnTo>
                    <a:pt x="856" y="471"/>
                  </a:lnTo>
                  <a:lnTo>
                    <a:pt x="918" y="417"/>
                  </a:lnTo>
                  <a:lnTo>
                    <a:pt x="953" y="379"/>
                  </a:lnTo>
                  <a:lnTo>
                    <a:pt x="984" y="334"/>
                  </a:lnTo>
                  <a:lnTo>
                    <a:pt x="988" y="274"/>
                  </a:lnTo>
                  <a:lnTo>
                    <a:pt x="972" y="214"/>
                  </a:lnTo>
                  <a:lnTo>
                    <a:pt x="953" y="167"/>
                  </a:lnTo>
                  <a:lnTo>
                    <a:pt x="920" y="126"/>
                  </a:lnTo>
                  <a:lnTo>
                    <a:pt x="875" y="85"/>
                  </a:lnTo>
                  <a:lnTo>
                    <a:pt x="828" y="50"/>
                  </a:lnTo>
                  <a:lnTo>
                    <a:pt x="803" y="29"/>
                  </a:lnTo>
                  <a:lnTo>
                    <a:pt x="756" y="0"/>
                  </a:lnTo>
                  <a:lnTo>
                    <a:pt x="588" y="61"/>
                  </a:lnTo>
                  <a:lnTo>
                    <a:pt x="649" y="104"/>
                  </a:lnTo>
                  <a:lnTo>
                    <a:pt x="694" y="145"/>
                  </a:lnTo>
                  <a:lnTo>
                    <a:pt x="739" y="182"/>
                  </a:lnTo>
                  <a:lnTo>
                    <a:pt x="780" y="223"/>
                  </a:lnTo>
                  <a:lnTo>
                    <a:pt x="803" y="272"/>
                  </a:lnTo>
                  <a:lnTo>
                    <a:pt x="787" y="323"/>
                  </a:lnTo>
                  <a:lnTo>
                    <a:pt x="729" y="369"/>
                  </a:lnTo>
                  <a:lnTo>
                    <a:pt x="639" y="413"/>
                  </a:lnTo>
                  <a:lnTo>
                    <a:pt x="212" y="589"/>
                  </a:lnTo>
                  <a:lnTo>
                    <a:pt x="160" y="608"/>
                  </a:lnTo>
                  <a:lnTo>
                    <a:pt x="88" y="653"/>
                  </a:lnTo>
                  <a:lnTo>
                    <a:pt x="43" y="698"/>
                  </a:lnTo>
                  <a:lnTo>
                    <a:pt x="9" y="755"/>
                  </a:lnTo>
                  <a:lnTo>
                    <a:pt x="0" y="820"/>
                  </a:lnTo>
                  <a:lnTo>
                    <a:pt x="10" y="872"/>
                  </a:lnTo>
                  <a:lnTo>
                    <a:pt x="40" y="914"/>
                  </a:lnTo>
                  <a:lnTo>
                    <a:pt x="84" y="949"/>
                  </a:lnTo>
                  <a:lnTo>
                    <a:pt x="159" y="999"/>
                  </a:lnTo>
                  <a:lnTo>
                    <a:pt x="487" y="1164"/>
                  </a:lnTo>
                  <a:lnTo>
                    <a:pt x="530" y="1197"/>
                  </a:lnTo>
                  <a:lnTo>
                    <a:pt x="569" y="1236"/>
                  </a:lnTo>
                  <a:lnTo>
                    <a:pt x="557" y="1292"/>
                  </a:lnTo>
                  <a:lnTo>
                    <a:pt x="502" y="1354"/>
                  </a:lnTo>
                  <a:lnTo>
                    <a:pt x="434" y="1394"/>
                  </a:lnTo>
                  <a:lnTo>
                    <a:pt x="525" y="1438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auto">
            <a:xfrm>
              <a:off x="2100" y="1162"/>
              <a:ext cx="669" cy="582"/>
            </a:xfrm>
            <a:custGeom>
              <a:avLst/>
              <a:gdLst/>
              <a:ahLst/>
              <a:cxnLst>
                <a:cxn ang="0">
                  <a:pos x="668" y="553"/>
                </a:cxn>
                <a:cxn ang="0">
                  <a:pos x="668" y="450"/>
                </a:cxn>
                <a:cxn ang="0">
                  <a:pos x="562" y="435"/>
                </a:cxn>
                <a:cxn ang="0">
                  <a:pos x="448" y="420"/>
                </a:cxn>
                <a:cxn ang="0">
                  <a:pos x="367" y="400"/>
                </a:cxn>
                <a:cxn ang="0">
                  <a:pos x="314" y="378"/>
                </a:cxn>
                <a:cxn ang="0">
                  <a:pos x="257" y="349"/>
                </a:cxn>
                <a:cxn ang="0">
                  <a:pos x="220" y="314"/>
                </a:cxn>
                <a:cxn ang="0">
                  <a:pos x="193" y="274"/>
                </a:cxn>
                <a:cxn ang="0">
                  <a:pos x="180" y="231"/>
                </a:cxn>
                <a:cxn ang="0">
                  <a:pos x="180" y="189"/>
                </a:cxn>
                <a:cxn ang="0">
                  <a:pos x="193" y="165"/>
                </a:cxn>
                <a:cxn ang="0">
                  <a:pos x="209" y="143"/>
                </a:cxn>
                <a:cxn ang="0">
                  <a:pos x="255" y="127"/>
                </a:cxn>
                <a:cxn ang="0">
                  <a:pos x="297" y="127"/>
                </a:cxn>
                <a:cxn ang="0">
                  <a:pos x="345" y="141"/>
                </a:cxn>
                <a:cxn ang="0">
                  <a:pos x="396" y="156"/>
                </a:cxn>
                <a:cxn ang="0">
                  <a:pos x="448" y="163"/>
                </a:cxn>
                <a:cxn ang="0">
                  <a:pos x="477" y="125"/>
                </a:cxn>
                <a:cxn ang="0">
                  <a:pos x="464" y="86"/>
                </a:cxn>
                <a:cxn ang="0">
                  <a:pos x="415" y="42"/>
                </a:cxn>
                <a:cxn ang="0">
                  <a:pos x="363" y="18"/>
                </a:cxn>
                <a:cxn ang="0">
                  <a:pos x="319" y="7"/>
                </a:cxn>
                <a:cxn ang="0">
                  <a:pos x="273" y="2"/>
                </a:cxn>
                <a:cxn ang="0">
                  <a:pos x="222" y="0"/>
                </a:cxn>
                <a:cxn ang="0">
                  <a:pos x="176" y="4"/>
                </a:cxn>
                <a:cxn ang="0">
                  <a:pos x="136" y="15"/>
                </a:cxn>
                <a:cxn ang="0">
                  <a:pos x="86" y="33"/>
                </a:cxn>
                <a:cxn ang="0">
                  <a:pos x="50" y="66"/>
                </a:cxn>
                <a:cxn ang="0">
                  <a:pos x="22" y="99"/>
                </a:cxn>
                <a:cxn ang="0">
                  <a:pos x="6" y="145"/>
                </a:cxn>
                <a:cxn ang="0">
                  <a:pos x="0" y="189"/>
                </a:cxn>
                <a:cxn ang="0">
                  <a:pos x="9" y="237"/>
                </a:cxn>
                <a:cxn ang="0">
                  <a:pos x="22" y="285"/>
                </a:cxn>
                <a:cxn ang="0">
                  <a:pos x="50" y="330"/>
                </a:cxn>
                <a:cxn ang="0">
                  <a:pos x="81" y="375"/>
                </a:cxn>
                <a:cxn ang="0">
                  <a:pos x="125" y="419"/>
                </a:cxn>
                <a:cxn ang="0">
                  <a:pos x="169" y="457"/>
                </a:cxn>
                <a:cxn ang="0">
                  <a:pos x="217" y="488"/>
                </a:cxn>
                <a:cxn ang="0">
                  <a:pos x="266" y="514"/>
                </a:cxn>
                <a:cxn ang="0">
                  <a:pos x="310" y="534"/>
                </a:cxn>
                <a:cxn ang="0">
                  <a:pos x="369" y="549"/>
                </a:cxn>
                <a:cxn ang="0">
                  <a:pos x="437" y="568"/>
                </a:cxn>
                <a:cxn ang="0">
                  <a:pos x="516" y="581"/>
                </a:cxn>
                <a:cxn ang="0">
                  <a:pos x="595" y="577"/>
                </a:cxn>
                <a:cxn ang="0">
                  <a:pos x="668" y="553"/>
                </a:cxn>
              </a:cxnLst>
              <a:rect l="0" t="0" r="r" b="b"/>
              <a:pathLst>
                <a:path w="669" h="582">
                  <a:moveTo>
                    <a:pt x="668" y="553"/>
                  </a:moveTo>
                  <a:lnTo>
                    <a:pt x="668" y="450"/>
                  </a:lnTo>
                  <a:lnTo>
                    <a:pt x="562" y="435"/>
                  </a:lnTo>
                  <a:lnTo>
                    <a:pt x="448" y="420"/>
                  </a:lnTo>
                  <a:lnTo>
                    <a:pt x="367" y="400"/>
                  </a:lnTo>
                  <a:lnTo>
                    <a:pt x="314" y="378"/>
                  </a:lnTo>
                  <a:lnTo>
                    <a:pt x="257" y="349"/>
                  </a:lnTo>
                  <a:lnTo>
                    <a:pt x="220" y="314"/>
                  </a:lnTo>
                  <a:lnTo>
                    <a:pt x="193" y="274"/>
                  </a:lnTo>
                  <a:lnTo>
                    <a:pt x="180" y="231"/>
                  </a:lnTo>
                  <a:lnTo>
                    <a:pt x="180" y="189"/>
                  </a:lnTo>
                  <a:lnTo>
                    <a:pt x="193" y="165"/>
                  </a:lnTo>
                  <a:lnTo>
                    <a:pt x="209" y="143"/>
                  </a:lnTo>
                  <a:lnTo>
                    <a:pt x="255" y="127"/>
                  </a:lnTo>
                  <a:lnTo>
                    <a:pt x="297" y="127"/>
                  </a:lnTo>
                  <a:lnTo>
                    <a:pt x="345" y="141"/>
                  </a:lnTo>
                  <a:lnTo>
                    <a:pt x="396" y="156"/>
                  </a:lnTo>
                  <a:lnTo>
                    <a:pt x="448" y="163"/>
                  </a:lnTo>
                  <a:lnTo>
                    <a:pt x="477" y="125"/>
                  </a:lnTo>
                  <a:lnTo>
                    <a:pt x="464" y="86"/>
                  </a:lnTo>
                  <a:lnTo>
                    <a:pt x="415" y="42"/>
                  </a:lnTo>
                  <a:lnTo>
                    <a:pt x="363" y="18"/>
                  </a:lnTo>
                  <a:lnTo>
                    <a:pt x="319" y="7"/>
                  </a:lnTo>
                  <a:lnTo>
                    <a:pt x="273" y="2"/>
                  </a:lnTo>
                  <a:lnTo>
                    <a:pt x="222" y="0"/>
                  </a:lnTo>
                  <a:lnTo>
                    <a:pt x="176" y="4"/>
                  </a:lnTo>
                  <a:lnTo>
                    <a:pt x="136" y="15"/>
                  </a:lnTo>
                  <a:lnTo>
                    <a:pt x="86" y="33"/>
                  </a:lnTo>
                  <a:lnTo>
                    <a:pt x="50" y="66"/>
                  </a:lnTo>
                  <a:lnTo>
                    <a:pt x="22" y="99"/>
                  </a:lnTo>
                  <a:lnTo>
                    <a:pt x="6" y="145"/>
                  </a:lnTo>
                  <a:lnTo>
                    <a:pt x="0" y="189"/>
                  </a:lnTo>
                  <a:lnTo>
                    <a:pt x="9" y="237"/>
                  </a:lnTo>
                  <a:lnTo>
                    <a:pt x="22" y="285"/>
                  </a:lnTo>
                  <a:lnTo>
                    <a:pt x="50" y="330"/>
                  </a:lnTo>
                  <a:lnTo>
                    <a:pt x="81" y="375"/>
                  </a:lnTo>
                  <a:lnTo>
                    <a:pt x="125" y="419"/>
                  </a:lnTo>
                  <a:lnTo>
                    <a:pt x="169" y="457"/>
                  </a:lnTo>
                  <a:lnTo>
                    <a:pt x="217" y="488"/>
                  </a:lnTo>
                  <a:lnTo>
                    <a:pt x="266" y="514"/>
                  </a:lnTo>
                  <a:lnTo>
                    <a:pt x="310" y="534"/>
                  </a:lnTo>
                  <a:lnTo>
                    <a:pt x="369" y="549"/>
                  </a:lnTo>
                  <a:lnTo>
                    <a:pt x="437" y="568"/>
                  </a:lnTo>
                  <a:lnTo>
                    <a:pt x="516" y="581"/>
                  </a:lnTo>
                  <a:lnTo>
                    <a:pt x="595" y="577"/>
                  </a:lnTo>
                  <a:lnTo>
                    <a:pt x="668" y="553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9"/>
            <p:cNvSpPr>
              <a:spLocks/>
            </p:cNvSpPr>
            <p:nvPr/>
          </p:nvSpPr>
          <p:spPr bwMode="auto">
            <a:xfrm>
              <a:off x="1365" y="583"/>
              <a:ext cx="1413" cy="549"/>
            </a:xfrm>
            <a:custGeom>
              <a:avLst/>
              <a:gdLst/>
              <a:ahLst/>
              <a:cxnLst>
                <a:cxn ang="0">
                  <a:pos x="1412" y="548"/>
                </a:cxn>
                <a:cxn ang="0">
                  <a:pos x="1316" y="537"/>
                </a:cxn>
                <a:cxn ang="0">
                  <a:pos x="1237" y="524"/>
                </a:cxn>
                <a:cxn ang="0">
                  <a:pos x="1179" y="511"/>
                </a:cxn>
                <a:cxn ang="0">
                  <a:pos x="1118" y="499"/>
                </a:cxn>
                <a:cxn ang="0">
                  <a:pos x="1060" y="493"/>
                </a:cxn>
                <a:cxn ang="0">
                  <a:pos x="1000" y="495"/>
                </a:cxn>
                <a:cxn ang="0">
                  <a:pos x="939" y="499"/>
                </a:cxn>
                <a:cxn ang="0">
                  <a:pos x="894" y="482"/>
                </a:cxn>
                <a:cxn ang="0">
                  <a:pos x="962" y="440"/>
                </a:cxn>
                <a:cxn ang="0">
                  <a:pos x="1005" y="411"/>
                </a:cxn>
                <a:cxn ang="0">
                  <a:pos x="1043" y="381"/>
                </a:cxn>
                <a:cxn ang="0">
                  <a:pos x="1069" y="348"/>
                </a:cxn>
                <a:cxn ang="0">
                  <a:pos x="962" y="383"/>
                </a:cxn>
                <a:cxn ang="0">
                  <a:pos x="855" y="418"/>
                </a:cxn>
                <a:cxn ang="0">
                  <a:pos x="783" y="436"/>
                </a:cxn>
                <a:cxn ang="0">
                  <a:pos x="670" y="449"/>
                </a:cxn>
                <a:cxn ang="0">
                  <a:pos x="597" y="449"/>
                </a:cxn>
                <a:cxn ang="0">
                  <a:pos x="531" y="444"/>
                </a:cxn>
                <a:cxn ang="0">
                  <a:pos x="486" y="427"/>
                </a:cxn>
                <a:cxn ang="0">
                  <a:pos x="459" y="407"/>
                </a:cxn>
                <a:cxn ang="0">
                  <a:pos x="527" y="389"/>
                </a:cxn>
                <a:cxn ang="0">
                  <a:pos x="572" y="365"/>
                </a:cxn>
                <a:cxn ang="0">
                  <a:pos x="599" y="339"/>
                </a:cxn>
                <a:cxn ang="0">
                  <a:pos x="634" y="308"/>
                </a:cxn>
                <a:cxn ang="0">
                  <a:pos x="544" y="334"/>
                </a:cxn>
                <a:cxn ang="0">
                  <a:pos x="463" y="348"/>
                </a:cxn>
                <a:cxn ang="0">
                  <a:pos x="378" y="356"/>
                </a:cxn>
                <a:cxn ang="0">
                  <a:pos x="303" y="352"/>
                </a:cxn>
                <a:cxn ang="0">
                  <a:pos x="254" y="334"/>
                </a:cxn>
                <a:cxn ang="0">
                  <a:pos x="233" y="312"/>
                </a:cxn>
                <a:cxn ang="0">
                  <a:pos x="281" y="291"/>
                </a:cxn>
                <a:cxn ang="0">
                  <a:pos x="313" y="269"/>
                </a:cxn>
                <a:cxn ang="0">
                  <a:pos x="341" y="244"/>
                </a:cxn>
                <a:cxn ang="0">
                  <a:pos x="339" y="229"/>
                </a:cxn>
                <a:cxn ang="0">
                  <a:pos x="262" y="246"/>
                </a:cxn>
                <a:cxn ang="0">
                  <a:pos x="179" y="255"/>
                </a:cxn>
                <a:cxn ang="0">
                  <a:pos x="109" y="254"/>
                </a:cxn>
                <a:cxn ang="0">
                  <a:pos x="51" y="244"/>
                </a:cxn>
                <a:cxn ang="0">
                  <a:pos x="19" y="229"/>
                </a:cxn>
                <a:cxn ang="0">
                  <a:pos x="0" y="205"/>
                </a:cxn>
                <a:cxn ang="0">
                  <a:pos x="120" y="187"/>
                </a:cxn>
                <a:cxn ang="0">
                  <a:pos x="309" y="156"/>
                </a:cxn>
                <a:cxn ang="0">
                  <a:pos x="544" y="119"/>
                </a:cxn>
                <a:cxn ang="0">
                  <a:pos x="742" y="71"/>
                </a:cxn>
                <a:cxn ang="0">
                  <a:pos x="926" y="26"/>
                </a:cxn>
                <a:cxn ang="0">
                  <a:pos x="1020" y="9"/>
                </a:cxn>
                <a:cxn ang="0">
                  <a:pos x="1098" y="0"/>
                </a:cxn>
                <a:cxn ang="0">
                  <a:pos x="1165" y="2"/>
                </a:cxn>
                <a:cxn ang="0">
                  <a:pos x="1211" y="7"/>
                </a:cxn>
                <a:cxn ang="0">
                  <a:pos x="1254" y="27"/>
                </a:cxn>
                <a:cxn ang="0">
                  <a:pos x="1288" y="71"/>
                </a:cxn>
                <a:cxn ang="0">
                  <a:pos x="1301" y="117"/>
                </a:cxn>
                <a:cxn ang="0">
                  <a:pos x="1316" y="148"/>
                </a:cxn>
                <a:cxn ang="0">
                  <a:pos x="1344" y="159"/>
                </a:cxn>
                <a:cxn ang="0">
                  <a:pos x="1384" y="156"/>
                </a:cxn>
                <a:cxn ang="0">
                  <a:pos x="1412" y="145"/>
                </a:cxn>
                <a:cxn ang="0">
                  <a:pos x="1412" y="548"/>
                </a:cxn>
              </a:cxnLst>
              <a:rect l="0" t="0" r="r" b="b"/>
              <a:pathLst>
                <a:path w="1413" h="549">
                  <a:moveTo>
                    <a:pt x="1412" y="548"/>
                  </a:moveTo>
                  <a:lnTo>
                    <a:pt x="1316" y="537"/>
                  </a:lnTo>
                  <a:lnTo>
                    <a:pt x="1237" y="524"/>
                  </a:lnTo>
                  <a:lnTo>
                    <a:pt x="1179" y="511"/>
                  </a:lnTo>
                  <a:lnTo>
                    <a:pt x="1118" y="499"/>
                  </a:lnTo>
                  <a:lnTo>
                    <a:pt x="1060" y="493"/>
                  </a:lnTo>
                  <a:lnTo>
                    <a:pt x="1000" y="495"/>
                  </a:lnTo>
                  <a:lnTo>
                    <a:pt x="939" y="499"/>
                  </a:lnTo>
                  <a:lnTo>
                    <a:pt x="894" y="482"/>
                  </a:lnTo>
                  <a:lnTo>
                    <a:pt x="962" y="440"/>
                  </a:lnTo>
                  <a:lnTo>
                    <a:pt x="1005" y="411"/>
                  </a:lnTo>
                  <a:lnTo>
                    <a:pt x="1043" y="381"/>
                  </a:lnTo>
                  <a:lnTo>
                    <a:pt x="1069" y="348"/>
                  </a:lnTo>
                  <a:lnTo>
                    <a:pt x="962" y="383"/>
                  </a:lnTo>
                  <a:lnTo>
                    <a:pt x="855" y="418"/>
                  </a:lnTo>
                  <a:lnTo>
                    <a:pt x="783" y="436"/>
                  </a:lnTo>
                  <a:lnTo>
                    <a:pt x="670" y="449"/>
                  </a:lnTo>
                  <a:lnTo>
                    <a:pt x="597" y="449"/>
                  </a:lnTo>
                  <a:lnTo>
                    <a:pt x="531" y="444"/>
                  </a:lnTo>
                  <a:lnTo>
                    <a:pt x="486" y="427"/>
                  </a:lnTo>
                  <a:lnTo>
                    <a:pt x="459" y="407"/>
                  </a:lnTo>
                  <a:lnTo>
                    <a:pt x="527" y="389"/>
                  </a:lnTo>
                  <a:lnTo>
                    <a:pt x="572" y="365"/>
                  </a:lnTo>
                  <a:lnTo>
                    <a:pt x="599" y="339"/>
                  </a:lnTo>
                  <a:lnTo>
                    <a:pt x="634" y="308"/>
                  </a:lnTo>
                  <a:lnTo>
                    <a:pt x="544" y="334"/>
                  </a:lnTo>
                  <a:lnTo>
                    <a:pt x="463" y="348"/>
                  </a:lnTo>
                  <a:lnTo>
                    <a:pt x="378" y="356"/>
                  </a:lnTo>
                  <a:lnTo>
                    <a:pt x="303" y="352"/>
                  </a:lnTo>
                  <a:lnTo>
                    <a:pt x="254" y="334"/>
                  </a:lnTo>
                  <a:lnTo>
                    <a:pt x="233" y="312"/>
                  </a:lnTo>
                  <a:lnTo>
                    <a:pt x="281" y="291"/>
                  </a:lnTo>
                  <a:lnTo>
                    <a:pt x="313" y="269"/>
                  </a:lnTo>
                  <a:lnTo>
                    <a:pt x="341" y="244"/>
                  </a:lnTo>
                  <a:lnTo>
                    <a:pt x="339" y="229"/>
                  </a:lnTo>
                  <a:lnTo>
                    <a:pt x="262" y="246"/>
                  </a:lnTo>
                  <a:lnTo>
                    <a:pt x="179" y="255"/>
                  </a:lnTo>
                  <a:lnTo>
                    <a:pt x="109" y="254"/>
                  </a:lnTo>
                  <a:lnTo>
                    <a:pt x="51" y="244"/>
                  </a:lnTo>
                  <a:lnTo>
                    <a:pt x="19" y="229"/>
                  </a:lnTo>
                  <a:lnTo>
                    <a:pt x="0" y="205"/>
                  </a:lnTo>
                  <a:lnTo>
                    <a:pt x="120" y="187"/>
                  </a:lnTo>
                  <a:lnTo>
                    <a:pt x="309" y="156"/>
                  </a:lnTo>
                  <a:lnTo>
                    <a:pt x="544" y="119"/>
                  </a:lnTo>
                  <a:lnTo>
                    <a:pt x="742" y="71"/>
                  </a:lnTo>
                  <a:lnTo>
                    <a:pt x="926" y="26"/>
                  </a:lnTo>
                  <a:lnTo>
                    <a:pt x="1020" y="9"/>
                  </a:lnTo>
                  <a:lnTo>
                    <a:pt x="1098" y="0"/>
                  </a:lnTo>
                  <a:lnTo>
                    <a:pt x="1165" y="2"/>
                  </a:lnTo>
                  <a:lnTo>
                    <a:pt x="1211" y="7"/>
                  </a:lnTo>
                  <a:lnTo>
                    <a:pt x="1254" y="27"/>
                  </a:lnTo>
                  <a:lnTo>
                    <a:pt x="1288" y="71"/>
                  </a:lnTo>
                  <a:lnTo>
                    <a:pt x="1301" y="117"/>
                  </a:lnTo>
                  <a:lnTo>
                    <a:pt x="1316" y="148"/>
                  </a:lnTo>
                  <a:lnTo>
                    <a:pt x="1344" y="159"/>
                  </a:lnTo>
                  <a:lnTo>
                    <a:pt x="1384" y="156"/>
                  </a:lnTo>
                  <a:lnTo>
                    <a:pt x="1412" y="145"/>
                  </a:lnTo>
                  <a:lnTo>
                    <a:pt x="1412" y="548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0"/>
            <p:cNvSpPr>
              <a:spLocks noChangeArrowheads="1"/>
            </p:cNvSpPr>
            <p:nvPr/>
          </p:nvSpPr>
          <p:spPr bwMode="auto">
            <a:xfrm>
              <a:off x="2785" y="355"/>
              <a:ext cx="187" cy="198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21"/>
            <p:cNvSpPr>
              <a:spLocks/>
            </p:cNvSpPr>
            <p:nvPr/>
          </p:nvSpPr>
          <p:spPr bwMode="auto">
            <a:xfrm>
              <a:off x="2976" y="583"/>
              <a:ext cx="1413" cy="549"/>
            </a:xfrm>
            <a:custGeom>
              <a:avLst/>
              <a:gdLst/>
              <a:ahLst/>
              <a:cxnLst>
                <a:cxn ang="0">
                  <a:pos x="0" y="548"/>
                </a:cxn>
                <a:cxn ang="0">
                  <a:pos x="96" y="537"/>
                </a:cxn>
                <a:cxn ang="0">
                  <a:pos x="175" y="524"/>
                </a:cxn>
                <a:cxn ang="0">
                  <a:pos x="233" y="511"/>
                </a:cxn>
                <a:cxn ang="0">
                  <a:pos x="294" y="499"/>
                </a:cxn>
                <a:cxn ang="0">
                  <a:pos x="352" y="493"/>
                </a:cxn>
                <a:cxn ang="0">
                  <a:pos x="412" y="495"/>
                </a:cxn>
                <a:cxn ang="0">
                  <a:pos x="473" y="499"/>
                </a:cxn>
                <a:cxn ang="0">
                  <a:pos x="518" y="482"/>
                </a:cxn>
                <a:cxn ang="0">
                  <a:pos x="450" y="440"/>
                </a:cxn>
                <a:cxn ang="0">
                  <a:pos x="407" y="411"/>
                </a:cxn>
                <a:cxn ang="0">
                  <a:pos x="369" y="381"/>
                </a:cxn>
                <a:cxn ang="0">
                  <a:pos x="343" y="348"/>
                </a:cxn>
                <a:cxn ang="0">
                  <a:pos x="450" y="383"/>
                </a:cxn>
                <a:cxn ang="0">
                  <a:pos x="557" y="418"/>
                </a:cxn>
                <a:cxn ang="0">
                  <a:pos x="629" y="436"/>
                </a:cxn>
                <a:cxn ang="0">
                  <a:pos x="742" y="449"/>
                </a:cxn>
                <a:cxn ang="0">
                  <a:pos x="815" y="449"/>
                </a:cxn>
                <a:cxn ang="0">
                  <a:pos x="881" y="444"/>
                </a:cxn>
                <a:cxn ang="0">
                  <a:pos x="926" y="427"/>
                </a:cxn>
                <a:cxn ang="0">
                  <a:pos x="953" y="407"/>
                </a:cxn>
                <a:cxn ang="0">
                  <a:pos x="885" y="389"/>
                </a:cxn>
                <a:cxn ang="0">
                  <a:pos x="840" y="365"/>
                </a:cxn>
                <a:cxn ang="0">
                  <a:pos x="809" y="339"/>
                </a:cxn>
                <a:cxn ang="0">
                  <a:pos x="778" y="308"/>
                </a:cxn>
                <a:cxn ang="0">
                  <a:pos x="868" y="334"/>
                </a:cxn>
                <a:cxn ang="0">
                  <a:pos x="949" y="348"/>
                </a:cxn>
                <a:cxn ang="0">
                  <a:pos x="1034" y="356"/>
                </a:cxn>
                <a:cxn ang="0">
                  <a:pos x="1109" y="352"/>
                </a:cxn>
                <a:cxn ang="0">
                  <a:pos x="1158" y="334"/>
                </a:cxn>
                <a:cxn ang="0">
                  <a:pos x="1179" y="312"/>
                </a:cxn>
                <a:cxn ang="0">
                  <a:pos x="1131" y="291"/>
                </a:cxn>
                <a:cxn ang="0">
                  <a:pos x="1099" y="269"/>
                </a:cxn>
                <a:cxn ang="0">
                  <a:pos x="1071" y="244"/>
                </a:cxn>
                <a:cxn ang="0">
                  <a:pos x="1073" y="229"/>
                </a:cxn>
                <a:cxn ang="0">
                  <a:pos x="1150" y="246"/>
                </a:cxn>
                <a:cxn ang="0">
                  <a:pos x="1233" y="255"/>
                </a:cxn>
                <a:cxn ang="0">
                  <a:pos x="1311" y="253"/>
                </a:cxn>
                <a:cxn ang="0">
                  <a:pos x="1361" y="244"/>
                </a:cxn>
                <a:cxn ang="0">
                  <a:pos x="1393" y="229"/>
                </a:cxn>
                <a:cxn ang="0">
                  <a:pos x="1412" y="205"/>
                </a:cxn>
                <a:cxn ang="0">
                  <a:pos x="1292" y="187"/>
                </a:cxn>
                <a:cxn ang="0">
                  <a:pos x="1087" y="158"/>
                </a:cxn>
                <a:cxn ang="0">
                  <a:pos x="868" y="119"/>
                </a:cxn>
                <a:cxn ang="0">
                  <a:pos x="670" y="71"/>
                </a:cxn>
                <a:cxn ang="0">
                  <a:pos x="486" y="26"/>
                </a:cxn>
                <a:cxn ang="0">
                  <a:pos x="392" y="9"/>
                </a:cxn>
                <a:cxn ang="0">
                  <a:pos x="314" y="0"/>
                </a:cxn>
                <a:cxn ang="0">
                  <a:pos x="247" y="2"/>
                </a:cxn>
                <a:cxn ang="0">
                  <a:pos x="201" y="7"/>
                </a:cxn>
                <a:cxn ang="0">
                  <a:pos x="158" y="27"/>
                </a:cxn>
                <a:cxn ang="0">
                  <a:pos x="124" y="71"/>
                </a:cxn>
                <a:cxn ang="0">
                  <a:pos x="111" y="117"/>
                </a:cxn>
                <a:cxn ang="0">
                  <a:pos x="96" y="148"/>
                </a:cxn>
                <a:cxn ang="0">
                  <a:pos x="68" y="159"/>
                </a:cxn>
                <a:cxn ang="0">
                  <a:pos x="28" y="156"/>
                </a:cxn>
                <a:cxn ang="0">
                  <a:pos x="0" y="145"/>
                </a:cxn>
                <a:cxn ang="0">
                  <a:pos x="0" y="548"/>
                </a:cxn>
              </a:cxnLst>
              <a:rect l="0" t="0" r="r" b="b"/>
              <a:pathLst>
                <a:path w="1413" h="549">
                  <a:moveTo>
                    <a:pt x="0" y="548"/>
                  </a:moveTo>
                  <a:lnTo>
                    <a:pt x="96" y="537"/>
                  </a:lnTo>
                  <a:lnTo>
                    <a:pt x="175" y="524"/>
                  </a:lnTo>
                  <a:lnTo>
                    <a:pt x="233" y="511"/>
                  </a:lnTo>
                  <a:lnTo>
                    <a:pt x="294" y="499"/>
                  </a:lnTo>
                  <a:lnTo>
                    <a:pt x="352" y="493"/>
                  </a:lnTo>
                  <a:lnTo>
                    <a:pt x="412" y="495"/>
                  </a:lnTo>
                  <a:lnTo>
                    <a:pt x="473" y="499"/>
                  </a:lnTo>
                  <a:lnTo>
                    <a:pt x="518" y="482"/>
                  </a:lnTo>
                  <a:lnTo>
                    <a:pt x="450" y="440"/>
                  </a:lnTo>
                  <a:lnTo>
                    <a:pt x="407" y="411"/>
                  </a:lnTo>
                  <a:lnTo>
                    <a:pt x="369" y="381"/>
                  </a:lnTo>
                  <a:lnTo>
                    <a:pt x="343" y="348"/>
                  </a:lnTo>
                  <a:lnTo>
                    <a:pt x="450" y="383"/>
                  </a:lnTo>
                  <a:lnTo>
                    <a:pt x="557" y="418"/>
                  </a:lnTo>
                  <a:lnTo>
                    <a:pt x="629" y="436"/>
                  </a:lnTo>
                  <a:lnTo>
                    <a:pt x="742" y="449"/>
                  </a:lnTo>
                  <a:lnTo>
                    <a:pt x="815" y="449"/>
                  </a:lnTo>
                  <a:lnTo>
                    <a:pt x="881" y="444"/>
                  </a:lnTo>
                  <a:lnTo>
                    <a:pt x="926" y="427"/>
                  </a:lnTo>
                  <a:lnTo>
                    <a:pt x="953" y="407"/>
                  </a:lnTo>
                  <a:lnTo>
                    <a:pt x="885" y="389"/>
                  </a:lnTo>
                  <a:lnTo>
                    <a:pt x="840" y="365"/>
                  </a:lnTo>
                  <a:lnTo>
                    <a:pt x="809" y="339"/>
                  </a:lnTo>
                  <a:lnTo>
                    <a:pt x="778" y="308"/>
                  </a:lnTo>
                  <a:lnTo>
                    <a:pt x="868" y="334"/>
                  </a:lnTo>
                  <a:lnTo>
                    <a:pt x="949" y="348"/>
                  </a:lnTo>
                  <a:lnTo>
                    <a:pt x="1034" y="356"/>
                  </a:lnTo>
                  <a:lnTo>
                    <a:pt x="1109" y="352"/>
                  </a:lnTo>
                  <a:lnTo>
                    <a:pt x="1158" y="334"/>
                  </a:lnTo>
                  <a:lnTo>
                    <a:pt x="1179" y="312"/>
                  </a:lnTo>
                  <a:lnTo>
                    <a:pt x="1131" y="291"/>
                  </a:lnTo>
                  <a:lnTo>
                    <a:pt x="1099" y="269"/>
                  </a:lnTo>
                  <a:lnTo>
                    <a:pt x="1071" y="244"/>
                  </a:lnTo>
                  <a:lnTo>
                    <a:pt x="1073" y="229"/>
                  </a:lnTo>
                  <a:lnTo>
                    <a:pt x="1150" y="246"/>
                  </a:lnTo>
                  <a:lnTo>
                    <a:pt x="1233" y="255"/>
                  </a:lnTo>
                  <a:lnTo>
                    <a:pt x="1311" y="253"/>
                  </a:lnTo>
                  <a:lnTo>
                    <a:pt x="1361" y="244"/>
                  </a:lnTo>
                  <a:lnTo>
                    <a:pt x="1393" y="229"/>
                  </a:lnTo>
                  <a:lnTo>
                    <a:pt x="1412" y="205"/>
                  </a:lnTo>
                  <a:lnTo>
                    <a:pt x="1292" y="187"/>
                  </a:lnTo>
                  <a:lnTo>
                    <a:pt x="1087" y="158"/>
                  </a:lnTo>
                  <a:lnTo>
                    <a:pt x="868" y="119"/>
                  </a:lnTo>
                  <a:lnTo>
                    <a:pt x="670" y="71"/>
                  </a:lnTo>
                  <a:lnTo>
                    <a:pt x="486" y="26"/>
                  </a:lnTo>
                  <a:lnTo>
                    <a:pt x="392" y="9"/>
                  </a:lnTo>
                  <a:lnTo>
                    <a:pt x="314" y="0"/>
                  </a:lnTo>
                  <a:lnTo>
                    <a:pt x="247" y="2"/>
                  </a:lnTo>
                  <a:lnTo>
                    <a:pt x="201" y="7"/>
                  </a:lnTo>
                  <a:lnTo>
                    <a:pt x="158" y="27"/>
                  </a:lnTo>
                  <a:lnTo>
                    <a:pt x="124" y="71"/>
                  </a:lnTo>
                  <a:lnTo>
                    <a:pt x="111" y="117"/>
                  </a:lnTo>
                  <a:lnTo>
                    <a:pt x="96" y="148"/>
                  </a:lnTo>
                  <a:lnTo>
                    <a:pt x="68" y="159"/>
                  </a:lnTo>
                  <a:lnTo>
                    <a:pt x="28" y="156"/>
                  </a:lnTo>
                  <a:lnTo>
                    <a:pt x="0" y="145"/>
                  </a:lnTo>
                  <a:lnTo>
                    <a:pt x="0" y="548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1398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1399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" name="Rectangle 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2BE5F-550D-45E8-AA4E-5E8B4849F1A2}" type="datetime1">
              <a:rPr lang="en-US" smtClean="0"/>
              <a:t>10/18/2017</a:t>
            </a:fld>
            <a:endParaRPr lang="en-US"/>
          </a:p>
        </p:txBody>
      </p:sp>
      <p:sp>
        <p:nvSpPr>
          <p:cNvPr id="22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23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7F00"/>
                </a:solidFill>
              </a:defRPr>
            </a:lvl1pPr>
          </a:lstStyle>
          <a:p>
            <a:pPr>
              <a:defRPr/>
            </a:pPr>
            <a:fld id="{85F56723-B569-4878-B5B6-34CE35B6577C}" type="slidenum">
              <a:rPr lang="en-US"/>
              <a:pPr>
                <a:defRPr/>
              </a:pPr>
              <a:t>‹#›</a:t>
            </a:fld>
            <a:r>
              <a:rPr lang="en-US"/>
              <a:t>Louisiana Tumor Registry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3E8B2-4375-4ED2-B597-E79AF258F186}" type="datetime1">
              <a:rPr lang="en-US" smtClean="0"/>
              <a:t>10/18/2017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02830-612F-4B00-BB47-26D780AE2161}" type="slidenum">
              <a:rPr lang="en-US"/>
              <a:pPr>
                <a:defRPr/>
              </a:pPr>
              <a:t>‹#›</a:t>
            </a:fld>
            <a:r>
              <a:rPr lang="en-US">
                <a:solidFill>
                  <a:srgbClr val="FF7F00"/>
                </a:solidFill>
              </a:rPr>
              <a:t>Louisiana Tumor Registry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BCA15-7929-4496-A526-2AEE644532C4}" type="datetime1">
              <a:rPr lang="en-US" smtClean="0"/>
              <a:t>10/18/2017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ED590-3361-4AAD-86D7-DF3B72AC2DD7}" type="slidenum">
              <a:rPr lang="en-US"/>
              <a:pPr>
                <a:defRPr/>
              </a:pPr>
              <a:t>‹#›</a:t>
            </a:fld>
            <a:r>
              <a:rPr lang="en-US">
                <a:solidFill>
                  <a:srgbClr val="FF7F00"/>
                </a:solidFill>
              </a:rPr>
              <a:t>Louisiana Tumor Registry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716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16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0DC05-26D8-4A86-91A5-C58282471483}" type="datetime1">
              <a:rPr lang="en-US" smtClean="0"/>
              <a:t>10/18/2017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47A99-E506-4A57-91AD-78D40B91BB6C}" type="slidenum">
              <a:rPr lang="en-US"/>
              <a:pPr>
                <a:defRPr/>
              </a:pPr>
              <a:t>‹#›</a:t>
            </a:fld>
            <a:r>
              <a:rPr lang="en-US">
                <a:solidFill>
                  <a:srgbClr val="FF7F00"/>
                </a:solidFill>
              </a:rPr>
              <a:t>Louisiana Tumor Registry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3576D-D79A-4424-A6B4-4AF5EBF295E2}" type="datetime1">
              <a:rPr lang="en-US" smtClean="0"/>
              <a:t>10/18/2017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2B487-1580-4788-9C4A-086A0EE3DAE9}" type="slidenum">
              <a:rPr lang="en-US"/>
              <a:pPr>
                <a:defRPr/>
              </a:pPr>
              <a:t>‹#›</a:t>
            </a:fld>
            <a:r>
              <a:rPr lang="en-US">
                <a:solidFill>
                  <a:srgbClr val="FF7F00"/>
                </a:solidFill>
              </a:rPr>
              <a:t>Louisiana Tumor Registry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6C1F5-3B88-4A90-B226-875D92AFACA8}" type="datetime1">
              <a:rPr lang="en-US" smtClean="0"/>
              <a:t>10/18/2017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9A2F8-3A3B-4A76-A063-1A624AE38DC0}" type="slidenum">
              <a:rPr lang="en-US"/>
              <a:pPr>
                <a:defRPr/>
              </a:pPr>
              <a:t>‹#›</a:t>
            </a:fld>
            <a:r>
              <a:rPr lang="en-US">
                <a:solidFill>
                  <a:srgbClr val="FF7F00"/>
                </a:solidFill>
              </a:rPr>
              <a:t>Louisiana Tumor Registry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0A852-B277-4345-9A14-310454BF6BFF}" type="datetime1">
              <a:rPr lang="en-US" smtClean="0"/>
              <a:t>10/18/2017</a:t>
            </a:fld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FDE23-0BD6-42F9-A0A6-F4153365E288}" type="slidenum">
              <a:rPr lang="en-US"/>
              <a:pPr>
                <a:defRPr/>
              </a:pPr>
              <a:t>‹#›</a:t>
            </a:fld>
            <a:r>
              <a:rPr lang="en-US">
                <a:solidFill>
                  <a:srgbClr val="FF7F00"/>
                </a:solidFill>
              </a:rPr>
              <a:t>Louisiana Tumor Registry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3072D-2244-4116-8562-D85C5798054D}" type="datetime1">
              <a:rPr lang="en-US" smtClean="0"/>
              <a:t>10/18/2017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40F76-FAE4-4753-A31F-54AD6076FAEF}" type="slidenum">
              <a:rPr lang="en-US"/>
              <a:pPr>
                <a:defRPr/>
              </a:pPr>
              <a:t>‹#›</a:t>
            </a:fld>
            <a:r>
              <a:rPr lang="en-US">
                <a:solidFill>
                  <a:srgbClr val="FF7F00"/>
                </a:solidFill>
              </a:rPr>
              <a:t>Louisiana Tumor Registry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57305-4C3C-48F7-9A15-3DB1EB665D16}" type="datetime1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8C6B7-9647-4185-8D5D-F80D1C503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096000"/>
            <a:ext cx="1828800" cy="76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55852-6E6F-4264-809E-4F6C2750C2EC}" type="datetime1">
              <a:rPr lang="en-US" smtClean="0"/>
              <a:t>10/18/2017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7F8D7-3031-46F5-8EFD-C3726C168D3E}" type="slidenum">
              <a:rPr lang="en-US"/>
              <a:pPr>
                <a:defRPr/>
              </a:pPr>
              <a:t>‹#›</a:t>
            </a:fld>
            <a:r>
              <a:rPr lang="en-US">
                <a:solidFill>
                  <a:srgbClr val="FF7F00"/>
                </a:solidFill>
              </a:rPr>
              <a:t>Louisiana Tumor Registry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AC28F-94DB-4AF0-A0B0-35D756957A28}" type="datetime1">
              <a:rPr lang="en-US" smtClean="0"/>
              <a:t>10/18/2017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ABBAA-FE9A-4ABC-9109-9503EAF0F4DA}" type="slidenum">
              <a:rPr lang="en-US"/>
              <a:pPr>
                <a:defRPr/>
              </a:pPr>
              <a:t>‹#›</a:t>
            </a:fld>
            <a:r>
              <a:rPr lang="en-US">
                <a:solidFill>
                  <a:srgbClr val="FF7F00"/>
                </a:solidFill>
              </a:rPr>
              <a:t>Louisiana Tumor Registry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0005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0005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59938-7197-4EC7-BAD5-C3F0D22A70AB}" type="datetime1">
              <a:rPr lang="en-US" smtClean="0"/>
              <a:t>10/18/2017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18273-5854-4148-8639-9584E349B582}" type="slidenum">
              <a:rPr lang="en-US"/>
              <a:pPr>
                <a:defRPr/>
              </a:pPr>
              <a:t>‹#›</a:t>
            </a:fld>
            <a:r>
              <a:rPr lang="en-US">
                <a:solidFill>
                  <a:srgbClr val="FF7F00"/>
                </a:solidFill>
              </a:rPr>
              <a:t>Louisiana Tumor Registry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0005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77165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E1DB8-51D9-480A-964B-EF66C54A1638}" type="datetime1">
              <a:rPr lang="en-US" smtClean="0"/>
              <a:t>10/18/2017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5F356-2359-4728-AE65-587B45D8F1B3}" type="slidenum">
              <a:rPr lang="en-US"/>
              <a:pPr>
                <a:defRPr/>
              </a:pPr>
              <a:t>‹#›</a:t>
            </a:fld>
            <a:r>
              <a:rPr lang="en-US">
                <a:solidFill>
                  <a:srgbClr val="FF7F00"/>
                </a:solidFill>
              </a:rPr>
              <a:t>Louisiana Tumor Registry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4B6F6-347D-4E5D-B4A0-0787085359AB}" type="datetime1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52466-056B-4511-8944-F6D00D8DF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7BFB0-218B-4268-AAD7-8128B7C606C9}" type="datetime1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3D4FF-528D-4FE5-AC10-5E82B43D68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20599-B88D-410F-A1D6-B54522FF2331}" type="datetime1">
              <a:rPr lang="en-US" smtClean="0"/>
              <a:t>10/18/2017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6EDEF-876B-4550-917A-9817E73243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D75D5-E484-4690-9BAF-827330DC2AE5}" type="datetime1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539F0-8FD3-46F1-A59C-E32C8E4AD9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096000"/>
            <a:ext cx="1828800" cy="76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8D89C-8234-4F22-8850-F9F756C1FADF}" type="datetime1">
              <a:rPr lang="en-US" smtClean="0"/>
              <a:t>10/18/2017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21324-4F6E-4B90-9B74-115782F5E3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91143-33D0-45BE-970D-808050D029AE}" type="datetime1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E2B68-6D7B-498F-9A86-5E87861FF0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599AE-68C0-4A46-883E-59F405E02FCD}" type="datetime1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0D086-547B-479F-9F22-BB7008F25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4558C63-AC13-4629-AAFB-4DADD2801FA2}" type="datetime1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05D001E-1817-4071-BAD2-A577B03EC5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037757"/>
            <a:ext cx="1790700" cy="77661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eaLnBrk="0" hangingPunct="0">
              <a:defRPr sz="1400"/>
            </a:lvl1pPr>
          </a:lstStyle>
          <a:p>
            <a:pPr>
              <a:defRPr/>
            </a:pPr>
            <a:fld id="{F6C61CD3-5DE7-4A97-B77D-08D3B1867FBA}" type="datetime1">
              <a:rPr lang="en-US" smtClean="0"/>
              <a:t>10/18/2017</a:t>
            </a:fld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r>
              <a:rPr lang="en-US" smtClean="0"/>
              <a:t>Louisiana Tumor Registry</a:t>
            </a:r>
            <a:endParaRPr lang="en-US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096000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2098493A-F9B1-4CAD-BFE2-913E4E7C600A}" type="slidenum">
              <a:rPr lang="en-US"/>
              <a:pPr>
                <a:defRPr/>
              </a:pPr>
              <a:t>‹#›</a:t>
            </a:fld>
            <a:r>
              <a:rPr lang="en-US">
                <a:solidFill>
                  <a:srgbClr val="FF7F00"/>
                </a:solidFill>
              </a:rPr>
              <a:t>Louisiana Tumor Registry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166938" y="563563"/>
            <a:ext cx="4800600" cy="6151562"/>
            <a:chOff x="1365" y="355"/>
            <a:chExt cx="3024" cy="3875"/>
          </a:xfrm>
        </p:grpSpPr>
        <p:sp>
          <p:nvSpPr>
            <p:cNvPr id="100358" name="Freeform 6"/>
            <p:cNvSpPr>
              <a:spLocks/>
            </p:cNvSpPr>
            <p:nvPr/>
          </p:nvSpPr>
          <p:spPr bwMode="auto">
            <a:xfrm>
              <a:off x="2835" y="586"/>
              <a:ext cx="88" cy="1121"/>
            </a:xfrm>
            <a:custGeom>
              <a:avLst/>
              <a:gdLst/>
              <a:ahLst/>
              <a:cxnLst>
                <a:cxn ang="0">
                  <a:pos x="0" y="1120"/>
                </a:cxn>
                <a:cxn ang="0">
                  <a:pos x="0" y="0"/>
                </a:cxn>
                <a:cxn ang="0">
                  <a:pos x="87" y="0"/>
                </a:cxn>
                <a:cxn ang="0">
                  <a:pos x="87" y="1085"/>
                </a:cxn>
                <a:cxn ang="0">
                  <a:pos x="0" y="1120"/>
                </a:cxn>
              </a:cxnLst>
              <a:rect l="0" t="0" r="r" b="b"/>
              <a:pathLst>
                <a:path w="88" h="1121">
                  <a:moveTo>
                    <a:pt x="0" y="1120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87" y="1085"/>
                  </a:lnTo>
                  <a:lnTo>
                    <a:pt x="0" y="1120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359" name="Freeform 7"/>
            <p:cNvSpPr>
              <a:spLocks/>
            </p:cNvSpPr>
            <p:nvPr/>
          </p:nvSpPr>
          <p:spPr bwMode="auto">
            <a:xfrm>
              <a:off x="2834" y="1900"/>
              <a:ext cx="84" cy="363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83" y="0"/>
                </a:cxn>
                <a:cxn ang="0">
                  <a:pos x="74" y="329"/>
                </a:cxn>
                <a:cxn ang="0">
                  <a:pos x="0" y="362"/>
                </a:cxn>
                <a:cxn ang="0">
                  <a:pos x="0" y="29"/>
                </a:cxn>
              </a:cxnLst>
              <a:rect l="0" t="0" r="r" b="b"/>
              <a:pathLst>
                <a:path w="84" h="363">
                  <a:moveTo>
                    <a:pt x="0" y="29"/>
                  </a:moveTo>
                  <a:lnTo>
                    <a:pt x="83" y="0"/>
                  </a:lnTo>
                  <a:lnTo>
                    <a:pt x="74" y="329"/>
                  </a:lnTo>
                  <a:lnTo>
                    <a:pt x="0" y="362"/>
                  </a:lnTo>
                  <a:lnTo>
                    <a:pt x="0" y="29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360" name="Freeform 8"/>
            <p:cNvSpPr>
              <a:spLocks/>
            </p:cNvSpPr>
            <p:nvPr/>
          </p:nvSpPr>
          <p:spPr bwMode="auto">
            <a:xfrm>
              <a:off x="2825" y="2493"/>
              <a:ext cx="84" cy="249"/>
            </a:xfrm>
            <a:custGeom>
              <a:avLst/>
              <a:gdLst/>
              <a:ahLst/>
              <a:cxnLst>
                <a:cxn ang="0">
                  <a:pos x="2" y="213"/>
                </a:cxn>
                <a:cxn ang="0">
                  <a:pos x="0" y="28"/>
                </a:cxn>
                <a:cxn ang="0">
                  <a:pos x="83" y="0"/>
                </a:cxn>
                <a:cxn ang="0">
                  <a:pos x="72" y="248"/>
                </a:cxn>
                <a:cxn ang="0">
                  <a:pos x="2" y="213"/>
                </a:cxn>
              </a:cxnLst>
              <a:rect l="0" t="0" r="r" b="b"/>
              <a:pathLst>
                <a:path w="84" h="249">
                  <a:moveTo>
                    <a:pt x="2" y="213"/>
                  </a:moveTo>
                  <a:lnTo>
                    <a:pt x="0" y="28"/>
                  </a:lnTo>
                  <a:lnTo>
                    <a:pt x="83" y="0"/>
                  </a:lnTo>
                  <a:lnTo>
                    <a:pt x="72" y="248"/>
                  </a:lnTo>
                  <a:lnTo>
                    <a:pt x="2" y="213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361" name="Freeform 9"/>
            <p:cNvSpPr>
              <a:spLocks/>
            </p:cNvSpPr>
            <p:nvPr/>
          </p:nvSpPr>
          <p:spPr bwMode="auto">
            <a:xfrm>
              <a:off x="2831" y="2965"/>
              <a:ext cx="52" cy="232"/>
            </a:xfrm>
            <a:custGeom>
              <a:avLst/>
              <a:gdLst/>
              <a:ahLst/>
              <a:cxnLst>
                <a:cxn ang="0">
                  <a:pos x="13" y="204"/>
                </a:cxn>
                <a:cxn ang="0">
                  <a:pos x="0" y="0"/>
                </a:cxn>
                <a:cxn ang="0">
                  <a:pos x="51" y="26"/>
                </a:cxn>
                <a:cxn ang="0">
                  <a:pos x="47" y="231"/>
                </a:cxn>
                <a:cxn ang="0">
                  <a:pos x="13" y="204"/>
                </a:cxn>
              </a:cxnLst>
              <a:rect l="0" t="0" r="r" b="b"/>
              <a:pathLst>
                <a:path w="52" h="232">
                  <a:moveTo>
                    <a:pt x="13" y="204"/>
                  </a:moveTo>
                  <a:lnTo>
                    <a:pt x="0" y="0"/>
                  </a:lnTo>
                  <a:lnTo>
                    <a:pt x="51" y="26"/>
                  </a:lnTo>
                  <a:lnTo>
                    <a:pt x="47" y="231"/>
                  </a:lnTo>
                  <a:lnTo>
                    <a:pt x="13" y="204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362" name="Freeform 10"/>
            <p:cNvSpPr>
              <a:spLocks/>
            </p:cNvSpPr>
            <p:nvPr/>
          </p:nvSpPr>
          <p:spPr bwMode="auto">
            <a:xfrm>
              <a:off x="2851" y="3354"/>
              <a:ext cx="36" cy="133"/>
            </a:xfrm>
            <a:custGeom>
              <a:avLst/>
              <a:gdLst/>
              <a:ahLst/>
              <a:cxnLst>
                <a:cxn ang="0">
                  <a:pos x="4" y="101"/>
                </a:cxn>
                <a:cxn ang="0">
                  <a:pos x="0" y="0"/>
                </a:cxn>
                <a:cxn ang="0">
                  <a:pos x="35" y="20"/>
                </a:cxn>
                <a:cxn ang="0">
                  <a:pos x="28" y="132"/>
                </a:cxn>
                <a:cxn ang="0">
                  <a:pos x="4" y="101"/>
                </a:cxn>
              </a:cxnLst>
              <a:rect l="0" t="0" r="r" b="b"/>
              <a:pathLst>
                <a:path w="36" h="133">
                  <a:moveTo>
                    <a:pt x="4" y="101"/>
                  </a:moveTo>
                  <a:lnTo>
                    <a:pt x="0" y="0"/>
                  </a:lnTo>
                  <a:lnTo>
                    <a:pt x="35" y="20"/>
                  </a:lnTo>
                  <a:lnTo>
                    <a:pt x="28" y="132"/>
                  </a:lnTo>
                  <a:lnTo>
                    <a:pt x="4" y="101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363" name="Freeform 11"/>
            <p:cNvSpPr>
              <a:spLocks/>
            </p:cNvSpPr>
            <p:nvPr/>
          </p:nvSpPr>
          <p:spPr bwMode="auto">
            <a:xfrm>
              <a:off x="2851" y="3640"/>
              <a:ext cx="30" cy="590"/>
            </a:xfrm>
            <a:custGeom>
              <a:avLst/>
              <a:gdLst/>
              <a:ahLst/>
              <a:cxnLst>
                <a:cxn ang="0">
                  <a:pos x="15" y="589"/>
                </a:cxn>
                <a:cxn ang="0">
                  <a:pos x="0" y="0"/>
                </a:cxn>
                <a:cxn ang="0">
                  <a:pos x="29" y="37"/>
                </a:cxn>
                <a:cxn ang="0">
                  <a:pos x="15" y="589"/>
                </a:cxn>
              </a:cxnLst>
              <a:rect l="0" t="0" r="r" b="b"/>
              <a:pathLst>
                <a:path w="30" h="590">
                  <a:moveTo>
                    <a:pt x="15" y="589"/>
                  </a:moveTo>
                  <a:lnTo>
                    <a:pt x="0" y="0"/>
                  </a:lnTo>
                  <a:lnTo>
                    <a:pt x="29" y="37"/>
                  </a:lnTo>
                  <a:lnTo>
                    <a:pt x="15" y="589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364" name="Freeform 12"/>
            <p:cNvSpPr>
              <a:spLocks/>
            </p:cNvSpPr>
            <p:nvPr/>
          </p:nvSpPr>
          <p:spPr bwMode="auto">
            <a:xfrm>
              <a:off x="2600" y="3595"/>
              <a:ext cx="233" cy="130"/>
            </a:xfrm>
            <a:custGeom>
              <a:avLst/>
              <a:gdLst/>
              <a:ahLst/>
              <a:cxnLst>
                <a:cxn ang="0">
                  <a:pos x="0" y="117"/>
                </a:cxn>
                <a:cxn ang="0">
                  <a:pos x="48" y="101"/>
                </a:cxn>
                <a:cxn ang="0">
                  <a:pos x="93" y="79"/>
                </a:cxn>
                <a:cxn ang="0">
                  <a:pos x="146" y="39"/>
                </a:cxn>
                <a:cxn ang="0">
                  <a:pos x="182" y="0"/>
                </a:cxn>
                <a:cxn ang="0">
                  <a:pos x="232" y="42"/>
                </a:cxn>
                <a:cxn ang="0">
                  <a:pos x="188" y="74"/>
                </a:cxn>
                <a:cxn ang="0">
                  <a:pos x="134" y="110"/>
                </a:cxn>
                <a:cxn ang="0">
                  <a:pos x="61" y="129"/>
                </a:cxn>
                <a:cxn ang="0">
                  <a:pos x="0" y="117"/>
                </a:cxn>
              </a:cxnLst>
              <a:rect l="0" t="0" r="r" b="b"/>
              <a:pathLst>
                <a:path w="233" h="130">
                  <a:moveTo>
                    <a:pt x="0" y="117"/>
                  </a:moveTo>
                  <a:lnTo>
                    <a:pt x="48" y="101"/>
                  </a:lnTo>
                  <a:lnTo>
                    <a:pt x="93" y="79"/>
                  </a:lnTo>
                  <a:lnTo>
                    <a:pt x="146" y="39"/>
                  </a:lnTo>
                  <a:lnTo>
                    <a:pt x="182" y="0"/>
                  </a:lnTo>
                  <a:lnTo>
                    <a:pt x="232" y="42"/>
                  </a:lnTo>
                  <a:lnTo>
                    <a:pt x="188" y="74"/>
                  </a:lnTo>
                  <a:lnTo>
                    <a:pt x="134" y="110"/>
                  </a:lnTo>
                  <a:lnTo>
                    <a:pt x="61" y="129"/>
                  </a:lnTo>
                  <a:lnTo>
                    <a:pt x="0" y="117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365" name="Freeform 13"/>
            <p:cNvSpPr>
              <a:spLocks/>
            </p:cNvSpPr>
            <p:nvPr/>
          </p:nvSpPr>
          <p:spPr bwMode="auto">
            <a:xfrm>
              <a:off x="2583" y="2888"/>
              <a:ext cx="465" cy="646"/>
            </a:xfrm>
            <a:custGeom>
              <a:avLst/>
              <a:gdLst/>
              <a:ahLst/>
              <a:cxnLst>
                <a:cxn ang="0">
                  <a:pos x="359" y="645"/>
                </a:cxn>
                <a:cxn ang="0">
                  <a:pos x="405" y="616"/>
                </a:cxn>
                <a:cxn ang="0">
                  <a:pos x="447" y="580"/>
                </a:cxn>
                <a:cxn ang="0">
                  <a:pos x="460" y="552"/>
                </a:cxn>
                <a:cxn ang="0">
                  <a:pos x="464" y="515"/>
                </a:cxn>
                <a:cxn ang="0">
                  <a:pos x="451" y="468"/>
                </a:cxn>
                <a:cxn ang="0">
                  <a:pos x="424" y="424"/>
                </a:cxn>
                <a:cxn ang="0">
                  <a:pos x="380" y="385"/>
                </a:cxn>
                <a:cxn ang="0">
                  <a:pos x="168" y="259"/>
                </a:cxn>
                <a:cxn ang="0">
                  <a:pos x="133" y="235"/>
                </a:cxn>
                <a:cxn ang="0">
                  <a:pos x="111" y="208"/>
                </a:cxn>
                <a:cxn ang="0">
                  <a:pos x="104" y="166"/>
                </a:cxn>
                <a:cxn ang="0">
                  <a:pos x="117" y="124"/>
                </a:cxn>
                <a:cxn ang="0">
                  <a:pos x="155" y="95"/>
                </a:cxn>
                <a:cxn ang="0">
                  <a:pos x="222" y="52"/>
                </a:cxn>
                <a:cxn ang="0">
                  <a:pos x="124" y="0"/>
                </a:cxn>
                <a:cxn ang="0">
                  <a:pos x="55" y="41"/>
                </a:cxn>
                <a:cxn ang="0">
                  <a:pos x="27" y="70"/>
                </a:cxn>
                <a:cxn ang="0">
                  <a:pos x="2" y="123"/>
                </a:cxn>
                <a:cxn ang="0">
                  <a:pos x="0" y="189"/>
                </a:cxn>
                <a:cxn ang="0">
                  <a:pos x="29" y="257"/>
                </a:cxn>
                <a:cxn ang="0">
                  <a:pos x="78" y="300"/>
                </a:cxn>
                <a:cxn ang="0">
                  <a:pos x="311" y="442"/>
                </a:cxn>
                <a:cxn ang="0">
                  <a:pos x="358" y="474"/>
                </a:cxn>
                <a:cxn ang="0">
                  <a:pos x="375" y="516"/>
                </a:cxn>
                <a:cxn ang="0">
                  <a:pos x="375" y="550"/>
                </a:cxn>
                <a:cxn ang="0">
                  <a:pos x="308" y="608"/>
                </a:cxn>
                <a:cxn ang="0">
                  <a:pos x="359" y="645"/>
                </a:cxn>
              </a:cxnLst>
              <a:rect l="0" t="0" r="r" b="b"/>
              <a:pathLst>
                <a:path w="465" h="646">
                  <a:moveTo>
                    <a:pt x="359" y="645"/>
                  </a:moveTo>
                  <a:lnTo>
                    <a:pt x="405" y="616"/>
                  </a:lnTo>
                  <a:lnTo>
                    <a:pt x="447" y="580"/>
                  </a:lnTo>
                  <a:lnTo>
                    <a:pt x="460" y="552"/>
                  </a:lnTo>
                  <a:lnTo>
                    <a:pt x="464" y="515"/>
                  </a:lnTo>
                  <a:lnTo>
                    <a:pt x="451" y="468"/>
                  </a:lnTo>
                  <a:lnTo>
                    <a:pt x="424" y="424"/>
                  </a:lnTo>
                  <a:lnTo>
                    <a:pt x="380" y="385"/>
                  </a:lnTo>
                  <a:lnTo>
                    <a:pt x="168" y="259"/>
                  </a:lnTo>
                  <a:lnTo>
                    <a:pt x="133" y="235"/>
                  </a:lnTo>
                  <a:lnTo>
                    <a:pt x="111" y="208"/>
                  </a:lnTo>
                  <a:lnTo>
                    <a:pt x="104" y="166"/>
                  </a:lnTo>
                  <a:lnTo>
                    <a:pt x="117" y="124"/>
                  </a:lnTo>
                  <a:lnTo>
                    <a:pt x="155" y="95"/>
                  </a:lnTo>
                  <a:lnTo>
                    <a:pt x="222" y="52"/>
                  </a:lnTo>
                  <a:lnTo>
                    <a:pt x="124" y="0"/>
                  </a:lnTo>
                  <a:lnTo>
                    <a:pt x="55" y="41"/>
                  </a:lnTo>
                  <a:lnTo>
                    <a:pt x="27" y="70"/>
                  </a:lnTo>
                  <a:lnTo>
                    <a:pt x="2" y="123"/>
                  </a:lnTo>
                  <a:lnTo>
                    <a:pt x="0" y="189"/>
                  </a:lnTo>
                  <a:lnTo>
                    <a:pt x="29" y="257"/>
                  </a:lnTo>
                  <a:lnTo>
                    <a:pt x="78" y="300"/>
                  </a:lnTo>
                  <a:lnTo>
                    <a:pt x="311" y="442"/>
                  </a:lnTo>
                  <a:lnTo>
                    <a:pt x="358" y="474"/>
                  </a:lnTo>
                  <a:lnTo>
                    <a:pt x="375" y="516"/>
                  </a:lnTo>
                  <a:lnTo>
                    <a:pt x="375" y="550"/>
                  </a:lnTo>
                  <a:lnTo>
                    <a:pt x="308" y="608"/>
                  </a:lnTo>
                  <a:lnTo>
                    <a:pt x="359" y="645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366" name="Freeform 14"/>
            <p:cNvSpPr>
              <a:spLocks/>
            </p:cNvSpPr>
            <p:nvPr/>
          </p:nvSpPr>
          <p:spPr bwMode="auto">
            <a:xfrm>
              <a:off x="2966" y="2396"/>
              <a:ext cx="318" cy="422"/>
            </a:xfrm>
            <a:custGeom>
              <a:avLst/>
              <a:gdLst/>
              <a:ahLst/>
              <a:cxnLst>
                <a:cxn ang="0">
                  <a:pos x="92" y="421"/>
                </a:cxn>
                <a:cxn ang="0">
                  <a:pos x="163" y="399"/>
                </a:cxn>
                <a:cxn ang="0">
                  <a:pos x="218" y="357"/>
                </a:cxn>
                <a:cxn ang="0">
                  <a:pos x="263" y="316"/>
                </a:cxn>
                <a:cxn ang="0">
                  <a:pos x="300" y="265"/>
                </a:cxn>
                <a:cxn ang="0">
                  <a:pos x="317" y="203"/>
                </a:cxn>
                <a:cxn ang="0">
                  <a:pos x="316" y="139"/>
                </a:cxn>
                <a:cxn ang="0">
                  <a:pos x="299" y="95"/>
                </a:cxn>
                <a:cxn ang="0">
                  <a:pos x="276" y="64"/>
                </a:cxn>
                <a:cxn ang="0">
                  <a:pos x="241" y="36"/>
                </a:cxn>
                <a:cxn ang="0">
                  <a:pos x="218" y="14"/>
                </a:cxn>
                <a:cxn ang="0">
                  <a:pos x="180" y="0"/>
                </a:cxn>
                <a:cxn ang="0">
                  <a:pos x="61" y="52"/>
                </a:cxn>
                <a:cxn ang="0">
                  <a:pos x="106" y="93"/>
                </a:cxn>
                <a:cxn ang="0">
                  <a:pos x="137" y="130"/>
                </a:cxn>
                <a:cxn ang="0">
                  <a:pos x="159" y="159"/>
                </a:cxn>
                <a:cxn ang="0">
                  <a:pos x="176" y="196"/>
                </a:cxn>
                <a:cxn ang="0">
                  <a:pos x="176" y="246"/>
                </a:cxn>
                <a:cxn ang="0">
                  <a:pos x="145" y="279"/>
                </a:cxn>
                <a:cxn ang="0">
                  <a:pos x="105" y="309"/>
                </a:cxn>
                <a:cxn ang="0">
                  <a:pos x="50" y="342"/>
                </a:cxn>
                <a:cxn ang="0">
                  <a:pos x="0" y="369"/>
                </a:cxn>
                <a:cxn ang="0">
                  <a:pos x="92" y="421"/>
                </a:cxn>
              </a:cxnLst>
              <a:rect l="0" t="0" r="r" b="b"/>
              <a:pathLst>
                <a:path w="318" h="422">
                  <a:moveTo>
                    <a:pt x="92" y="421"/>
                  </a:moveTo>
                  <a:lnTo>
                    <a:pt x="163" y="399"/>
                  </a:lnTo>
                  <a:lnTo>
                    <a:pt x="218" y="357"/>
                  </a:lnTo>
                  <a:lnTo>
                    <a:pt x="263" y="316"/>
                  </a:lnTo>
                  <a:lnTo>
                    <a:pt x="300" y="265"/>
                  </a:lnTo>
                  <a:lnTo>
                    <a:pt x="317" y="203"/>
                  </a:lnTo>
                  <a:lnTo>
                    <a:pt x="316" y="139"/>
                  </a:lnTo>
                  <a:lnTo>
                    <a:pt x="299" y="95"/>
                  </a:lnTo>
                  <a:lnTo>
                    <a:pt x="276" y="64"/>
                  </a:lnTo>
                  <a:lnTo>
                    <a:pt x="241" y="36"/>
                  </a:lnTo>
                  <a:lnTo>
                    <a:pt x="218" y="14"/>
                  </a:lnTo>
                  <a:lnTo>
                    <a:pt x="180" y="0"/>
                  </a:lnTo>
                  <a:lnTo>
                    <a:pt x="61" y="52"/>
                  </a:lnTo>
                  <a:lnTo>
                    <a:pt x="106" y="93"/>
                  </a:lnTo>
                  <a:lnTo>
                    <a:pt x="137" y="130"/>
                  </a:lnTo>
                  <a:lnTo>
                    <a:pt x="159" y="159"/>
                  </a:lnTo>
                  <a:lnTo>
                    <a:pt x="176" y="196"/>
                  </a:lnTo>
                  <a:lnTo>
                    <a:pt x="176" y="246"/>
                  </a:lnTo>
                  <a:lnTo>
                    <a:pt x="145" y="279"/>
                  </a:lnTo>
                  <a:lnTo>
                    <a:pt x="105" y="309"/>
                  </a:lnTo>
                  <a:lnTo>
                    <a:pt x="50" y="342"/>
                  </a:lnTo>
                  <a:lnTo>
                    <a:pt x="0" y="369"/>
                  </a:lnTo>
                  <a:lnTo>
                    <a:pt x="92" y="421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367" name="Freeform 15"/>
            <p:cNvSpPr>
              <a:spLocks/>
            </p:cNvSpPr>
            <p:nvPr/>
          </p:nvSpPr>
          <p:spPr bwMode="auto">
            <a:xfrm>
              <a:off x="2308" y="1190"/>
              <a:ext cx="1404" cy="1153"/>
            </a:xfrm>
            <a:custGeom>
              <a:avLst/>
              <a:gdLst/>
              <a:ahLst/>
              <a:cxnLst>
                <a:cxn ang="0">
                  <a:pos x="466" y="1084"/>
                </a:cxn>
                <a:cxn ang="0">
                  <a:pos x="370" y="1066"/>
                </a:cxn>
                <a:cxn ang="0">
                  <a:pos x="299" y="1035"/>
                </a:cxn>
                <a:cxn ang="0">
                  <a:pos x="257" y="1002"/>
                </a:cxn>
                <a:cxn ang="0">
                  <a:pos x="220" y="956"/>
                </a:cxn>
                <a:cxn ang="0">
                  <a:pos x="209" y="914"/>
                </a:cxn>
                <a:cxn ang="0">
                  <a:pos x="215" y="873"/>
                </a:cxn>
                <a:cxn ang="0">
                  <a:pos x="231" y="836"/>
                </a:cxn>
                <a:cxn ang="0">
                  <a:pos x="273" y="798"/>
                </a:cxn>
                <a:cxn ang="0">
                  <a:pos x="330" y="774"/>
                </a:cxn>
                <a:cxn ang="0">
                  <a:pos x="400" y="748"/>
                </a:cxn>
                <a:cxn ang="0">
                  <a:pos x="1110" y="499"/>
                </a:cxn>
                <a:cxn ang="0">
                  <a:pos x="1207" y="451"/>
                </a:cxn>
                <a:cxn ang="0">
                  <a:pos x="1289" y="398"/>
                </a:cxn>
                <a:cxn ang="0">
                  <a:pos x="1344" y="356"/>
                </a:cxn>
                <a:cxn ang="0">
                  <a:pos x="1381" y="310"/>
                </a:cxn>
                <a:cxn ang="0">
                  <a:pos x="1403" y="249"/>
                </a:cxn>
                <a:cxn ang="0">
                  <a:pos x="1401" y="185"/>
                </a:cxn>
                <a:cxn ang="0">
                  <a:pos x="1386" y="136"/>
                </a:cxn>
                <a:cxn ang="0">
                  <a:pos x="1370" y="90"/>
                </a:cxn>
                <a:cxn ang="0">
                  <a:pos x="1335" y="55"/>
                </a:cxn>
                <a:cxn ang="0">
                  <a:pos x="1280" y="18"/>
                </a:cxn>
                <a:cxn ang="0">
                  <a:pos x="1214" y="0"/>
                </a:cxn>
                <a:cxn ang="0">
                  <a:pos x="1172" y="4"/>
                </a:cxn>
                <a:cxn ang="0">
                  <a:pos x="1111" y="7"/>
                </a:cxn>
                <a:cxn ang="0">
                  <a:pos x="1053" y="20"/>
                </a:cxn>
                <a:cxn ang="0">
                  <a:pos x="989" y="46"/>
                </a:cxn>
                <a:cxn ang="0">
                  <a:pos x="939" y="79"/>
                </a:cxn>
                <a:cxn ang="0">
                  <a:pos x="899" y="106"/>
                </a:cxn>
                <a:cxn ang="0">
                  <a:pos x="878" y="149"/>
                </a:cxn>
                <a:cxn ang="0">
                  <a:pos x="897" y="187"/>
                </a:cxn>
                <a:cxn ang="0">
                  <a:pos x="939" y="183"/>
                </a:cxn>
                <a:cxn ang="0">
                  <a:pos x="987" y="171"/>
                </a:cxn>
                <a:cxn ang="0">
                  <a:pos x="1033" y="158"/>
                </a:cxn>
                <a:cxn ang="0">
                  <a:pos x="1069" y="150"/>
                </a:cxn>
                <a:cxn ang="0">
                  <a:pos x="1111" y="150"/>
                </a:cxn>
                <a:cxn ang="0">
                  <a:pos x="1154" y="163"/>
                </a:cxn>
                <a:cxn ang="0">
                  <a:pos x="1183" y="204"/>
                </a:cxn>
                <a:cxn ang="0">
                  <a:pos x="1179" y="248"/>
                </a:cxn>
                <a:cxn ang="0">
                  <a:pos x="1157" y="286"/>
                </a:cxn>
                <a:cxn ang="0">
                  <a:pos x="1121" y="323"/>
                </a:cxn>
                <a:cxn ang="0">
                  <a:pos x="1047" y="361"/>
                </a:cxn>
                <a:cxn ang="0">
                  <a:pos x="908" y="415"/>
                </a:cxn>
                <a:cxn ang="0">
                  <a:pos x="194" y="675"/>
                </a:cxn>
                <a:cxn ang="0">
                  <a:pos x="123" y="715"/>
                </a:cxn>
                <a:cxn ang="0">
                  <a:pos x="68" y="763"/>
                </a:cxn>
                <a:cxn ang="0">
                  <a:pos x="29" y="809"/>
                </a:cxn>
                <a:cxn ang="0">
                  <a:pos x="6" y="858"/>
                </a:cxn>
                <a:cxn ang="0">
                  <a:pos x="0" y="912"/>
                </a:cxn>
                <a:cxn ang="0">
                  <a:pos x="8" y="952"/>
                </a:cxn>
                <a:cxn ang="0">
                  <a:pos x="22" y="992"/>
                </a:cxn>
                <a:cxn ang="0">
                  <a:pos x="59" y="1036"/>
                </a:cxn>
                <a:cxn ang="0">
                  <a:pos x="127" y="1095"/>
                </a:cxn>
                <a:cxn ang="0">
                  <a:pos x="198" y="1135"/>
                </a:cxn>
                <a:cxn ang="0">
                  <a:pos x="273" y="1152"/>
                </a:cxn>
                <a:cxn ang="0">
                  <a:pos x="466" y="1084"/>
                </a:cxn>
              </a:cxnLst>
              <a:rect l="0" t="0" r="r" b="b"/>
              <a:pathLst>
                <a:path w="1404" h="1153">
                  <a:moveTo>
                    <a:pt x="466" y="1084"/>
                  </a:moveTo>
                  <a:lnTo>
                    <a:pt x="370" y="1066"/>
                  </a:lnTo>
                  <a:lnTo>
                    <a:pt x="299" y="1035"/>
                  </a:lnTo>
                  <a:lnTo>
                    <a:pt x="257" y="1002"/>
                  </a:lnTo>
                  <a:lnTo>
                    <a:pt x="220" y="956"/>
                  </a:lnTo>
                  <a:lnTo>
                    <a:pt x="209" y="914"/>
                  </a:lnTo>
                  <a:lnTo>
                    <a:pt x="215" y="873"/>
                  </a:lnTo>
                  <a:lnTo>
                    <a:pt x="231" y="836"/>
                  </a:lnTo>
                  <a:lnTo>
                    <a:pt x="273" y="798"/>
                  </a:lnTo>
                  <a:lnTo>
                    <a:pt x="330" y="774"/>
                  </a:lnTo>
                  <a:lnTo>
                    <a:pt x="400" y="748"/>
                  </a:lnTo>
                  <a:lnTo>
                    <a:pt x="1110" y="499"/>
                  </a:lnTo>
                  <a:lnTo>
                    <a:pt x="1207" y="451"/>
                  </a:lnTo>
                  <a:lnTo>
                    <a:pt x="1289" y="398"/>
                  </a:lnTo>
                  <a:lnTo>
                    <a:pt x="1344" y="356"/>
                  </a:lnTo>
                  <a:lnTo>
                    <a:pt x="1381" y="310"/>
                  </a:lnTo>
                  <a:lnTo>
                    <a:pt x="1403" y="249"/>
                  </a:lnTo>
                  <a:lnTo>
                    <a:pt x="1401" y="185"/>
                  </a:lnTo>
                  <a:lnTo>
                    <a:pt x="1386" y="136"/>
                  </a:lnTo>
                  <a:lnTo>
                    <a:pt x="1370" y="90"/>
                  </a:lnTo>
                  <a:lnTo>
                    <a:pt x="1335" y="55"/>
                  </a:lnTo>
                  <a:lnTo>
                    <a:pt x="1280" y="18"/>
                  </a:lnTo>
                  <a:lnTo>
                    <a:pt x="1214" y="0"/>
                  </a:lnTo>
                  <a:lnTo>
                    <a:pt x="1172" y="4"/>
                  </a:lnTo>
                  <a:lnTo>
                    <a:pt x="1111" y="7"/>
                  </a:lnTo>
                  <a:lnTo>
                    <a:pt x="1053" y="20"/>
                  </a:lnTo>
                  <a:lnTo>
                    <a:pt x="989" y="46"/>
                  </a:lnTo>
                  <a:lnTo>
                    <a:pt x="939" y="79"/>
                  </a:lnTo>
                  <a:lnTo>
                    <a:pt x="899" y="106"/>
                  </a:lnTo>
                  <a:lnTo>
                    <a:pt x="878" y="149"/>
                  </a:lnTo>
                  <a:lnTo>
                    <a:pt x="897" y="187"/>
                  </a:lnTo>
                  <a:lnTo>
                    <a:pt x="939" y="183"/>
                  </a:lnTo>
                  <a:lnTo>
                    <a:pt x="987" y="171"/>
                  </a:lnTo>
                  <a:lnTo>
                    <a:pt x="1033" y="158"/>
                  </a:lnTo>
                  <a:lnTo>
                    <a:pt x="1069" y="150"/>
                  </a:lnTo>
                  <a:lnTo>
                    <a:pt x="1111" y="150"/>
                  </a:lnTo>
                  <a:lnTo>
                    <a:pt x="1154" y="163"/>
                  </a:lnTo>
                  <a:lnTo>
                    <a:pt x="1183" y="204"/>
                  </a:lnTo>
                  <a:lnTo>
                    <a:pt x="1179" y="248"/>
                  </a:lnTo>
                  <a:lnTo>
                    <a:pt x="1157" y="286"/>
                  </a:lnTo>
                  <a:lnTo>
                    <a:pt x="1121" y="323"/>
                  </a:lnTo>
                  <a:lnTo>
                    <a:pt x="1047" y="361"/>
                  </a:lnTo>
                  <a:lnTo>
                    <a:pt x="908" y="415"/>
                  </a:lnTo>
                  <a:lnTo>
                    <a:pt x="194" y="675"/>
                  </a:lnTo>
                  <a:lnTo>
                    <a:pt x="123" y="715"/>
                  </a:lnTo>
                  <a:lnTo>
                    <a:pt x="68" y="763"/>
                  </a:lnTo>
                  <a:lnTo>
                    <a:pt x="29" y="809"/>
                  </a:lnTo>
                  <a:lnTo>
                    <a:pt x="6" y="858"/>
                  </a:lnTo>
                  <a:lnTo>
                    <a:pt x="0" y="912"/>
                  </a:lnTo>
                  <a:lnTo>
                    <a:pt x="8" y="952"/>
                  </a:lnTo>
                  <a:lnTo>
                    <a:pt x="22" y="992"/>
                  </a:lnTo>
                  <a:lnTo>
                    <a:pt x="59" y="1036"/>
                  </a:lnTo>
                  <a:lnTo>
                    <a:pt x="127" y="1095"/>
                  </a:lnTo>
                  <a:lnTo>
                    <a:pt x="198" y="1135"/>
                  </a:lnTo>
                  <a:lnTo>
                    <a:pt x="273" y="1152"/>
                  </a:lnTo>
                  <a:lnTo>
                    <a:pt x="466" y="1084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368" name="Freeform 16"/>
            <p:cNvSpPr>
              <a:spLocks/>
            </p:cNvSpPr>
            <p:nvPr/>
          </p:nvSpPr>
          <p:spPr bwMode="auto">
            <a:xfrm>
              <a:off x="2711" y="3280"/>
              <a:ext cx="368" cy="422"/>
            </a:xfrm>
            <a:custGeom>
              <a:avLst/>
              <a:gdLst/>
              <a:ahLst/>
              <a:cxnLst>
                <a:cxn ang="0">
                  <a:pos x="367" y="421"/>
                </a:cxn>
                <a:cxn ang="0">
                  <a:pos x="171" y="340"/>
                </a:cxn>
                <a:cxn ang="0">
                  <a:pos x="117" y="304"/>
                </a:cxn>
                <a:cxn ang="0">
                  <a:pos x="73" y="265"/>
                </a:cxn>
                <a:cxn ang="0">
                  <a:pos x="31" y="219"/>
                </a:cxn>
                <a:cxn ang="0">
                  <a:pos x="9" y="179"/>
                </a:cxn>
                <a:cxn ang="0">
                  <a:pos x="0" y="137"/>
                </a:cxn>
                <a:cxn ang="0">
                  <a:pos x="2" y="95"/>
                </a:cxn>
                <a:cxn ang="0">
                  <a:pos x="19" y="51"/>
                </a:cxn>
                <a:cxn ang="0">
                  <a:pos x="44" y="0"/>
                </a:cxn>
                <a:cxn ang="0">
                  <a:pos x="120" y="52"/>
                </a:cxn>
                <a:cxn ang="0">
                  <a:pos x="95" y="98"/>
                </a:cxn>
                <a:cxn ang="0">
                  <a:pos x="95" y="143"/>
                </a:cxn>
                <a:cxn ang="0">
                  <a:pos x="122" y="191"/>
                </a:cxn>
                <a:cxn ang="0">
                  <a:pos x="162" y="235"/>
                </a:cxn>
                <a:cxn ang="0">
                  <a:pos x="223" y="284"/>
                </a:cxn>
                <a:cxn ang="0">
                  <a:pos x="290" y="317"/>
                </a:cxn>
                <a:cxn ang="0">
                  <a:pos x="332" y="351"/>
                </a:cxn>
                <a:cxn ang="0">
                  <a:pos x="351" y="378"/>
                </a:cxn>
                <a:cxn ang="0">
                  <a:pos x="367" y="421"/>
                </a:cxn>
              </a:cxnLst>
              <a:rect l="0" t="0" r="r" b="b"/>
              <a:pathLst>
                <a:path w="368" h="422">
                  <a:moveTo>
                    <a:pt x="367" y="421"/>
                  </a:moveTo>
                  <a:lnTo>
                    <a:pt x="171" y="340"/>
                  </a:lnTo>
                  <a:lnTo>
                    <a:pt x="117" y="304"/>
                  </a:lnTo>
                  <a:lnTo>
                    <a:pt x="73" y="265"/>
                  </a:lnTo>
                  <a:lnTo>
                    <a:pt x="31" y="219"/>
                  </a:lnTo>
                  <a:lnTo>
                    <a:pt x="9" y="179"/>
                  </a:lnTo>
                  <a:lnTo>
                    <a:pt x="0" y="137"/>
                  </a:lnTo>
                  <a:lnTo>
                    <a:pt x="2" y="95"/>
                  </a:lnTo>
                  <a:lnTo>
                    <a:pt x="19" y="51"/>
                  </a:lnTo>
                  <a:lnTo>
                    <a:pt x="44" y="0"/>
                  </a:lnTo>
                  <a:lnTo>
                    <a:pt x="120" y="52"/>
                  </a:lnTo>
                  <a:lnTo>
                    <a:pt x="95" y="98"/>
                  </a:lnTo>
                  <a:lnTo>
                    <a:pt x="95" y="143"/>
                  </a:lnTo>
                  <a:lnTo>
                    <a:pt x="122" y="191"/>
                  </a:lnTo>
                  <a:lnTo>
                    <a:pt x="162" y="235"/>
                  </a:lnTo>
                  <a:lnTo>
                    <a:pt x="223" y="284"/>
                  </a:lnTo>
                  <a:lnTo>
                    <a:pt x="290" y="317"/>
                  </a:lnTo>
                  <a:lnTo>
                    <a:pt x="332" y="351"/>
                  </a:lnTo>
                  <a:lnTo>
                    <a:pt x="351" y="378"/>
                  </a:lnTo>
                  <a:lnTo>
                    <a:pt x="367" y="421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369" name="Freeform 17"/>
            <p:cNvSpPr>
              <a:spLocks/>
            </p:cNvSpPr>
            <p:nvPr/>
          </p:nvSpPr>
          <p:spPr bwMode="auto">
            <a:xfrm>
              <a:off x="2432" y="1792"/>
              <a:ext cx="989" cy="1439"/>
            </a:xfrm>
            <a:custGeom>
              <a:avLst/>
              <a:gdLst/>
              <a:ahLst/>
              <a:cxnLst>
                <a:cxn ang="0">
                  <a:pos x="525" y="1438"/>
                </a:cxn>
                <a:cxn ang="0">
                  <a:pos x="582" y="1409"/>
                </a:cxn>
                <a:cxn ang="0">
                  <a:pos x="647" y="1355"/>
                </a:cxn>
                <a:cxn ang="0">
                  <a:pos x="670" y="1304"/>
                </a:cxn>
                <a:cxn ang="0">
                  <a:pos x="686" y="1255"/>
                </a:cxn>
                <a:cxn ang="0">
                  <a:pos x="677" y="1198"/>
                </a:cxn>
                <a:cxn ang="0">
                  <a:pos x="637" y="1125"/>
                </a:cxn>
                <a:cxn ang="0">
                  <a:pos x="609" y="1092"/>
                </a:cxn>
                <a:cxn ang="0">
                  <a:pos x="569" y="1063"/>
                </a:cxn>
                <a:cxn ang="0">
                  <a:pos x="259" y="905"/>
                </a:cxn>
                <a:cxn ang="0">
                  <a:pos x="201" y="863"/>
                </a:cxn>
                <a:cxn ang="0">
                  <a:pos x="177" y="843"/>
                </a:cxn>
                <a:cxn ang="0">
                  <a:pos x="160" y="800"/>
                </a:cxn>
                <a:cxn ang="0">
                  <a:pos x="171" y="766"/>
                </a:cxn>
                <a:cxn ang="0">
                  <a:pos x="215" y="738"/>
                </a:cxn>
                <a:cxn ang="0">
                  <a:pos x="294" y="709"/>
                </a:cxn>
                <a:cxn ang="0">
                  <a:pos x="780" y="521"/>
                </a:cxn>
                <a:cxn ang="0">
                  <a:pos x="856" y="471"/>
                </a:cxn>
                <a:cxn ang="0">
                  <a:pos x="918" y="417"/>
                </a:cxn>
                <a:cxn ang="0">
                  <a:pos x="953" y="379"/>
                </a:cxn>
                <a:cxn ang="0">
                  <a:pos x="984" y="334"/>
                </a:cxn>
                <a:cxn ang="0">
                  <a:pos x="988" y="274"/>
                </a:cxn>
                <a:cxn ang="0">
                  <a:pos x="972" y="214"/>
                </a:cxn>
                <a:cxn ang="0">
                  <a:pos x="953" y="167"/>
                </a:cxn>
                <a:cxn ang="0">
                  <a:pos x="920" y="126"/>
                </a:cxn>
                <a:cxn ang="0">
                  <a:pos x="875" y="85"/>
                </a:cxn>
                <a:cxn ang="0">
                  <a:pos x="828" y="50"/>
                </a:cxn>
                <a:cxn ang="0">
                  <a:pos x="803" y="29"/>
                </a:cxn>
                <a:cxn ang="0">
                  <a:pos x="756" y="0"/>
                </a:cxn>
                <a:cxn ang="0">
                  <a:pos x="588" y="61"/>
                </a:cxn>
                <a:cxn ang="0">
                  <a:pos x="649" y="104"/>
                </a:cxn>
                <a:cxn ang="0">
                  <a:pos x="694" y="145"/>
                </a:cxn>
                <a:cxn ang="0">
                  <a:pos x="739" y="182"/>
                </a:cxn>
                <a:cxn ang="0">
                  <a:pos x="780" y="223"/>
                </a:cxn>
                <a:cxn ang="0">
                  <a:pos x="803" y="272"/>
                </a:cxn>
                <a:cxn ang="0">
                  <a:pos x="787" y="323"/>
                </a:cxn>
                <a:cxn ang="0">
                  <a:pos x="729" y="369"/>
                </a:cxn>
                <a:cxn ang="0">
                  <a:pos x="639" y="413"/>
                </a:cxn>
                <a:cxn ang="0">
                  <a:pos x="212" y="589"/>
                </a:cxn>
                <a:cxn ang="0">
                  <a:pos x="160" y="608"/>
                </a:cxn>
                <a:cxn ang="0">
                  <a:pos x="88" y="653"/>
                </a:cxn>
                <a:cxn ang="0">
                  <a:pos x="43" y="698"/>
                </a:cxn>
                <a:cxn ang="0">
                  <a:pos x="9" y="755"/>
                </a:cxn>
                <a:cxn ang="0">
                  <a:pos x="0" y="820"/>
                </a:cxn>
                <a:cxn ang="0">
                  <a:pos x="10" y="872"/>
                </a:cxn>
                <a:cxn ang="0">
                  <a:pos x="40" y="914"/>
                </a:cxn>
                <a:cxn ang="0">
                  <a:pos x="84" y="949"/>
                </a:cxn>
                <a:cxn ang="0">
                  <a:pos x="159" y="999"/>
                </a:cxn>
                <a:cxn ang="0">
                  <a:pos x="487" y="1164"/>
                </a:cxn>
                <a:cxn ang="0">
                  <a:pos x="530" y="1197"/>
                </a:cxn>
                <a:cxn ang="0">
                  <a:pos x="569" y="1236"/>
                </a:cxn>
                <a:cxn ang="0">
                  <a:pos x="557" y="1292"/>
                </a:cxn>
                <a:cxn ang="0">
                  <a:pos x="502" y="1354"/>
                </a:cxn>
                <a:cxn ang="0">
                  <a:pos x="434" y="1394"/>
                </a:cxn>
                <a:cxn ang="0">
                  <a:pos x="525" y="1438"/>
                </a:cxn>
              </a:cxnLst>
              <a:rect l="0" t="0" r="r" b="b"/>
              <a:pathLst>
                <a:path w="989" h="1439">
                  <a:moveTo>
                    <a:pt x="525" y="1438"/>
                  </a:moveTo>
                  <a:lnTo>
                    <a:pt x="582" y="1409"/>
                  </a:lnTo>
                  <a:lnTo>
                    <a:pt x="647" y="1355"/>
                  </a:lnTo>
                  <a:lnTo>
                    <a:pt x="670" y="1304"/>
                  </a:lnTo>
                  <a:lnTo>
                    <a:pt x="686" y="1255"/>
                  </a:lnTo>
                  <a:lnTo>
                    <a:pt x="677" y="1198"/>
                  </a:lnTo>
                  <a:lnTo>
                    <a:pt x="637" y="1125"/>
                  </a:lnTo>
                  <a:lnTo>
                    <a:pt x="609" y="1092"/>
                  </a:lnTo>
                  <a:lnTo>
                    <a:pt x="569" y="1063"/>
                  </a:lnTo>
                  <a:lnTo>
                    <a:pt x="259" y="905"/>
                  </a:lnTo>
                  <a:lnTo>
                    <a:pt x="201" y="863"/>
                  </a:lnTo>
                  <a:lnTo>
                    <a:pt x="177" y="843"/>
                  </a:lnTo>
                  <a:lnTo>
                    <a:pt x="160" y="800"/>
                  </a:lnTo>
                  <a:lnTo>
                    <a:pt x="171" y="766"/>
                  </a:lnTo>
                  <a:lnTo>
                    <a:pt x="215" y="738"/>
                  </a:lnTo>
                  <a:lnTo>
                    <a:pt x="294" y="709"/>
                  </a:lnTo>
                  <a:lnTo>
                    <a:pt x="780" y="521"/>
                  </a:lnTo>
                  <a:lnTo>
                    <a:pt x="856" y="471"/>
                  </a:lnTo>
                  <a:lnTo>
                    <a:pt x="918" y="417"/>
                  </a:lnTo>
                  <a:lnTo>
                    <a:pt x="953" y="379"/>
                  </a:lnTo>
                  <a:lnTo>
                    <a:pt x="984" y="334"/>
                  </a:lnTo>
                  <a:lnTo>
                    <a:pt x="988" y="274"/>
                  </a:lnTo>
                  <a:lnTo>
                    <a:pt x="972" y="214"/>
                  </a:lnTo>
                  <a:lnTo>
                    <a:pt x="953" y="167"/>
                  </a:lnTo>
                  <a:lnTo>
                    <a:pt x="920" y="126"/>
                  </a:lnTo>
                  <a:lnTo>
                    <a:pt x="875" y="85"/>
                  </a:lnTo>
                  <a:lnTo>
                    <a:pt x="828" y="50"/>
                  </a:lnTo>
                  <a:lnTo>
                    <a:pt x="803" y="29"/>
                  </a:lnTo>
                  <a:lnTo>
                    <a:pt x="756" y="0"/>
                  </a:lnTo>
                  <a:lnTo>
                    <a:pt x="588" y="61"/>
                  </a:lnTo>
                  <a:lnTo>
                    <a:pt x="649" y="104"/>
                  </a:lnTo>
                  <a:lnTo>
                    <a:pt x="694" y="145"/>
                  </a:lnTo>
                  <a:lnTo>
                    <a:pt x="739" y="182"/>
                  </a:lnTo>
                  <a:lnTo>
                    <a:pt x="780" y="223"/>
                  </a:lnTo>
                  <a:lnTo>
                    <a:pt x="803" y="272"/>
                  </a:lnTo>
                  <a:lnTo>
                    <a:pt x="787" y="323"/>
                  </a:lnTo>
                  <a:lnTo>
                    <a:pt x="729" y="369"/>
                  </a:lnTo>
                  <a:lnTo>
                    <a:pt x="639" y="413"/>
                  </a:lnTo>
                  <a:lnTo>
                    <a:pt x="212" y="589"/>
                  </a:lnTo>
                  <a:lnTo>
                    <a:pt x="160" y="608"/>
                  </a:lnTo>
                  <a:lnTo>
                    <a:pt x="88" y="653"/>
                  </a:lnTo>
                  <a:lnTo>
                    <a:pt x="43" y="698"/>
                  </a:lnTo>
                  <a:lnTo>
                    <a:pt x="9" y="755"/>
                  </a:lnTo>
                  <a:lnTo>
                    <a:pt x="0" y="820"/>
                  </a:lnTo>
                  <a:lnTo>
                    <a:pt x="10" y="872"/>
                  </a:lnTo>
                  <a:lnTo>
                    <a:pt x="40" y="914"/>
                  </a:lnTo>
                  <a:lnTo>
                    <a:pt x="84" y="949"/>
                  </a:lnTo>
                  <a:lnTo>
                    <a:pt x="159" y="999"/>
                  </a:lnTo>
                  <a:lnTo>
                    <a:pt x="487" y="1164"/>
                  </a:lnTo>
                  <a:lnTo>
                    <a:pt x="530" y="1197"/>
                  </a:lnTo>
                  <a:lnTo>
                    <a:pt x="569" y="1236"/>
                  </a:lnTo>
                  <a:lnTo>
                    <a:pt x="557" y="1292"/>
                  </a:lnTo>
                  <a:lnTo>
                    <a:pt x="502" y="1354"/>
                  </a:lnTo>
                  <a:lnTo>
                    <a:pt x="434" y="1394"/>
                  </a:lnTo>
                  <a:lnTo>
                    <a:pt x="525" y="1438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370" name="Freeform 18"/>
            <p:cNvSpPr>
              <a:spLocks/>
            </p:cNvSpPr>
            <p:nvPr/>
          </p:nvSpPr>
          <p:spPr bwMode="auto">
            <a:xfrm>
              <a:off x="2100" y="1162"/>
              <a:ext cx="669" cy="582"/>
            </a:xfrm>
            <a:custGeom>
              <a:avLst/>
              <a:gdLst/>
              <a:ahLst/>
              <a:cxnLst>
                <a:cxn ang="0">
                  <a:pos x="668" y="553"/>
                </a:cxn>
                <a:cxn ang="0">
                  <a:pos x="668" y="450"/>
                </a:cxn>
                <a:cxn ang="0">
                  <a:pos x="562" y="435"/>
                </a:cxn>
                <a:cxn ang="0">
                  <a:pos x="448" y="420"/>
                </a:cxn>
                <a:cxn ang="0">
                  <a:pos x="367" y="400"/>
                </a:cxn>
                <a:cxn ang="0">
                  <a:pos x="314" y="378"/>
                </a:cxn>
                <a:cxn ang="0">
                  <a:pos x="257" y="349"/>
                </a:cxn>
                <a:cxn ang="0">
                  <a:pos x="220" y="314"/>
                </a:cxn>
                <a:cxn ang="0">
                  <a:pos x="193" y="274"/>
                </a:cxn>
                <a:cxn ang="0">
                  <a:pos x="180" y="231"/>
                </a:cxn>
                <a:cxn ang="0">
                  <a:pos x="180" y="189"/>
                </a:cxn>
                <a:cxn ang="0">
                  <a:pos x="193" y="165"/>
                </a:cxn>
                <a:cxn ang="0">
                  <a:pos x="209" y="143"/>
                </a:cxn>
                <a:cxn ang="0">
                  <a:pos x="255" y="127"/>
                </a:cxn>
                <a:cxn ang="0">
                  <a:pos x="297" y="127"/>
                </a:cxn>
                <a:cxn ang="0">
                  <a:pos x="345" y="141"/>
                </a:cxn>
                <a:cxn ang="0">
                  <a:pos x="396" y="156"/>
                </a:cxn>
                <a:cxn ang="0">
                  <a:pos x="448" y="163"/>
                </a:cxn>
                <a:cxn ang="0">
                  <a:pos x="477" y="125"/>
                </a:cxn>
                <a:cxn ang="0">
                  <a:pos x="464" y="86"/>
                </a:cxn>
                <a:cxn ang="0">
                  <a:pos x="415" y="42"/>
                </a:cxn>
                <a:cxn ang="0">
                  <a:pos x="363" y="18"/>
                </a:cxn>
                <a:cxn ang="0">
                  <a:pos x="319" y="7"/>
                </a:cxn>
                <a:cxn ang="0">
                  <a:pos x="273" y="2"/>
                </a:cxn>
                <a:cxn ang="0">
                  <a:pos x="222" y="0"/>
                </a:cxn>
                <a:cxn ang="0">
                  <a:pos x="176" y="4"/>
                </a:cxn>
                <a:cxn ang="0">
                  <a:pos x="136" y="15"/>
                </a:cxn>
                <a:cxn ang="0">
                  <a:pos x="86" y="33"/>
                </a:cxn>
                <a:cxn ang="0">
                  <a:pos x="50" y="66"/>
                </a:cxn>
                <a:cxn ang="0">
                  <a:pos x="22" y="99"/>
                </a:cxn>
                <a:cxn ang="0">
                  <a:pos x="6" y="145"/>
                </a:cxn>
                <a:cxn ang="0">
                  <a:pos x="0" y="189"/>
                </a:cxn>
                <a:cxn ang="0">
                  <a:pos x="9" y="237"/>
                </a:cxn>
                <a:cxn ang="0">
                  <a:pos x="22" y="285"/>
                </a:cxn>
                <a:cxn ang="0">
                  <a:pos x="50" y="330"/>
                </a:cxn>
                <a:cxn ang="0">
                  <a:pos x="81" y="375"/>
                </a:cxn>
                <a:cxn ang="0">
                  <a:pos x="125" y="419"/>
                </a:cxn>
                <a:cxn ang="0">
                  <a:pos x="169" y="457"/>
                </a:cxn>
                <a:cxn ang="0">
                  <a:pos x="217" y="488"/>
                </a:cxn>
                <a:cxn ang="0">
                  <a:pos x="266" y="514"/>
                </a:cxn>
                <a:cxn ang="0">
                  <a:pos x="310" y="534"/>
                </a:cxn>
                <a:cxn ang="0">
                  <a:pos x="369" y="549"/>
                </a:cxn>
                <a:cxn ang="0">
                  <a:pos x="437" y="568"/>
                </a:cxn>
                <a:cxn ang="0">
                  <a:pos x="516" y="581"/>
                </a:cxn>
                <a:cxn ang="0">
                  <a:pos x="595" y="577"/>
                </a:cxn>
                <a:cxn ang="0">
                  <a:pos x="668" y="553"/>
                </a:cxn>
              </a:cxnLst>
              <a:rect l="0" t="0" r="r" b="b"/>
              <a:pathLst>
                <a:path w="669" h="582">
                  <a:moveTo>
                    <a:pt x="668" y="553"/>
                  </a:moveTo>
                  <a:lnTo>
                    <a:pt x="668" y="450"/>
                  </a:lnTo>
                  <a:lnTo>
                    <a:pt x="562" y="435"/>
                  </a:lnTo>
                  <a:lnTo>
                    <a:pt x="448" y="420"/>
                  </a:lnTo>
                  <a:lnTo>
                    <a:pt x="367" y="400"/>
                  </a:lnTo>
                  <a:lnTo>
                    <a:pt x="314" y="378"/>
                  </a:lnTo>
                  <a:lnTo>
                    <a:pt x="257" y="349"/>
                  </a:lnTo>
                  <a:lnTo>
                    <a:pt x="220" y="314"/>
                  </a:lnTo>
                  <a:lnTo>
                    <a:pt x="193" y="274"/>
                  </a:lnTo>
                  <a:lnTo>
                    <a:pt x="180" y="231"/>
                  </a:lnTo>
                  <a:lnTo>
                    <a:pt x="180" y="189"/>
                  </a:lnTo>
                  <a:lnTo>
                    <a:pt x="193" y="165"/>
                  </a:lnTo>
                  <a:lnTo>
                    <a:pt x="209" y="143"/>
                  </a:lnTo>
                  <a:lnTo>
                    <a:pt x="255" y="127"/>
                  </a:lnTo>
                  <a:lnTo>
                    <a:pt x="297" y="127"/>
                  </a:lnTo>
                  <a:lnTo>
                    <a:pt x="345" y="141"/>
                  </a:lnTo>
                  <a:lnTo>
                    <a:pt x="396" y="156"/>
                  </a:lnTo>
                  <a:lnTo>
                    <a:pt x="448" y="163"/>
                  </a:lnTo>
                  <a:lnTo>
                    <a:pt x="477" y="125"/>
                  </a:lnTo>
                  <a:lnTo>
                    <a:pt x="464" y="86"/>
                  </a:lnTo>
                  <a:lnTo>
                    <a:pt x="415" y="42"/>
                  </a:lnTo>
                  <a:lnTo>
                    <a:pt x="363" y="18"/>
                  </a:lnTo>
                  <a:lnTo>
                    <a:pt x="319" y="7"/>
                  </a:lnTo>
                  <a:lnTo>
                    <a:pt x="273" y="2"/>
                  </a:lnTo>
                  <a:lnTo>
                    <a:pt x="222" y="0"/>
                  </a:lnTo>
                  <a:lnTo>
                    <a:pt x="176" y="4"/>
                  </a:lnTo>
                  <a:lnTo>
                    <a:pt x="136" y="15"/>
                  </a:lnTo>
                  <a:lnTo>
                    <a:pt x="86" y="33"/>
                  </a:lnTo>
                  <a:lnTo>
                    <a:pt x="50" y="66"/>
                  </a:lnTo>
                  <a:lnTo>
                    <a:pt x="22" y="99"/>
                  </a:lnTo>
                  <a:lnTo>
                    <a:pt x="6" y="145"/>
                  </a:lnTo>
                  <a:lnTo>
                    <a:pt x="0" y="189"/>
                  </a:lnTo>
                  <a:lnTo>
                    <a:pt x="9" y="237"/>
                  </a:lnTo>
                  <a:lnTo>
                    <a:pt x="22" y="285"/>
                  </a:lnTo>
                  <a:lnTo>
                    <a:pt x="50" y="330"/>
                  </a:lnTo>
                  <a:lnTo>
                    <a:pt x="81" y="375"/>
                  </a:lnTo>
                  <a:lnTo>
                    <a:pt x="125" y="419"/>
                  </a:lnTo>
                  <a:lnTo>
                    <a:pt x="169" y="457"/>
                  </a:lnTo>
                  <a:lnTo>
                    <a:pt x="217" y="488"/>
                  </a:lnTo>
                  <a:lnTo>
                    <a:pt x="266" y="514"/>
                  </a:lnTo>
                  <a:lnTo>
                    <a:pt x="310" y="534"/>
                  </a:lnTo>
                  <a:lnTo>
                    <a:pt x="369" y="549"/>
                  </a:lnTo>
                  <a:lnTo>
                    <a:pt x="437" y="568"/>
                  </a:lnTo>
                  <a:lnTo>
                    <a:pt x="516" y="581"/>
                  </a:lnTo>
                  <a:lnTo>
                    <a:pt x="595" y="577"/>
                  </a:lnTo>
                  <a:lnTo>
                    <a:pt x="668" y="553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371" name="Freeform 19"/>
            <p:cNvSpPr>
              <a:spLocks/>
            </p:cNvSpPr>
            <p:nvPr/>
          </p:nvSpPr>
          <p:spPr bwMode="auto">
            <a:xfrm>
              <a:off x="1365" y="583"/>
              <a:ext cx="1413" cy="549"/>
            </a:xfrm>
            <a:custGeom>
              <a:avLst/>
              <a:gdLst/>
              <a:ahLst/>
              <a:cxnLst>
                <a:cxn ang="0">
                  <a:pos x="1412" y="548"/>
                </a:cxn>
                <a:cxn ang="0">
                  <a:pos x="1316" y="537"/>
                </a:cxn>
                <a:cxn ang="0">
                  <a:pos x="1237" y="524"/>
                </a:cxn>
                <a:cxn ang="0">
                  <a:pos x="1179" y="511"/>
                </a:cxn>
                <a:cxn ang="0">
                  <a:pos x="1118" y="499"/>
                </a:cxn>
                <a:cxn ang="0">
                  <a:pos x="1060" y="493"/>
                </a:cxn>
                <a:cxn ang="0">
                  <a:pos x="1000" y="495"/>
                </a:cxn>
                <a:cxn ang="0">
                  <a:pos x="939" y="499"/>
                </a:cxn>
                <a:cxn ang="0">
                  <a:pos x="894" y="482"/>
                </a:cxn>
                <a:cxn ang="0">
                  <a:pos x="962" y="440"/>
                </a:cxn>
                <a:cxn ang="0">
                  <a:pos x="1005" y="411"/>
                </a:cxn>
                <a:cxn ang="0">
                  <a:pos x="1043" y="381"/>
                </a:cxn>
                <a:cxn ang="0">
                  <a:pos x="1069" y="348"/>
                </a:cxn>
                <a:cxn ang="0">
                  <a:pos x="962" y="383"/>
                </a:cxn>
                <a:cxn ang="0">
                  <a:pos x="855" y="418"/>
                </a:cxn>
                <a:cxn ang="0">
                  <a:pos x="783" y="436"/>
                </a:cxn>
                <a:cxn ang="0">
                  <a:pos x="670" y="449"/>
                </a:cxn>
                <a:cxn ang="0">
                  <a:pos x="597" y="449"/>
                </a:cxn>
                <a:cxn ang="0">
                  <a:pos x="531" y="444"/>
                </a:cxn>
                <a:cxn ang="0">
                  <a:pos x="486" y="427"/>
                </a:cxn>
                <a:cxn ang="0">
                  <a:pos x="459" y="407"/>
                </a:cxn>
                <a:cxn ang="0">
                  <a:pos x="527" y="389"/>
                </a:cxn>
                <a:cxn ang="0">
                  <a:pos x="572" y="365"/>
                </a:cxn>
                <a:cxn ang="0">
                  <a:pos x="599" y="339"/>
                </a:cxn>
                <a:cxn ang="0">
                  <a:pos x="634" y="308"/>
                </a:cxn>
                <a:cxn ang="0">
                  <a:pos x="544" y="334"/>
                </a:cxn>
                <a:cxn ang="0">
                  <a:pos x="463" y="348"/>
                </a:cxn>
                <a:cxn ang="0">
                  <a:pos x="378" y="356"/>
                </a:cxn>
                <a:cxn ang="0">
                  <a:pos x="303" y="352"/>
                </a:cxn>
                <a:cxn ang="0">
                  <a:pos x="254" y="334"/>
                </a:cxn>
                <a:cxn ang="0">
                  <a:pos x="233" y="312"/>
                </a:cxn>
                <a:cxn ang="0">
                  <a:pos x="281" y="291"/>
                </a:cxn>
                <a:cxn ang="0">
                  <a:pos x="313" y="269"/>
                </a:cxn>
                <a:cxn ang="0">
                  <a:pos x="341" y="244"/>
                </a:cxn>
                <a:cxn ang="0">
                  <a:pos x="339" y="229"/>
                </a:cxn>
                <a:cxn ang="0">
                  <a:pos x="262" y="246"/>
                </a:cxn>
                <a:cxn ang="0">
                  <a:pos x="179" y="255"/>
                </a:cxn>
                <a:cxn ang="0">
                  <a:pos x="109" y="254"/>
                </a:cxn>
                <a:cxn ang="0">
                  <a:pos x="51" y="244"/>
                </a:cxn>
                <a:cxn ang="0">
                  <a:pos x="19" y="229"/>
                </a:cxn>
                <a:cxn ang="0">
                  <a:pos x="0" y="205"/>
                </a:cxn>
                <a:cxn ang="0">
                  <a:pos x="120" y="187"/>
                </a:cxn>
                <a:cxn ang="0">
                  <a:pos x="309" y="156"/>
                </a:cxn>
                <a:cxn ang="0">
                  <a:pos x="544" y="119"/>
                </a:cxn>
                <a:cxn ang="0">
                  <a:pos x="742" y="71"/>
                </a:cxn>
                <a:cxn ang="0">
                  <a:pos x="926" y="26"/>
                </a:cxn>
                <a:cxn ang="0">
                  <a:pos x="1020" y="9"/>
                </a:cxn>
                <a:cxn ang="0">
                  <a:pos x="1098" y="0"/>
                </a:cxn>
                <a:cxn ang="0">
                  <a:pos x="1165" y="2"/>
                </a:cxn>
                <a:cxn ang="0">
                  <a:pos x="1211" y="7"/>
                </a:cxn>
                <a:cxn ang="0">
                  <a:pos x="1254" y="27"/>
                </a:cxn>
                <a:cxn ang="0">
                  <a:pos x="1288" y="71"/>
                </a:cxn>
                <a:cxn ang="0">
                  <a:pos x="1301" y="117"/>
                </a:cxn>
                <a:cxn ang="0">
                  <a:pos x="1316" y="148"/>
                </a:cxn>
                <a:cxn ang="0">
                  <a:pos x="1344" y="159"/>
                </a:cxn>
                <a:cxn ang="0">
                  <a:pos x="1384" y="156"/>
                </a:cxn>
                <a:cxn ang="0">
                  <a:pos x="1412" y="145"/>
                </a:cxn>
                <a:cxn ang="0">
                  <a:pos x="1412" y="548"/>
                </a:cxn>
              </a:cxnLst>
              <a:rect l="0" t="0" r="r" b="b"/>
              <a:pathLst>
                <a:path w="1413" h="549">
                  <a:moveTo>
                    <a:pt x="1412" y="548"/>
                  </a:moveTo>
                  <a:lnTo>
                    <a:pt x="1316" y="537"/>
                  </a:lnTo>
                  <a:lnTo>
                    <a:pt x="1237" y="524"/>
                  </a:lnTo>
                  <a:lnTo>
                    <a:pt x="1179" y="511"/>
                  </a:lnTo>
                  <a:lnTo>
                    <a:pt x="1118" y="499"/>
                  </a:lnTo>
                  <a:lnTo>
                    <a:pt x="1060" y="493"/>
                  </a:lnTo>
                  <a:lnTo>
                    <a:pt x="1000" y="495"/>
                  </a:lnTo>
                  <a:lnTo>
                    <a:pt x="939" y="499"/>
                  </a:lnTo>
                  <a:lnTo>
                    <a:pt x="894" y="482"/>
                  </a:lnTo>
                  <a:lnTo>
                    <a:pt x="962" y="440"/>
                  </a:lnTo>
                  <a:lnTo>
                    <a:pt x="1005" y="411"/>
                  </a:lnTo>
                  <a:lnTo>
                    <a:pt x="1043" y="381"/>
                  </a:lnTo>
                  <a:lnTo>
                    <a:pt x="1069" y="348"/>
                  </a:lnTo>
                  <a:lnTo>
                    <a:pt x="962" y="383"/>
                  </a:lnTo>
                  <a:lnTo>
                    <a:pt x="855" y="418"/>
                  </a:lnTo>
                  <a:lnTo>
                    <a:pt x="783" y="436"/>
                  </a:lnTo>
                  <a:lnTo>
                    <a:pt x="670" y="449"/>
                  </a:lnTo>
                  <a:lnTo>
                    <a:pt x="597" y="449"/>
                  </a:lnTo>
                  <a:lnTo>
                    <a:pt x="531" y="444"/>
                  </a:lnTo>
                  <a:lnTo>
                    <a:pt x="486" y="427"/>
                  </a:lnTo>
                  <a:lnTo>
                    <a:pt x="459" y="407"/>
                  </a:lnTo>
                  <a:lnTo>
                    <a:pt x="527" y="389"/>
                  </a:lnTo>
                  <a:lnTo>
                    <a:pt x="572" y="365"/>
                  </a:lnTo>
                  <a:lnTo>
                    <a:pt x="599" y="339"/>
                  </a:lnTo>
                  <a:lnTo>
                    <a:pt x="634" y="308"/>
                  </a:lnTo>
                  <a:lnTo>
                    <a:pt x="544" y="334"/>
                  </a:lnTo>
                  <a:lnTo>
                    <a:pt x="463" y="348"/>
                  </a:lnTo>
                  <a:lnTo>
                    <a:pt x="378" y="356"/>
                  </a:lnTo>
                  <a:lnTo>
                    <a:pt x="303" y="352"/>
                  </a:lnTo>
                  <a:lnTo>
                    <a:pt x="254" y="334"/>
                  </a:lnTo>
                  <a:lnTo>
                    <a:pt x="233" y="312"/>
                  </a:lnTo>
                  <a:lnTo>
                    <a:pt x="281" y="291"/>
                  </a:lnTo>
                  <a:lnTo>
                    <a:pt x="313" y="269"/>
                  </a:lnTo>
                  <a:lnTo>
                    <a:pt x="341" y="244"/>
                  </a:lnTo>
                  <a:lnTo>
                    <a:pt x="339" y="229"/>
                  </a:lnTo>
                  <a:lnTo>
                    <a:pt x="262" y="246"/>
                  </a:lnTo>
                  <a:lnTo>
                    <a:pt x="179" y="255"/>
                  </a:lnTo>
                  <a:lnTo>
                    <a:pt x="109" y="254"/>
                  </a:lnTo>
                  <a:lnTo>
                    <a:pt x="51" y="244"/>
                  </a:lnTo>
                  <a:lnTo>
                    <a:pt x="19" y="229"/>
                  </a:lnTo>
                  <a:lnTo>
                    <a:pt x="0" y="205"/>
                  </a:lnTo>
                  <a:lnTo>
                    <a:pt x="120" y="187"/>
                  </a:lnTo>
                  <a:lnTo>
                    <a:pt x="309" y="156"/>
                  </a:lnTo>
                  <a:lnTo>
                    <a:pt x="544" y="119"/>
                  </a:lnTo>
                  <a:lnTo>
                    <a:pt x="742" y="71"/>
                  </a:lnTo>
                  <a:lnTo>
                    <a:pt x="926" y="26"/>
                  </a:lnTo>
                  <a:lnTo>
                    <a:pt x="1020" y="9"/>
                  </a:lnTo>
                  <a:lnTo>
                    <a:pt x="1098" y="0"/>
                  </a:lnTo>
                  <a:lnTo>
                    <a:pt x="1165" y="2"/>
                  </a:lnTo>
                  <a:lnTo>
                    <a:pt x="1211" y="7"/>
                  </a:lnTo>
                  <a:lnTo>
                    <a:pt x="1254" y="27"/>
                  </a:lnTo>
                  <a:lnTo>
                    <a:pt x="1288" y="71"/>
                  </a:lnTo>
                  <a:lnTo>
                    <a:pt x="1301" y="117"/>
                  </a:lnTo>
                  <a:lnTo>
                    <a:pt x="1316" y="148"/>
                  </a:lnTo>
                  <a:lnTo>
                    <a:pt x="1344" y="159"/>
                  </a:lnTo>
                  <a:lnTo>
                    <a:pt x="1384" y="156"/>
                  </a:lnTo>
                  <a:lnTo>
                    <a:pt x="1412" y="145"/>
                  </a:lnTo>
                  <a:lnTo>
                    <a:pt x="1412" y="548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372" name="Oval 20"/>
            <p:cNvSpPr>
              <a:spLocks noChangeArrowheads="1"/>
            </p:cNvSpPr>
            <p:nvPr/>
          </p:nvSpPr>
          <p:spPr bwMode="auto">
            <a:xfrm>
              <a:off x="2785" y="355"/>
              <a:ext cx="187" cy="198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373" name="Freeform 21"/>
            <p:cNvSpPr>
              <a:spLocks/>
            </p:cNvSpPr>
            <p:nvPr/>
          </p:nvSpPr>
          <p:spPr bwMode="auto">
            <a:xfrm>
              <a:off x="2976" y="583"/>
              <a:ext cx="1413" cy="549"/>
            </a:xfrm>
            <a:custGeom>
              <a:avLst/>
              <a:gdLst/>
              <a:ahLst/>
              <a:cxnLst>
                <a:cxn ang="0">
                  <a:pos x="0" y="548"/>
                </a:cxn>
                <a:cxn ang="0">
                  <a:pos x="96" y="537"/>
                </a:cxn>
                <a:cxn ang="0">
                  <a:pos x="175" y="524"/>
                </a:cxn>
                <a:cxn ang="0">
                  <a:pos x="233" y="511"/>
                </a:cxn>
                <a:cxn ang="0">
                  <a:pos x="294" y="499"/>
                </a:cxn>
                <a:cxn ang="0">
                  <a:pos x="352" y="493"/>
                </a:cxn>
                <a:cxn ang="0">
                  <a:pos x="412" y="495"/>
                </a:cxn>
                <a:cxn ang="0">
                  <a:pos x="473" y="499"/>
                </a:cxn>
                <a:cxn ang="0">
                  <a:pos x="518" y="482"/>
                </a:cxn>
                <a:cxn ang="0">
                  <a:pos x="450" y="440"/>
                </a:cxn>
                <a:cxn ang="0">
                  <a:pos x="407" y="411"/>
                </a:cxn>
                <a:cxn ang="0">
                  <a:pos x="369" y="381"/>
                </a:cxn>
                <a:cxn ang="0">
                  <a:pos x="343" y="348"/>
                </a:cxn>
                <a:cxn ang="0">
                  <a:pos x="450" y="383"/>
                </a:cxn>
                <a:cxn ang="0">
                  <a:pos x="557" y="418"/>
                </a:cxn>
                <a:cxn ang="0">
                  <a:pos x="629" y="436"/>
                </a:cxn>
                <a:cxn ang="0">
                  <a:pos x="742" y="449"/>
                </a:cxn>
                <a:cxn ang="0">
                  <a:pos x="815" y="449"/>
                </a:cxn>
                <a:cxn ang="0">
                  <a:pos x="881" y="444"/>
                </a:cxn>
                <a:cxn ang="0">
                  <a:pos x="926" y="427"/>
                </a:cxn>
                <a:cxn ang="0">
                  <a:pos x="953" y="407"/>
                </a:cxn>
                <a:cxn ang="0">
                  <a:pos x="885" y="389"/>
                </a:cxn>
                <a:cxn ang="0">
                  <a:pos x="840" y="365"/>
                </a:cxn>
                <a:cxn ang="0">
                  <a:pos x="809" y="339"/>
                </a:cxn>
                <a:cxn ang="0">
                  <a:pos x="778" y="308"/>
                </a:cxn>
                <a:cxn ang="0">
                  <a:pos x="868" y="334"/>
                </a:cxn>
                <a:cxn ang="0">
                  <a:pos x="949" y="348"/>
                </a:cxn>
                <a:cxn ang="0">
                  <a:pos x="1034" y="356"/>
                </a:cxn>
                <a:cxn ang="0">
                  <a:pos x="1109" y="352"/>
                </a:cxn>
                <a:cxn ang="0">
                  <a:pos x="1158" y="334"/>
                </a:cxn>
                <a:cxn ang="0">
                  <a:pos x="1179" y="312"/>
                </a:cxn>
                <a:cxn ang="0">
                  <a:pos x="1131" y="291"/>
                </a:cxn>
                <a:cxn ang="0">
                  <a:pos x="1099" y="269"/>
                </a:cxn>
                <a:cxn ang="0">
                  <a:pos x="1071" y="244"/>
                </a:cxn>
                <a:cxn ang="0">
                  <a:pos x="1073" y="229"/>
                </a:cxn>
                <a:cxn ang="0">
                  <a:pos x="1150" y="246"/>
                </a:cxn>
                <a:cxn ang="0">
                  <a:pos x="1233" y="255"/>
                </a:cxn>
                <a:cxn ang="0">
                  <a:pos x="1311" y="253"/>
                </a:cxn>
                <a:cxn ang="0">
                  <a:pos x="1361" y="244"/>
                </a:cxn>
                <a:cxn ang="0">
                  <a:pos x="1393" y="229"/>
                </a:cxn>
                <a:cxn ang="0">
                  <a:pos x="1412" y="205"/>
                </a:cxn>
                <a:cxn ang="0">
                  <a:pos x="1292" y="187"/>
                </a:cxn>
                <a:cxn ang="0">
                  <a:pos x="1087" y="158"/>
                </a:cxn>
                <a:cxn ang="0">
                  <a:pos x="868" y="119"/>
                </a:cxn>
                <a:cxn ang="0">
                  <a:pos x="670" y="71"/>
                </a:cxn>
                <a:cxn ang="0">
                  <a:pos x="486" y="26"/>
                </a:cxn>
                <a:cxn ang="0">
                  <a:pos x="392" y="9"/>
                </a:cxn>
                <a:cxn ang="0">
                  <a:pos x="314" y="0"/>
                </a:cxn>
                <a:cxn ang="0">
                  <a:pos x="247" y="2"/>
                </a:cxn>
                <a:cxn ang="0">
                  <a:pos x="201" y="7"/>
                </a:cxn>
                <a:cxn ang="0">
                  <a:pos x="158" y="27"/>
                </a:cxn>
                <a:cxn ang="0">
                  <a:pos x="124" y="71"/>
                </a:cxn>
                <a:cxn ang="0">
                  <a:pos x="111" y="117"/>
                </a:cxn>
                <a:cxn ang="0">
                  <a:pos x="96" y="148"/>
                </a:cxn>
                <a:cxn ang="0">
                  <a:pos x="68" y="159"/>
                </a:cxn>
                <a:cxn ang="0">
                  <a:pos x="28" y="156"/>
                </a:cxn>
                <a:cxn ang="0">
                  <a:pos x="0" y="145"/>
                </a:cxn>
                <a:cxn ang="0">
                  <a:pos x="0" y="548"/>
                </a:cxn>
              </a:cxnLst>
              <a:rect l="0" t="0" r="r" b="b"/>
              <a:pathLst>
                <a:path w="1413" h="549">
                  <a:moveTo>
                    <a:pt x="0" y="548"/>
                  </a:moveTo>
                  <a:lnTo>
                    <a:pt x="96" y="537"/>
                  </a:lnTo>
                  <a:lnTo>
                    <a:pt x="175" y="524"/>
                  </a:lnTo>
                  <a:lnTo>
                    <a:pt x="233" y="511"/>
                  </a:lnTo>
                  <a:lnTo>
                    <a:pt x="294" y="499"/>
                  </a:lnTo>
                  <a:lnTo>
                    <a:pt x="352" y="493"/>
                  </a:lnTo>
                  <a:lnTo>
                    <a:pt x="412" y="495"/>
                  </a:lnTo>
                  <a:lnTo>
                    <a:pt x="473" y="499"/>
                  </a:lnTo>
                  <a:lnTo>
                    <a:pt x="518" y="482"/>
                  </a:lnTo>
                  <a:lnTo>
                    <a:pt x="450" y="440"/>
                  </a:lnTo>
                  <a:lnTo>
                    <a:pt x="407" y="411"/>
                  </a:lnTo>
                  <a:lnTo>
                    <a:pt x="369" y="381"/>
                  </a:lnTo>
                  <a:lnTo>
                    <a:pt x="343" y="348"/>
                  </a:lnTo>
                  <a:lnTo>
                    <a:pt x="450" y="383"/>
                  </a:lnTo>
                  <a:lnTo>
                    <a:pt x="557" y="418"/>
                  </a:lnTo>
                  <a:lnTo>
                    <a:pt x="629" y="436"/>
                  </a:lnTo>
                  <a:lnTo>
                    <a:pt x="742" y="449"/>
                  </a:lnTo>
                  <a:lnTo>
                    <a:pt x="815" y="449"/>
                  </a:lnTo>
                  <a:lnTo>
                    <a:pt x="881" y="444"/>
                  </a:lnTo>
                  <a:lnTo>
                    <a:pt x="926" y="427"/>
                  </a:lnTo>
                  <a:lnTo>
                    <a:pt x="953" y="407"/>
                  </a:lnTo>
                  <a:lnTo>
                    <a:pt x="885" y="389"/>
                  </a:lnTo>
                  <a:lnTo>
                    <a:pt x="840" y="365"/>
                  </a:lnTo>
                  <a:lnTo>
                    <a:pt x="809" y="339"/>
                  </a:lnTo>
                  <a:lnTo>
                    <a:pt x="778" y="308"/>
                  </a:lnTo>
                  <a:lnTo>
                    <a:pt x="868" y="334"/>
                  </a:lnTo>
                  <a:lnTo>
                    <a:pt x="949" y="348"/>
                  </a:lnTo>
                  <a:lnTo>
                    <a:pt x="1034" y="356"/>
                  </a:lnTo>
                  <a:lnTo>
                    <a:pt x="1109" y="352"/>
                  </a:lnTo>
                  <a:lnTo>
                    <a:pt x="1158" y="334"/>
                  </a:lnTo>
                  <a:lnTo>
                    <a:pt x="1179" y="312"/>
                  </a:lnTo>
                  <a:lnTo>
                    <a:pt x="1131" y="291"/>
                  </a:lnTo>
                  <a:lnTo>
                    <a:pt x="1099" y="269"/>
                  </a:lnTo>
                  <a:lnTo>
                    <a:pt x="1071" y="244"/>
                  </a:lnTo>
                  <a:lnTo>
                    <a:pt x="1073" y="229"/>
                  </a:lnTo>
                  <a:lnTo>
                    <a:pt x="1150" y="246"/>
                  </a:lnTo>
                  <a:lnTo>
                    <a:pt x="1233" y="255"/>
                  </a:lnTo>
                  <a:lnTo>
                    <a:pt x="1311" y="253"/>
                  </a:lnTo>
                  <a:lnTo>
                    <a:pt x="1361" y="244"/>
                  </a:lnTo>
                  <a:lnTo>
                    <a:pt x="1393" y="229"/>
                  </a:lnTo>
                  <a:lnTo>
                    <a:pt x="1412" y="205"/>
                  </a:lnTo>
                  <a:lnTo>
                    <a:pt x="1292" y="187"/>
                  </a:lnTo>
                  <a:lnTo>
                    <a:pt x="1087" y="158"/>
                  </a:lnTo>
                  <a:lnTo>
                    <a:pt x="868" y="119"/>
                  </a:lnTo>
                  <a:lnTo>
                    <a:pt x="670" y="71"/>
                  </a:lnTo>
                  <a:lnTo>
                    <a:pt x="486" y="26"/>
                  </a:lnTo>
                  <a:lnTo>
                    <a:pt x="392" y="9"/>
                  </a:lnTo>
                  <a:lnTo>
                    <a:pt x="314" y="0"/>
                  </a:lnTo>
                  <a:lnTo>
                    <a:pt x="247" y="2"/>
                  </a:lnTo>
                  <a:lnTo>
                    <a:pt x="201" y="7"/>
                  </a:lnTo>
                  <a:lnTo>
                    <a:pt x="158" y="27"/>
                  </a:lnTo>
                  <a:lnTo>
                    <a:pt x="124" y="71"/>
                  </a:lnTo>
                  <a:lnTo>
                    <a:pt x="111" y="117"/>
                  </a:lnTo>
                  <a:lnTo>
                    <a:pt x="96" y="148"/>
                  </a:lnTo>
                  <a:lnTo>
                    <a:pt x="68" y="159"/>
                  </a:lnTo>
                  <a:lnTo>
                    <a:pt x="28" y="156"/>
                  </a:lnTo>
                  <a:lnTo>
                    <a:pt x="0" y="145"/>
                  </a:lnTo>
                  <a:lnTo>
                    <a:pt x="0" y="548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0374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000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037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716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c.gov/uscs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cra-usa.org/" TargetMode="External"/><Relationship Id="rId2" Type="http://schemas.openxmlformats.org/officeDocument/2006/relationships/hyperlink" Target="http://louisianatumorregistry.lsuhsc.edu/_________________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ouisianatumorregistry.lsuhsc.edu/regionalregistries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mailto:LTR-info@lsuhsc.ed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14400"/>
            <a:ext cx="6858000" cy="13716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Louisiana Cancer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Facts &amp;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Urinary B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ladder Cancer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2057400" y="3352800"/>
            <a:ext cx="4724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Louisiana Tumor Registry</a:t>
            </a:r>
          </a:p>
          <a:p>
            <a:pPr>
              <a:spcAft>
                <a:spcPts val="1200"/>
              </a:spcAft>
            </a:pP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</a:rPr>
              <a:t>July, 2017</a:t>
            </a:r>
            <a:endParaRPr lang="en-US" sz="1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31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2838019"/>
              </p:ext>
            </p:extLst>
          </p:nvPr>
        </p:nvGraphicFramePr>
        <p:xfrm>
          <a:off x="228600" y="1390996"/>
          <a:ext cx="8686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Urinary Bladder Cancer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Incidence Rates</a:t>
            </a:r>
            <a:r>
              <a:rPr lang="en-US" sz="24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#,1,2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Region</a:t>
            </a:r>
            <a:r>
              <a:rPr lang="en-US" sz="24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Louisiana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Blacks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2010-2014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1219200" y="3505200"/>
            <a:ext cx="7239000" cy="1"/>
          </a:xfrm>
          <a:prstGeom prst="line">
            <a:avLst/>
          </a:prstGeom>
          <a:ln w="444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object 3"/>
          <p:cNvSpPr txBox="1"/>
          <p:nvPr/>
        </p:nvSpPr>
        <p:spPr>
          <a:xfrm>
            <a:off x="609600" y="5715000"/>
            <a:ext cx="5006975" cy="9002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Included in situ and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invasive cases.</a:t>
            </a:r>
          </a:p>
          <a:p>
            <a:pPr marL="12700">
              <a:lnSpc>
                <a:spcPct val="100000"/>
              </a:lnSpc>
            </a:pPr>
            <a:r>
              <a:rPr sz="1200" baseline="24305" dirty="0" smtClean="0">
                <a:latin typeface="Arial"/>
                <a:cs typeface="Arial"/>
              </a:rPr>
              <a:t>1 </a:t>
            </a:r>
            <a:r>
              <a:rPr sz="1100" dirty="0">
                <a:latin typeface="Arial"/>
                <a:cs typeface="Arial"/>
              </a:rPr>
              <a:t>Age-adjusted to the </a:t>
            </a:r>
            <a:r>
              <a:rPr sz="1100" spc="-5" dirty="0">
                <a:latin typeface="Arial"/>
                <a:cs typeface="Arial"/>
              </a:rPr>
              <a:t>2000 </a:t>
            </a:r>
            <a:r>
              <a:rPr sz="1100" dirty="0">
                <a:latin typeface="Arial"/>
                <a:cs typeface="Arial"/>
              </a:rPr>
              <a:t>U.S. standard</a:t>
            </a:r>
            <a:r>
              <a:rPr sz="1100" spc="-204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population.</a:t>
            </a:r>
            <a:endParaRPr sz="11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50" spc="22" baseline="27777" dirty="0">
                <a:latin typeface="Arial"/>
                <a:cs typeface="Arial"/>
              </a:rPr>
              <a:t>2 </a:t>
            </a:r>
            <a:r>
              <a:rPr sz="1100" dirty="0">
                <a:latin typeface="Arial"/>
                <a:cs typeface="Arial"/>
              </a:rPr>
              <a:t>Data source for U.S. </a:t>
            </a:r>
            <a:r>
              <a:rPr sz="1100" spc="-10" dirty="0">
                <a:latin typeface="Arial"/>
                <a:cs typeface="Arial"/>
              </a:rPr>
              <a:t>was </a:t>
            </a:r>
            <a:r>
              <a:rPr sz="1100" dirty="0">
                <a:latin typeface="Arial"/>
                <a:cs typeface="Arial"/>
              </a:rPr>
              <a:t>the </a:t>
            </a:r>
            <a:r>
              <a:rPr sz="1100" spc="-5" dirty="0">
                <a:latin typeface="Arial"/>
                <a:cs typeface="Arial"/>
              </a:rPr>
              <a:t>18 SEER</a:t>
            </a:r>
            <a:r>
              <a:rPr sz="1100" spc="-18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registries</a:t>
            </a:r>
            <a:r>
              <a:rPr sz="1100" dirty="0" smtClean="0">
                <a:latin typeface="Arial"/>
                <a:cs typeface="Arial"/>
              </a:rPr>
              <a:t>.</a:t>
            </a:r>
            <a:endParaRPr lang="en-US" sz="1100" dirty="0" smtClean="0">
              <a:latin typeface="Arial"/>
              <a:cs typeface="Arial"/>
            </a:endParaRPr>
          </a:p>
          <a:p>
            <a:pPr marL="12700">
              <a:spcBef>
                <a:spcPts val="130"/>
              </a:spcBef>
            </a:pP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  <a:hlinkClick r:id="rId3" action="ppaction://hlinksldjump"/>
              </a:rPr>
              <a:t>LTR Regions </a:t>
            </a:r>
            <a:endParaRPr sz="11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100" dirty="0">
                <a:latin typeface="Arial"/>
                <a:cs typeface="Arial"/>
              </a:rPr>
              <a:t>* </a:t>
            </a:r>
            <a:r>
              <a:rPr sz="1100" spc="-5" dirty="0">
                <a:latin typeface="Arial"/>
                <a:cs typeface="Arial"/>
              </a:rPr>
              <a:t>Incidence </a:t>
            </a:r>
            <a:r>
              <a:rPr sz="1100" dirty="0">
                <a:latin typeface="Arial"/>
                <a:cs typeface="Arial"/>
              </a:rPr>
              <a:t>rate </a:t>
            </a:r>
            <a:r>
              <a:rPr sz="1100" spc="-5" dirty="0">
                <a:latin typeface="Arial"/>
                <a:cs typeface="Arial"/>
              </a:rPr>
              <a:t>of regions/Louisiana is </a:t>
            </a:r>
            <a:r>
              <a:rPr sz="1100" dirty="0">
                <a:latin typeface="Arial"/>
                <a:cs typeface="Arial"/>
              </a:rPr>
              <a:t>significantly different from that </a:t>
            </a:r>
            <a:r>
              <a:rPr sz="1100" spc="-5" dirty="0">
                <a:latin typeface="Arial"/>
                <a:cs typeface="Arial"/>
              </a:rPr>
              <a:t>of </a:t>
            </a:r>
            <a:r>
              <a:rPr sz="1100" dirty="0">
                <a:latin typeface="Arial"/>
                <a:cs typeface="Arial"/>
              </a:rPr>
              <a:t>the</a:t>
            </a:r>
            <a:r>
              <a:rPr sz="1100" spc="-15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U.S.</a:t>
            </a:r>
          </a:p>
        </p:txBody>
      </p:sp>
    </p:spTree>
    <p:extLst>
      <p:ext uri="{BB962C8B-B14F-4D97-AF65-F5344CB8AC3E}">
        <p14:creationId xmlns:p14="http://schemas.microsoft.com/office/powerpoint/2010/main" val="29166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Urinary Bladder Cancer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Trends of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Incidence Rates</a:t>
            </a:r>
            <a:r>
              <a:rPr lang="en-US" sz="24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#,1,2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Whites, 1988-2014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6019800"/>
            <a:ext cx="7115865" cy="6463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# Included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 situ and invasive cases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Age-adjusted to the 2000 US standard population. </a:t>
            </a:r>
          </a:p>
          <a:p>
            <a:pPr>
              <a:defRPr/>
            </a:pPr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US data source: 18 SEER registries.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2005579"/>
              </p:ext>
            </p:extLst>
          </p:nvPr>
        </p:nvGraphicFramePr>
        <p:xfrm>
          <a:off x="457201" y="1752600"/>
          <a:ext cx="8229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569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 bwMode="auto">
          <a:xfrm>
            <a:off x="609600" y="2805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Urinary Bladder Cancer : Trends of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Incidence Rates</a:t>
            </a:r>
            <a:r>
              <a:rPr lang="en-US" sz="2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#,1,2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Blacks, 1988-2014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5943600"/>
            <a:ext cx="4232164" cy="6463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Included in situ and invasive cases.</a:t>
            </a:r>
          </a:p>
          <a:p>
            <a:pPr>
              <a:defRPr/>
            </a:pPr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Age-adjusted to the 2000 US standard population. 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U.S.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source: 18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SEER registries.</a:t>
            </a:r>
          </a:p>
        </p:txBody>
      </p:sp>
      <p:sp>
        <p:nvSpPr>
          <p:cNvPr id="12" name="TextBox 1"/>
          <p:cNvSpPr txBox="1"/>
          <p:nvPr/>
        </p:nvSpPr>
        <p:spPr>
          <a:xfrm>
            <a:off x="459970" y="5434500"/>
            <a:ext cx="2514600" cy="3810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897940"/>
              </p:ext>
            </p:extLst>
          </p:nvPr>
        </p:nvGraphicFramePr>
        <p:xfrm>
          <a:off x="459970" y="1423500"/>
          <a:ext cx="8150629" cy="4520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4131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3871899"/>
              </p:ext>
            </p:extLst>
          </p:nvPr>
        </p:nvGraphicFramePr>
        <p:xfrm>
          <a:off x="457200" y="1371600"/>
          <a:ext cx="8382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543800" cy="1143000"/>
          </a:xfrm>
        </p:spPr>
        <p:txBody>
          <a:bodyPr/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Urinary Bladder Cancer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Mortality Rates</a:t>
            </a:r>
            <a:r>
              <a:rPr lang="en-US" sz="2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Louisiana vs. US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2010-2014</a:t>
            </a:r>
            <a:r>
              <a:rPr lang="en-US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1"/>
          <p:cNvSpPr txBox="1"/>
          <p:nvPr/>
        </p:nvSpPr>
        <p:spPr>
          <a:xfrm>
            <a:off x="700525" y="5838832"/>
            <a:ext cx="6481325" cy="68579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aseline="30000" dirty="0">
                <a:solidFill>
                  <a:sysClr val="windowText" lastClr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200" dirty="0">
                <a:solidFill>
                  <a:sysClr val="windowText" lastClr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Age-adjusted</a:t>
            </a:r>
            <a:r>
              <a:rPr lang="en-US" sz="1200" baseline="0" dirty="0">
                <a:solidFill>
                  <a:sysClr val="windowText" lastClr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 the 2000 US standard population. </a:t>
            </a:r>
            <a:endParaRPr lang="en-US" sz="1200" baseline="0" dirty="0" smtClean="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aseline="30000" dirty="0" smtClean="0">
                <a:solidFill>
                  <a:sysClr val="windowText" lastClr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200" baseline="0" dirty="0" smtClean="0">
                <a:solidFill>
                  <a:sysClr val="windowText" lastClr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aseline="0" dirty="0">
                <a:solidFill>
                  <a:sysClr val="windowText" lastClr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Data source: </a:t>
            </a:r>
            <a:r>
              <a:rPr lang="en-US" sz="1200" baseline="0" dirty="0" smtClean="0">
                <a:solidFill>
                  <a:sysClr val="windowText" lastClr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National center of Health Statistics (NCHS).</a:t>
            </a:r>
            <a:endParaRPr lang="en-US" sz="1200" dirty="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↓↑Rate of Louisiana is significantly different from that of the U.S.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7848600" y="3048000"/>
            <a:ext cx="0" cy="31420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981200" y="1693265"/>
            <a:ext cx="0" cy="314203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"/>
          <p:cNvSpPr txBox="1"/>
          <p:nvPr/>
        </p:nvSpPr>
        <p:spPr>
          <a:xfrm>
            <a:off x="1905000" y="1703103"/>
            <a:ext cx="762000" cy="33724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12%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"/>
          <p:cNvSpPr txBox="1"/>
          <p:nvPr/>
        </p:nvSpPr>
        <p:spPr>
          <a:xfrm>
            <a:off x="7181850" y="3128609"/>
            <a:ext cx="762000" cy="33724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24%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47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38" y="152400"/>
            <a:ext cx="8686800" cy="1143000"/>
          </a:xfrm>
        </p:spPr>
        <p:txBody>
          <a:bodyPr/>
          <a:lstStyle/>
          <a:p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Mortality 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Rates of Urinary Bladder Cancer in the U.S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Races, Both Sexes,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2010-2014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4452" t="13073" b="16332"/>
          <a:stretch/>
        </p:blipFill>
        <p:spPr>
          <a:xfrm>
            <a:off x="0" y="1600200"/>
            <a:ext cx="9132276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35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2136"/>
            <a:ext cx="8534400" cy="1143000"/>
          </a:xfrm>
        </p:spPr>
        <p:txBody>
          <a:bodyPr/>
          <a:lstStyle/>
          <a:p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Mortality Rates of Urinary Bladder Cancer in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Louisiana, All 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Races, Both Sexes, 2010-2014</a:t>
            </a:r>
            <a:endParaRPr lang="en-US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6956" t="11810" b="19607"/>
          <a:stretch/>
        </p:blipFill>
        <p:spPr>
          <a:xfrm>
            <a:off x="28046" y="1295400"/>
            <a:ext cx="9115954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6599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31520" y="274639"/>
            <a:ext cx="8031480" cy="1143000"/>
          </a:xfrm>
        </p:spPr>
        <p:txBody>
          <a:bodyPr/>
          <a:lstStyle/>
          <a:p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Urinary Bladder Cancer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Trends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of Mortality Rates</a:t>
            </a:r>
            <a:r>
              <a:rPr lang="en-US" sz="2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Whites,1988-2014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4"/>
          <p:cNvSpPr txBox="1"/>
          <p:nvPr/>
        </p:nvSpPr>
        <p:spPr>
          <a:xfrm>
            <a:off x="381000" y="6112813"/>
            <a:ext cx="6544556" cy="60070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aseline="300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lang="en-US" sz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Adjusted to the 2000 US standard population. </a:t>
            </a:r>
          </a:p>
          <a:p>
            <a:r>
              <a:rPr lang="en-US" sz="1200" baseline="300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</a:t>
            </a:r>
            <a:r>
              <a:rPr lang="en-US" sz="1200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Data source: National Center of Health Statistics (NCHS).</a:t>
            </a:r>
            <a:endParaRPr lang="en-US" sz="1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"/>
          <p:cNvSpPr txBox="1"/>
          <p:nvPr/>
        </p:nvSpPr>
        <p:spPr>
          <a:xfrm>
            <a:off x="565667" y="5562600"/>
            <a:ext cx="2514600" cy="3810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1571128"/>
              </p:ext>
            </p:extLst>
          </p:nvPr>
        </p:nvGraphicFramePr>
        <p:xfrm>
          <a:off x="304800" y="1417638"/>
          <a:ext cx="8077200" cy="4906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9914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Urinary Bladder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Trends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of Mortality Rates</a:t>
            </a:r>
            <a:r>
              <a:rPr lang="en-US" sz="2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Blacks,1988-2014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199" y="6172200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Age-adjusted to the 2000 US standard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population. </a:t>
            </a:r>
          </a:p>
          <a:p>
            <a:pPr>
              <a:defRPr/>
            </a:pPr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Data source: National Center of Health Statistics (NCHS).</a:t>
            </a:r>
          </a:p>
        </p:txBody>
      </p:sp>
      <p:sp>
        <p:nvSpPr>
          <p:cNvPr id="7" name="TextBox 6"/>
          <p:cNvSpPr txBox="1"/>
          <p:nvPr/>
        </p:nvSpPr>
        <p:spPr>
          <a:xfrm rot="16200000">
            <a:off x="-501134" y="286333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1"/>
          <p:cNvSpPr txBox="1"/>
          <p:nvPr/>
        </p:nvSpPr>
        <p:spPr>
          <a:xfrm>
            <a:off x="304800" y="5562600"/>
            <a:ext cx="2819400" cy="3810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6372306"/>
              </p:ext>
            </p:extLst>
          </p:nvPr>
        </p:nvGraphicFramePr>
        <p:xfrm>
          <a:off x="533400" y="1524000"/>
          <a:ext cx="8153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3237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276" cy="990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Urinary Bladder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Trends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of Incidence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and Mortality Rates, by Race, Louisiana, 1988-2014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518" y="6019800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Included in situ and invasive cases.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Annual average percent change (APC) were calculated using weighted least squares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3825162"/>
              </p:ext>
            </p:extLst>
          </p:nvPr>
        </p:nvGraphicFramePr>
        <p:xfrm>
          <a:off x="304800" y="1371600"/>
          <a:ext cx="8473922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2481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38200" y="6075319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Included in situ and invasive cases.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Annual average percent change (APC) were calculated using weighted least squares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Urinary Bladder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Trends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of Incidence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and Mortality Rates, by Gender, Louisiana, 1988-2014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3429000" y="6346484"/>
            <a:ext cx="2667000" cy="3810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5324211"/>
              </p:ext>
            </p:extLst>
          </p:nvPr>
        </p:nvGraphicFramePr>
        <p:xfrm>
          <a:off x="386834" y="1417638"/>
          <a:ext cx="8299966" cy="4643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468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57300" y="342900"/>
            <a:ext cx="6629400" cy="838200"/>
          </a:xfrm>
        </p:spPr>
        <p:txBody>
          <a:bodyPr/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Urinary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ladder Cancer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1676400"/>
            <a:ext cx="8153400" cy="4191000"/>
          </a:xfrm>
        </p:spPr>
        <p:txBody>
          <a:bodyPr/>
          <a:lstStyle/>
          <a:p>
            <a:pPr>
              <a:lnSpc>
                <a:spcPts val="2500"/>
              </a:lnSpc>
              <a:buSzPct val="100000"/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From 2010 to 2014, urinary bladder cancer was the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2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most common cancer in Louisiana and the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2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in U.S.</a:t>
            </a:r>
            <a:r>
              <a:rPr lang="en-US" sz="2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SzPct val="100000"/>
              <a:buNone/>
            </a:pPr>
            <a:endParaRPr lang="en-US" sz="8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SzPct val="100000"/>
              <a:buNone/>
            </a:pPr>
            <a:endParaRPr lang="en-US" sz="8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SzPct val="100000"/>
              <a:buNone/>
            </a:pPr>
            <a:endParaRPr lang="en-US" sz="8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500"/>
              </a:lnSpc>
              <a:buSzPct val="100000"/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About 980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urinary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bladder c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ancer cases are expected to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be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diagnosed and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about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220 persons are expected to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of this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ancer in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Louisiana in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2017.</a:t>
            </a:r>
            <a:r>
              <a:rPr lang="en-US" sz="2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8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2500"/>
              </a:lnSpc>
              <a:buClr>
                <a:schemeClr val="accent2"/>
              </a:buClr>
              <a:buSzPct val="150000"/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5791200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Data source: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3" action="ppaction://hlinksldjump"/>
              </a:rPr>
              <a:t>State Cancer Profiles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Data source: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4" action="ppaction://hlinksldjump"/>
              </a:rPr>
              <a:t>American Cancer Society, Cancer Facts &amp; Figures 2017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48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Urinary Bladder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Louisiana</a:t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5-Year Relative Survival by Stage</a:t>
            </a:r>
            <a:r>
              <a:rPr lang="en-US" sz="2400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Both Sexes, All Races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2007-2013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6019800"/>
            <a:ext cx="57443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pc="-5" dirty="0" smtClean="0">
                <a:latin typeface="Arial"/>
                <a:cs typeface="Arial"/>
              </a:rPr>
              <a:t>#</a:t>
            </a:r>
            <a:r>
              <a:rPr lang="en-US" sz="1200" spc="-5" dirty="0">
                <a:latin typeface="Arial"/>
                <a:cs typeface="Arial"/>
              </a:rPr>
              <a:t> </a:t>
            </a:r>
            <a:r>
              <a:rPr lang="en-US" sz="1200" spc="-5" dirty="0" smtClean="0">
                <a:latin typeface="Arial"/>
                <a:cs typeface="Arial"/>
              </a:rPr>
              <a:t>Included in situ and invasive </a:t>
            </a:r>
            <a:r>
              <a:rPr lang="en-US" sz="1200" spc="-5" dirty="0">
                <a:latin typeface="Arial"/>
                <a:cs typeface="Arial"/>
              </a:rPr>
              <a:t>cases</a:t>
            </a:r>
            <a:r>
              <a:rPr lang="en-US" sz="1200" spc="-5" dirty="0" smtClean="0">
                <a:latin typeface="Arial"/>
                <a:cs typeface="Arial"/>
              </a:rPr>
              <a:t>. </a:t>
            </a:r>
            <a:endParaRPr lang="en-US" sz="12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The stage distribution is based on Summary Stage 2000.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4467903"/>
              </p:ext>
            </p:extLst>
          </p:nvPr>
        </p:nvGraphicFramePr>
        <p:xfrm>
          <a:off x="181708" y="1676400"/>
          <a:ext cx="5533292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4215727"/>
              </p:ext>
            </p:extLst>
          </p:nvPr>
        </p:nvGraphicFramePr>
        <p:xfrm>
          <a:off x="5562600" y="1828800"/>
          <a:ext cx="34290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5696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Urinary Bladder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Louisiana</a:t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5-Year Relative Survival by Stage</a:t>
            </a:r>
            <a:r>
              <a:rPr lang="en-US" sz="2400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White Males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Races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2007-2013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6092715"/>
            <a:ext cx="5657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pc="-5" dirty="0" smtClean="0">
                <a:latin typeface="Arial"/>
                <a:cs typeface="Arial"/>
              </a:rPr>
              <a:t>#</a:t>
            </a:r>
            <a:r>
              <a:rPr lang="en-US" sz="1200" spc="-5" dirty="0">
                <a:latin typeface="Arial"/>
                <a:cs typeface="Arial"/>
              </a:rPr>
              <a:t> </a:t>
            </a:r>
            <a:r>
              <a:rPr lang="en-US" sz="1200" spc="-5" dirty="0" smtClean="0">
                <a:latin typeface="Arial"/>
                <a:cs typeface="Arial"/>
              </a:rPr>
              <a:t>Included in situ and invasive </a:t>
            </a:r>
            <a:r>
              <a:rPr lang="en-US" sz="1200" spc="-5" dirty="0">
                <a:latin typeface="Arial"/>
                <a:cs typeface="Arial"/>
              </a:rPr>
              <a:t>cases</a:t>
            </a:r>
            <a:r>
              <a:rPr lang="en-US" sz="1200" spc="-5" dirty="0" smtClean="0">
                <a:latin typeface="Arial"/>
                <a:cs typeface="Arial"/>
              </a:rPr>
              <a:t>.</a:t>
            </a:r>
            <a:endParaRPr lang="en-US" sz="12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The stage distribution is based on Summary Stage 2000.</a:t>
            </a: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1787188"/>
              </p:ext>
            </p:extLst>
          </p:nvPr>
        </p:nvGraphicFramePr>
        <p:xfrm>
          <a:off x="170624" y="1661319"/>
          <a:ext cx="5468176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2259466"/>
              </p:ext>
            </p:extLst>
          </p:nvPr>
        </p:nvGraphicFramePr>
        <p:xfrm>
          <a:off x="5486400" y="1828800"/>
          <a:ext cx="35052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6142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Urinary Bladder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Louisiana</a:t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5-Year Relative Survival by Stage</a:t>
            </a:r>
            <a:r>
              <a:rPr lang="en-US" sz="2400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White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Females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Races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2007-2013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6638018"/>
              </p:ext>
            </p:extLst>
          </p:nvPr>
        </p:nvGraphicFramePr>
        <p:xfrm>
          <a:off x="170624" y="1661319"/>
          <a:ext cx="5076092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1752985"/>
              </p:ext>
            </p:extLst>
          </p:nvPr>
        </p:nvGraphicFramePr>
        <p:xfrm>
          <a:off x="5278581" y="1661319"/>
          <a:ext cx="37338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92281" y="6157119"/>
            <a:ext cx="65532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spc="-5" dirty="0" smtClean="0">
                <a:latin typeface="Arial"/>
                <a:cs typeface="Arial"/>
              </a:rPr>
              <a:t>#</a:t>
            </a:r>
            <a:r>
              <a:rPr lang="en-US" sz="1100" spc="-5" dirty="0">
                <a:latin typeface="Arial"/>
                <a:cs typeface="Arial"/>
              </a:rPr>
              <a:t> </a:t>
            </a:r>
            <a:r>
              <a:rPr lang="en-US" sz="1100" spc="-5" dirty="0" smtClean="0">
                <a:latin typeface="Arial"/>
                <a:cs typeface="Arial"/>
              </a:rPr>
              <a:t>Included in situ and </a:t>
            </a:r>
            <a:r>
              <a:rPr lang="en-US" sz="1100" spc="-5" dirty="0">
                <a:latin typeface="Arial"/>
                <a:cs typeface="Arial"/>
              </a:rPr>
              <a:t>invasive cases</a:t>
            </a:r>
            <a:r>
              <a:rPr lang="en-US" sz="1100" spc="-5" dirty="0" smtClean="0">
                <a:latin typeface="Arial"/>
                <a:cs typeface="Arial"/>
              </a:rPr>
              <a:t>.</a:t>
            </a:r>
            <a:endParaRPr lang="en-US" sz="11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The stage distribution is based on Summary Stage 2000.</a:t>
            </a: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* The Distant and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nstaged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5-year relative survival could not be calculated due to lack of cases.</a:t>
            </a:r>
          </a:p>
        </p:txBody>
      </p:sp>
    </p:spTree>
    <p:extLst>
      <p:ext uri="{BB962C8B-B14F-4D97-AF65-F5344CB8AC3E}">
        <p14:creationId xmlns:p14="http://schemas.microsoft.com/office/powerpoint/2010/main" val="281211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Urinary Bladder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Louisiana</a:t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5-Year Relative Survival by Stage</a:t>
            </a:r>
            <a:r>
              <a:rPr lang="en-US" sz="2400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Black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Males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Races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2007-2013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9800266"/>
              </p:ext>
            </p:extLst>
          </p:nvPr>
        </p:nvGraphicFramePr>
        <p:xfrm>
          <a:off x="170624" y="1661319"/>
          <a:ext cx="5076092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2974282"/>
              </p:ext>
            </p:extLst>
          </p:nvPr>
        </p:nvGraphicFramePr>
        <p:xfrm>
          <a:off x="5257800" y="1676400"/>
          <a:ext cx="37338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19100" y="6157119"/>
            <a:ext cx="67056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spc="-5" dirty="0" smtClean="0">
                <a:latin typeface="Arial"/>
                <a:cs typeface="Arial"/>
              </a:rPr>
              <a:t>#</a:t>
            </a:r>
            <a:r>
              <a:rPr lang="en-US" sz="1100" spc="-5" dirty="0">
                <a:latin typeface="Arial"/>
                <a:cs typeface="Arial"/>
              </a:rPr>
              <a:t> </a:t>
            </a:r>
            <a:r>
              <a:rPr lang="en-US" sz="1100" spc="-5" dirty="0" smtClean="0">
                <a:latin typeface="Arial"/>
                <a:cs typeface="Arial"/>
              </a:rPr>
              <a:t>Included in situ and </a:t>
            </a:r>
            <a:r>
              <a:rPr lang="en-US" sz="1100" spc="-5" dirty="0">
                <a:latin typeface="Arial"/>
                <a:cs typeface="Arial"/>
              </a:rPr>
              <a:t>invasive cases</a:t>
            </a:r>
            <a:r>
              <a:rPr lang="en-US" sz="1100" spc="-5" dirty="0" smtClean="0">
                <a:latin typeface="Arial"/>
                <a:cs typeface="Arial"/>
              </a:rPr>
              <a:t>.</a:t>
            </a:r>
            <a:endParaRPr lang="en-US" sz="11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The stage distribution is based on Summary Stage 2000.</a:t>
            </a:r>
          </a:p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Unstaged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5-year relative survival could not be calculated due to lack of cases.</a:t>
            </a:r>
          </a:p>
        </p:txBody>
      </p:sp>
    </p:spTree>
    <p:extLst>
      <p:ext uri="{BB962C8B-B14F-4D97-AF65-F5344CB8AC3E}">
        <p14:creationId xmlns:p14="http://schemas.microsoft.com/office/powerpoint/2010/main" val="158648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Urinary Bladder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Louisiana</a:t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5-Year Relative Survival by Stage</a:t>
            </a:r>
            <a:r>
              <a:rPr lang="en-US" sz="2400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Black Females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Races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2007-2013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3050445"/>
              </p:ext>
            </p:extLst>
          </p:nvPr>
        </p:nvGraphicFramePr>
        <p:xfrm>
          <a:off x="170624" y="1661319"/>
          <a:ext cx="5391976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8305459"/>
              </p:ext>
            </p:extLst>
          </p:nvPr>
        </p:nvGraphicFramePr>
        <p:xfrm>
          <a:off x="5479474" y="1752600"/>
          <a:ext cx="3435926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10786" y="6096000"/>
            <a:ext cx="67056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spc="-5" dirty="0" smtClean="0">
                <a:latin typeface="Arial"/>
                <a:cs typeface="Arial"/>
              </a:rPr>
              <a:t>#</a:t>
            </a:r>
            <a:r>
              <a:rPr lang="en-US" sz="1100" spc="-5" dirty="0">
                <a:latin typeface="Arial"/>
                <a:cs typeface="Arial"/>
              </a:rPr>
              <a:t> </a:t>
            </a:r>
            <a:r>
              <a:rPr lang="en-US" sz="1100" spc="-5" dirty="0" smtClean="0">
                <a:latin typeface="Arial"/>
                <a:cs typeface="Arial"/>
              </a:rPr>
              <a:t>Included in situ and </a:t>
            </a:r>
            <a:r>
              <a:rPr lang="en-US" sz="1100" spc="-5" dirty="0">
                <a:latin typeface="Arial"/>
                <a:cs typeface="Arial"/>
              </a:rPr>
              <a:t>invasive cases</a:t>
            </a:r>
            <a:r>
              <a:rPr lang="en-US" sz="1100" spc="-5" dirty="0" smtClean="0">
                <a:latin typeface="Arial"/>
                <a:cs typeface="Arial"/>
              </a:rPr>
              <a:t>.</a:t>
            </a:r>
            <a:endParaRPr lang="en-US" sz="11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The stage distribution is based on Summary Stage 2000.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Unstaged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5-year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relative survival could not be calculated due to lack of cases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36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534400" cy="1219200"/>
          </a:xfrm>
        </p:spPr>
        <p:txBody>
          <a:bodyPr/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Appendix A. Regions of the Louisiana Tumor Registry 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/>
          </p:nvPr>
        </p:nvGraphicFramePr>
        <p:xfrm>
          <a:off x="609600" y="1524000"/>
          <a:ext cx="8000999" cy="4379003"/>
        </p:xfrm>
        <a:graphic>
          <a:graphicData uri="http://schemas.openxmlformats.org/drawingml/2006/table">
            <a:tbl>
              <a:tblPr firstRow="1" firstCol="1" bandRow="1"/>
              <a:tblGrid>
                <a:gridCol w="1905000">
                  <a:extLst>
                    <a:ext uri="{9D8B030D-6E8A-4147-A177-3AD203B41FA5}">
                      <a16:colId xmlns:a16="http://schemas.microsoft.com/office/drawing/2014/main" val="4182411497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65519865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4035029425"/>
                    </a:ext>
                  </a:extLst>
                </a:gridCol>
                <a:gridCol w="3352799">
                  <a:extLst>
                    <a:ext uri="{9D8B030D-6E8A-4147-A177-3AD203B41FA5}">
                      <a16:colId xmlns:a16="http://schemas.microsoft.com/office/drawing/2014/main" val="2975903378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Regional Registry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Beginning Date of the Registry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Average Annual Population, 2010-2014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Parishes Covered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35092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Region 1 – New Orleans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1974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21,864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Jefferson, Orleans, St. Bernard</a:t>
                      </a: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7427165"/>
                  </a:ext>
                </a:extLst>
              </a:tr>
              <a:tr h="684801"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Region 2 – Baton Rouge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1983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23,410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Ascension, Assumption, East Baton Rouge, East Feliciana, Iberville, Livingston, Pointe Coupée, St. Helena, Tangipahoa, West Baton Rouge, West Feliciana</a:t>
                      </a: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7075512"/>
                  </a:ext>
                </a:extLst>
              </a:tr>
              <a:tr h="513601"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Region 3 – Southeast Louisiana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1983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17,036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Lafourche, Plaquemines, St. Charles, St. James, St. John, St. Tammany, Terrebonne, Washington</a:t>
                      </a: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58451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Region 4 – Acadiana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1983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17,032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Acadia, Evangeline, Iberia, Lafayette, St. Landry, St. Martin, St. Mary, Vermilion</a:t>
                      </a: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619512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Region 5 – Southwest Louisiana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1983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7,698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Allen, Beauregard, Calcasieu, Cameron, Jefferson Davis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839783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Region 6 – Central Louisiana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1988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8,283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Avoyelles, Catahoula, Concordia, Grant, La Salle, Rapides, Vernon, Winn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7362616"/>
                  </a:ext>
                </a:extLst>
              </a:tr>
              <a:tr h="513601"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Region 7 – Northwest Louisiana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1988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14,817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Bienville, Bossier, Caddo, Claiborne, De Soto, Natchitoches, Red River, Sabine, Webster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492685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Region 8 – Northeast Louisiana 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1988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9,061</a:t>
                      </a:r>
                      <a:endParaRPr lang="en-US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Caldwell, East Carroll, Franklin, Jackson, Lincoln, Madison, Morehouse, Ouachita, Richland, Tensas, Union, West Carroll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53535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Entire State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1988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119,201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4529" marR="64529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1736096"/>
                  </a:ext>
                </a:extLst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609600" y="6096000"/>
            <a:ext cx="53340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tabLst>
                <a:tab pos="-914400" algn="l"/>
                <a:tab pos="-457200" algn="l"/>
                <a:tab pos="0" algn="l"/>
                <a:tab pos="235585" algn="l"/>
                <a:tab pos="457200" algn="l"/>
                <a:tab pos="914400" algn="l"/>
                <a:tab pos="1524000" algn="l"/>
                <a:tab pos="1764665" algn="l"/>
                <a:tab pos="2408555" algn="l"/>
                <a:tab pos="3375660" algn="l"/>
                <a:tab pos="4114800" algn="l"/>
                <a:tab pos="4262120" algn="l"/>
                <a:tab pos="4572000" algn="l"/>
                <a:tab pos="5688965" algn="l"/>
                <a:tab pos="59436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</a:tabLst>
            </a:pP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Source: U.S. Bureau of Census and National Cancer Institute, April 2017. </a:t>
            </a:r>
            <a:endParaRPr lang="en-US" sz="1200" dirty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37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944562"/>
          </a:xfrm>
        </p:spPr>
        <p:txBody>
          <a:bodyPr/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Data Sources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772400" cy="5060950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Surveillance, Epidemiology, and End Results (SEER) Program (www.seer.cancer.gov)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SEER*Stat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Databases, National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Cancer Institute, DCCPS, Surveillance Research Program, Surveillance Systems Branch, released April 2017, based on the November 2016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submission.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 Incidence: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Incidence - SEER 18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Regs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Research Data + Hurricane Katrina Impacted Louisiana Cases, Nov 2016 Sub (2000-2014) &lt;Katrina/Rita Population Adjustment&gt; 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 Mortality: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mortality – All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COD, Aggregated With State, Total U.S. (1969-2014) &lt;Katrina/Rita Population Adjustment&gt;&gt;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 Survival: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Incidence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- SEER 18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Regs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Research Data + Hurricane Katrina Impacted Louisiana Cases, Nov 2015 Sub (1973-2013 varying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Louisiana Tumor Registry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990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Data Sources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96200" cy="4525963"/>
          </a:xfrm>
        </p:spPr>
        <p:txBody>
          <a:bodyPr/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USCS: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U.S. Cancer Statistics Working Group. United States Cancer Statistics: 1999-2014 Incidence and Mortality Web-based Report. Atlanta: U.S. Department of Health and Human Services, Centers for Disease Control and Prevention and National Cancer Institute; 2017. Available at: </a:t>
            </a:r>
            <a:r>
              <a:rPr lang="en-US" sz="18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www.cdc.gov/uscs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lvl="1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Cancer </a:t>
            </a:r>
            <a:r>
              <a:rPr 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Facts </a:t>
            </a: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igures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American Cancer Society. 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Cancer Facts &amp; Figures 2017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Atlanta: American Cancer Society; 2017.</a:t>
            </a:r>
          </a:p>
        </p:txBody>
      </p:sp>
    </p:spTree>
    <p:extLst>
      <p:ext uri="{BB962C8B-B14F-4D97-AF65-F5344CB8AC3E}">
        <p14:creationId xmlns:p14="http://schemas.microsoft.com/office/powerpoint/2010/main" val="154380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1143000"/>
          </a:xfrm>
        </p:spPr>
        <p:txBody>
          <a:bodyPr/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Data Sources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7848600" cy="480060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NCI State profiles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Incidence Data Sources:</a:t>
            </a:r>
          </a:p>
          <a:p>
            <a:pPr lvl="1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Incidence data are provided by the National Program of Cancer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Registries External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Web Site Policy Cancer Surveillance System (NPCR-CSS), Centers for Disease Control and Prevention and by the National Cancer Institute's Surveillance, Epidemiology, and End Results (SEER)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 External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Web Site Policy.</a:t>
            </a:r>
          </a:p>
          <a:p>
            <a:pPr lvl="1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Population counts for denominators are based on Census populations as modified by NCI.</a:t>
            </a:r>
          </a:p>
          <a:p>
            <a:pPr lvl="1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Rates are calculated using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SEER*Stat External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Web Site Policy. 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Mortality Data Sources:</a:t>
            </a:r>
          </a:p>
          <a:p>
            <a:pPr lvl="1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Mortality data are provided by the National Vital Statistics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System External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Web Site Policy at the National Center for Health Statistics of the Centers for Disease Control and Prevention.</a:t>
            </a:r>
          </a:p>
          <a:p>
            <a:pPr lvl="1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Population counts for denominators are based on Census populations as modified by NCI..</a:t>
            </a:r>
          </a:p>
          <a:p>
            <a:pPr lvl="1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Rates are calculated using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SEER*Stat External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Web Site Policy.</a:t>
            </a:r>
          </a:p>
          <a:p>
            <a:pPr lvl="1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Trends are determined by using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Joinpoint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External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Web Site Policy analysis of available historical data and reporting the last segment as the most recent trend.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07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23608"/>
            <a:ext cx="7162800" cy="895592"/>
          </a:xfrm>
        </p:spPr>
        <p:txBody>
          <a:bodyPr/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848600" cy="4038600"/>
          </a:xfrm>
        </p:spPr>
        <p:txBody>
          <a:bodyPr/>
          <a:lstStyle/>
          <a:p>
            <a:pPr>
              <a:buSzPct val="150000"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Hospital cancer registries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http://louisianatumorregistry.lsuhsc.edu/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150000"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Louisiana Cancer Registrars’ Association (</a:t>
            </a:r>
            <a:r>
              <a:rPr lang="en-US" sz="18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http://www.lcra-usa.org/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SzPct val="150000"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Physicians and staff members in: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8513" lvl="0" indent="-230188"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Medical records offices</a:t>
            </a:r>
          </a:p>
          <a:p>
            <a:pPr marL="798513" lvl="0" indent="-230188"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Pathology laboratories </a:t>
            </a:r>
          </a:p>
          <a:p>
            <a:pPr marL="798513" lvl="0" indent="-230188"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Physician offices and clinics </a:t>
            </a:r>
          </a:p>
          <a:p>
            <a:pPr marL="798513" lvl="0" indent="-230188"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Hospice programs and nursing homes</a:t>
            </a:r>
          </a:p>
          <a:p>
            <a:pPr>
              <a:buSzPct val="150000"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Regional and central offices of the Louisiana Tumor Registry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800" u="sng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http://louisianatumorregistry.lsuhsc.edu/regionalregistries.html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SzPct val="150000"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School of Public Health, LSU Health Sciences Center–New Orleans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150000"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Louisiana Cancer and Lung Trust Fund Board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150000"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Coroners’ offices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4775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848600" cy="1143000"/>
          </a:xfrm>
        </p:spPr>
        <p:txBody>
          <a:bodyPr/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Urinary Bladder Cancer Incidence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Rates</a:t>
            </a:r>
            <a:r>
              <a:rPr lang="en-US" sz="2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#,1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Louisiana vs. US,</a:t>
            </a:r>
            <a:r>
              <a:rPr lang="en-US" sz="2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2010-2014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5562600"/>
            <a:ext cx="7343774" cy="90486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defRPr/>
            </a:pP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Included in situ and invasive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cases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defRPr/>
            </a:pPr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Age-adjusted to the 2000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U.S.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standard population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10000"/>
              </a:lnSpc>
              <a:defRPr/>
            </a:pPr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Incidence data source:</a:t>
            </a:r>
            <a:r>
              <a:rPr lang="en-US" altLang="zh-CN" sz="1200" dirty="0" smtClean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18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SEER registries.</a:t>
            </a:r>
            <a:r>
              <a:rPr lang="en-US" sz="12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10000"/>
              </a:lnSpc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↓↑Rate of Louisiana is significantly different from that of the U.S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4657376"/>
              </p:ext>
            </p:extLst>
          </p:nvPr>
        </p:nvGraphicFramePr>
        <p:xfrm>
          <a:off x="1142999" y="1447800"/>
          <a:ext cx="7696202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 rot="16200000">
            <a:off x="-413266" y="293953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Rate Per 100,000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750169" y="3587826"/>
            <a:ext cx="60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9%</a:t>
            </a:r>
            <a:endParaRPr lang="en-US" sz="14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715000" y="3581400"/>
            <a:ext cx="0" cy="314203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1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199807"/>
            <a:ext cx="8229600" cy="1292662"/>
          </a:xfrm>
          <a:prstGeom prst="rect">
            <a:avLst/>
          </a:prstGeom>
        </p:spPr>
        <p:txBody>
          <a:bodyPr vert="horz" wrap="square" lIns="0" tIns="670560" rIns="0" bIns="0" rtlCol="0">
            <a:spAutoFit/>
          </a:bodyPr>
          <a:lstStyle/>
          <a:p>
            <a:pPr marL="462915">
              <a:lnSpc>
                <a:spcPct val="100000"/>
              </a:lnSpc>
            </a:pPr>
            <a:r>
              <a:rPr sz="4000" spc="-5" dirty="0"/>
              <a:t>Sources of </a:t>
            </a:r>
            <a:r>
              <a:rPr sz="4000" spc="-85" dirty="0"/>
              <a:t>LTR</a:t>
            </a:r>
            <a:r>
              <a:rPr sz="4000" spc="-75" dirty="0"/>
              <a:t> </a:t>
            </a:r>
            <a:r>
              <a:rPr sz="4000" spc="-5" dirty="0"/>
              <a:t>Funding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019300"/>
            <a:ext cx="7541261" cy="16312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2400" spc="-5" dirty="0">
                <a:latin typeface="Arial"/>
                <a:cs typeface="Arial"/>
              </a:rPr>
              <a:t>National Cancer Institute, SEER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Program</a:t>
            </a:r>
            <a:endParaRPr sz="2400" dirty="0">
              <a:latin typeface="Arial"/>
              <a:cs typeface="Arial"/>
            </a:endParaRPr>
          </a:p>
          <a:p>
            <a:pPr marL="299085" indent="-286385">
              <a:spcBef>
                <a:spcPts val="575"/>
              </a:spcBef>
              <a:buFontTx/>
              <a:buChar char="•"/>
              <a:tabLst>
                <a:tab pos="299085" algn="l"/>
                <a:tab pos="299720" algn="l"/>
              </a:tabLst>
            </a:pPr>
            <a:r>
              <a:rPr lang="en-US" sz="2400" spc="-5" dirty="0" smtClean="0">
                <a:latin typeface="Arial"/>
                <a:cs typeface="Arial"/>
              </a:rPr>
              <a:t>Centers for Disease Control and Prevention (CDC), </a:t>
            </a:r>
            <a:r>
              <a:rPr sz="2400" spc="-5" dirty="0" smtClean="0">
                <a:latin typeface="Arial"/>
                <a:cs typeface="Arial"/>
              </a:rPr>
              <a:t>National </a:t>
            </a:r>
            <a:r>
              <a:rPr sz="2400" spc="-5" dirty="0">
                <a:latin typeface="Arial"/>
                <a:cs typeface="Arial"/>
              </a:rPr>
              <a:t>Program of Cancer </a:t>
            </a:r>
            <a:r>
              <a:rPr sz="2400" spc="-5" dirty="0" smtClean="0">
                <a:latin typeface="Arial"/>
                <a:cs typeface="Arial"/>
              </a:rPr>
              <a:t>Registries</a:t>
            </a:r>
            <a:r>
              <a:rPr lang="en-US" sz="2400" spc="-5" dirty="0" smtClean="0">
                <a:latin typeface="Arial"/>
                <a:cs typeface="Arial"/>
              </a:rPr>
              <a:t> (NPCR)</a:t>
            </a:r>
            <a:endParaRPr lang="en-US" sz="2400" spc="-5" dirty="0">
              <a:latin typeface="Arial"/>
              <a:cs typeface="Arial"/>
            </a:endParaRPr>
          </a:p>
          <a:p>
            <a:pPr marL="299085" indent="-286385">
              <a:spcBef>
                <a:spcPts val="575"/>
              </a:spcBef>
              <a:buFontTx/>
              <a:buChar char="•"/>
              <a:tabLst>
                <a:tab pos="299085" algn="l"/>
                <a:tab pos="299720" algn="l"/>
              </a:tabLst>
            </a:pPr>
            <a:r>
              <a:rPr sz="2400" spc="-5" dirty="0" smtClean="0">
                <a:latin typeface="Arial"/>
                <a:cs typeface="Arial"/>
              </a:rPr>
              <a:t>Louisiana </a:t>
            </a:r>
            <a:r>
              <a:rPr sz="2400" spc="-5" dirty="0">
                <a:latin typeface="Arial"/>
                <a:cs typeface="Arial"/>
              </a:rPr>
              <a:t>Health Care Services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Division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42890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181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Editors</a:t>
            </a:r>
          </a:p>
          <a:p>
            <a:pPr marL="0" indent="0" algn="ctr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Caitlin Simon, BS</a:t>
            </a:r>
          </a:p>
          <a:p>
            <a:pPr marL="0" indent="0" algn="ctr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Carla B. Rosales, MPH</a:t>
            </a:r>
          </a:p>
          <a:p>
            <a:pPr marL="0" indent="0" algn="ctr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Lauren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Maniscalco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MPH</a:t>
            </a:r>
          </a:p>
          <a:p>
            <a:pPr marL="0" indent="0" algn="ctr">
              <a:buNone/>
            </a:pP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Meichin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Hsieh, PhD, MSPH, CTR</a:t>
            </a:r>
          </a:p>
          <a:p>
            <a:pPr marL="0" indent="0" algn="ctr">
              <a:buNone/>
            </a:pP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Xiaocheng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Wu, MD, MPH, CTR</a:t>
            </a:r>
          </a:p>
          <a:p>
            <a:pPr marL="0" indent="0" algn="ctr">
              <a:buNone/>
            </a:pPr>
            <a:endParaRPr lang="en-US" sz="3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Contributors</a:t>
            </a:r>
          </a:p>
          <a:p>
            <a:pPr marL="0" indent="0" algn="ctr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Xiangrong Li, MD, MSPH</a:t>
            </a:r>
          </a:p>
          <a:p>
            <a:pPr marL="0" indent="0" algn="ctr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Brent Mumphrey, BS</a:t>
            </a:r>
          </a:p>
          <a:p>
            <a:pPr marL="0" indent="0" algn="ctr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Tina Lefante, MPH</a:t>
            </a:r>
          </a:p>
          <a:p>
            <a:pPr marL="0" indent="0" algn="ctr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Lisa Pareti, BS, RHIT, CTR</a:t>
            </a:r>
          </a:p>
          <a:p>
            <a:pPr marL="0" indent="0" algn="ctr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Yong Yi, PhD, MS</a:t>
            </a:r>
          </a:p>
          <a:p>
            <a:pPr marL="0" indent="0" algn="ctr">
              <a:buNone/>
            </a:pPr>
            <a:endParaRPr lang="en-US" sz="2000" dirty="0" smtClean="0"/>
          </a:p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34299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425816"/>
            <a:ext cx="6324600" cy="884238"/>
          </a:xfrm>
        </p:spPr>
        <p:txBody>
          <a:bodyPr/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848600" cy="4191000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Contact: </a:t>
            </a:r>
          </a:p>
          <a:p>
            <a:pPr marL="0" indent="0" algn="ctr">
              <a:buNone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LTR-info@lsuhsc.edu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marL="0" indent="0" algn="ctr">
              <a:buNone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504/568-5757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51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7" y="76200"/>
            <a:ext cx="8915400" cy="1143000"/>
          </a:xfrm>
        </p:spPr>
        <p:txBody>
          <a:bodyPr/>
          <a:lstStyle/>
          <a:p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Incidence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Rates</a:t>
            </a:r>
            <a:r>
              <a:rPr lang="en-US" sz="2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Urinary Bladder 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 in the U.S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Races, Both Sexes,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2010-2014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t="12658" b="18223"/>
          <a:stretch/>
        </p:blipFill>
        <p:spPr>
          <a:xfrm>
            <a:off x="-80545" y="1447800"/>
            <a:ext cx="9305085" cy="4953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543800" y="4572000"/>
            <a:ext cx="160019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/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Included in situ and invasive cases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648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Urinary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Bladder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ancer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Age-Specific Incidence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Rates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Louisiana, 2010-2014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1066800" y="6137600"/>
            <a:ext cx="4000500" cy="279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Included in situ and invasive cases.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9349498"/>
              </p:ext>
            </p:extLst>
          </p:nvPr>
        </p:nvGraphicFramePr>
        <p:xfrm>
          <a:off x="457200" y="1417638"/>
          <a:ext cx="8229600" cy="4719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0119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01000" cy="1143000"/>
          </a:xfrm>
        </p:spPr>
        <p:txBody>
          <a:bodyPr/>
          <a:lstStyle/>
          <a:p>
            <a:pPr>
              <a:defRPr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Urinary Bladder Cancer : Age-Specific Incidence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Rates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by Gender, 2010-2014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143000" y="6096000"/>
            <a:ext cx="4000500" cy="49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Included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 situ and invasive cases.</a:t>
            </a:r>
          </a:p>
          <a:p>
            <a:pPr>
              <a:lnSpc>
                <a:spcPct val="110000"/>
              </a:lnSpc>
              <a:defRPr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U.S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 data source:</a:t>
            </a:r>
            <a:r>
              <a:rPr lang="en-US" altLang="zh-CN" sz="1200" dirty="0" smtClean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18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SEER registries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2043351"/>
              </p:ext>
            </p:extLst>
          </p:nvPr>
        </p:nvGraphicFramePr>
        <p:xfrm>
          <a:off x="457200" y="1295400"/>
          <a:ext cx="8001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4892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66702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Urinary Bladder Cancer : Age-Specific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Incidence Rates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by Race, 2010-2014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3608783"/>
              </p:ext>
            </p:extLst>
          </p:nvPr>
        </p:nvGraphicFramePr>
        <p:xfrm>
          <a:off x="685800" y="1409702"/>
          <a:ext cx="8001000" cy="4745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1143000" y="6096000"/>
            <a:ext cx="4000500" cy="49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Included in situ and invasive cases.</a:t>
            </a:r>
          </a:p>
          <a:p>
            <a:pPr>
              <a:lnSpc>
                <a:spcPct val="110000"/>
              </a:lnSpc>
              <a:defRPr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U.S. data source:</a:t>
            </a:r>
            <a:r>
              <a:rPr lang="en-US" altLang="zh-CN" sz="1200" dirty="0" smtClean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18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SEER registries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599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Incidence </a:t>
            </a:r>
            <a:r>
              <a:rPr lang="en-US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Rates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 #</a:t>
            </a:r>
            <a:r>
              <a:rPr lang="en-US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Urinary Bladder Cancer in </a:t>
            </a:r>
            <a:r>
              <a:rPr lang="en-US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Louisiana, All 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Races, Both Sexes, </a:t>
            </a:r>
            <a:r>
              <a:rPr lang="en-US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2010-2014</a:t>
            </a:r>
            <a:endParaRPr lang="en-US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338" t="12700" b="19986"/>
          <a:stretch/>
        </p:blipFill>
        <p:spPr>
          <a:xfrm>
            <a:off x="0" y="1603702"/>
            <a:ext cx="9144000" cy="525429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467600" y="5410200"/>
            <a:ext cx="154241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/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Included in situ and </a:t>
            </a:r>
          </a:p>
          <a:p>
            <a:pPr marL="12700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invasive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cases.</a:t>
            </a:r>
          </a:p>
        </p:txBody>
      </p:sp>
    </p:spTree>
    <p:extLst>
      <p:ext uri="{BB962C8B-B14F-4D97-AF65-F5344CB8AC3E}">
        <p14:creationId xmlns:p14="http://schemas.microsoft.com/office/powerpoint/2010/main" val="1373278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Urinary Bladder Cancer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Incidence Rates</a:t>
            </a:r>
            <a:r>
              <a:rPr lang="en-US" sz="24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#,1,2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Region</a:t>
            </a:r>
            <a:r>
              <a:rPr lang="en-US" sz="24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Louisiana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Whites,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2010-2014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6457261"/>
              </p:ext>
            </p:extLst>
          </p:nvPr>
        </p:nvGraphicFramePr>
        <p:xfrm>
          <a:off x="304800" y="1371600"/>
          <a:ext cx="8534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1" name="Straight Connector 10"/>
          <p:cNvCxnSpPr/>
          <p:nvPr/>
        </p:nvCxnSpPr>
        <p:spPr>
          <a:xfrm flipH="1">
            <a:off x="1447800" y="2438400"/>
            <a:ext cx="7086600" cy="0"/>
          </a:xfrm>
          <a:prstGeom prst="line">
            <a:avLst/>
          </a:prstGeom>
          <a:ln w="444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object 3"/>
          <p:cNvSpPr txBox="1"/>
          <p:nvPr/>
        </p:nvSpPr>
        <p:spPr>
          <a:xfrm>
            <a:off x="609600" y="5927274"/>
            <a:ext cx="5006975" cy="9002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Included in situ and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invasive cases.</a:t>
            </a:r>
          </a:p>
          <a:p>
            <a:pPr marL="12700">
              <a:lnSpc>
                <a:spcPct val="100000"/>
              </a:lnSpc>
            </a:pPr>
            <a:r>
              <a:rPr sz="1200" baseline="24305" dirty="0" smtClean="0">
                <a:latin typeface="Arial"/>
                <a:cs typeface="Arial"/>
              </a:rPr>
              <a:t>1 </a:t>
            </a:r>
            <a:r>
              <a:rPr sz="1100" dirty="0">
                <a:latin typeface="Arial"/>
                <a:cs typeface="Arial"/>
              </a:rPr>
              <a:t>Age-adjusted to the </a:t>
            </a:r>
            <a:r>
              <a:rPr sz="1100" spc="-5" dirty="0">
                <a:latin typeface="Arial"/>
                <a:cs typeface="Arial"/>
              </a:rPr>
              <a:t>2000 </a:t>
            </a:r>
            <a:r>
              <a:rPr sz="1100" dirty="0">
                <a:latin typeface="Arial"/>
                <a:cs typeface="Arial"/>
              </a:rPr>
              <a:t>U.S. standard</a:t>
            </a:r>
            <a:r>
              <a:rPr sz="1100" spc="-204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population.</a:t>
            </a:r>
            <a:endParaRPr sz="11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50" spc="22" baseline="27777" dirty="0">
                <a:latin typeface="Arial"/>
                <a:cs typeface="Arial"/>
              </a:rPr>
              <a:t>2 </a:t>
            </a:r>
            <a:r>
              <a:rPr sz="1100" dirty="0">
                <a:latin typeface="Arial"/>
                <a:cs typeface="Arial"/>
              </a:rPr>
              <a:t>Data source for U.S. </a:t>
            </a:r>
            <a:r>
              <a:rPr sz="1100" spc="-10" dirty="0">
                <a:latin typeface="Arial"/>
                <a:cs typeface="Arial"/>
              </a:rPr>
              <a:t>was </a:t>
            </a:r>
            <a:r>
              <a:rPr sz="1100" dirty="0">
                <a:latin typeface="Arial"/>
                <a:cs typeface="Arial"/>
              </a:rPr>
              <a:t>the </a:t>
            </a:r>
            <a:r>
              <a:rPr sz="1100" spc="-5" dirty="0">
                <a:latin typeface="Arial"/>
                <a:cs typeface="Arial"/>
              </a:rPr>
              <a:t>18 SEER</a:t>
            </a:r>
            <a:r>
              <a:rPr sz="1100" spc="-18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registries</a:t>
            </a:r>
            <a:r>
              <a:rPr sz="1100" dirty="0" smtClean="0">
                <a:latin typeface="Arial"/>
                <a:cs typeface="Arial"/>
              </a:rPr>
              <a:t>.</a:t>
            </a:r>
            <a:endParaRPr lang="en-US" sz="1100" dirty="0" smtClean="0">
              <a:latin typeface="Arial"/>
              <a:cs typeface="Arial"/>
            </a:endParaRPr>
          </a:p>
          <a:p>
            <a:pPr marL="12700">
              <a:spcBef>
                <a:spcPts val="130"/>
              </a:spcBef>
            </a:pP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  <a:hlinkClick r:id="rId4" action="ppaction://hlinksldjump"/>
              </a:rPr>
              <a:t>LTR Regions </a:t>
            </a:r>
            <a:endParaRPr sz="11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100" dirty="0">
                <a:latin typeface="Arial"/>
                <a:cs typeface="Arial"/>
              </a:rPr>
              <a:t>* </a:t>
            </a:r>
            <a:r>
              <a:rPr sz="1100" spc="-5" dirty="0">
                <a:latin typeface="Arial"/>
                <a:cs typeface="Arial"/>
              </a:rPr>
              <a:t>Incidence </a:t>
            </a:r>
            <a:r>
              <a:rPr sz="1100" dirty="0">
                <a:latin typeface="Arial"/>
                <a:cs typeface="Arial"/>
              </a:rPr>
              <a:t>rate </a:t>
            </a:r>
            <a:r>
              <a:rPr sz="1100" spc="-5" dirty="0">
                <a:latin typeface="Arial"/>
                <a:cs typeface="Arial"/>
              </a:rPr>
              <a:t>of regions/Louisiana is </a:t>
            </a:r>
            <a:r>
              <a:rPr sz="1100" dirty="0">
                <a:latin typeface="Arial"/>
                <a:cs typeface="Arial"/>
              </a:rPr>
              <a:t>significantly different from that </a:t>
            </a:r>
            <a:r>
              <a:rPr sz="1100" spc="-5" dirty="0">
                <a:latin typeface="Arial"/>
                <a:cs typeface="Arial"/>
              </a:rPr>
              <a:t>of </a:t>
            </a:r>
            <a:r>
              <a:rPr sz="1100" dirty="0">
                <a:latin typeface="Arial"/>
                <a:cs typeface="Arial"/>
              </a:rPr>
              <a:t>the</a:t>
            </a:r>
            <a:r>
              <a:rPr sz="1100" spc="-15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U.S.</a:t>
            </a:r>
          </a:p>
        </p:txBody>
      </p:sp>
    </p:spTree>
    <p:extLst>
      <p:ext uri="{BB962C8B-B14F-4D97-AF65-F5344CB8AC3E}">
        <p14:creationId xmlns:p14="http://schemas.microsoft.com/office/powerpoint/2010/main" val="411305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medicals">
  <a:themeElements>
    <a:clrScheme name="">
      <a:dk1>
        <a:srgbClr val="000000"/>
      </a:dk1>
      <a:lt1>
        <a:srgbClr val="FFFFFF"/>
      </a:lt1>
      <a:dk2>
        <a:srgbClr val="0C0281"/>
      </a:dk2>
      <a:lt2>
        <a:srgbClr val="FAFD00"/>
      </a:lt2>
      <a:accent1>
        <a:srgbClr val="B50069"/>
      </a:accent1>
      <a:accent2>
        <a:srgbClr val="FFFF00"/>
      </a:accent2>
      <a:accent3>
        <a:srgbClr val="AAAAC1"/>
      </a:accent3>
      <a:accent4>
        <a:srgbClr val="DADADA"/>
      </a:accent4>
      <a:accent5>
        <a:srgbClr val="D7AAB9"/>
      </a:accent5>
      <a:accent6>
        <a:srgbClr val="E7E700"/>
      </a:accent6>
      <a:hlink>
        <a:srgbClr val="049E04"/>
      </a:hlink>
      <a:folHlink>
        <a:srgbClr val="FF000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2_medical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edical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edical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edical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edical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edical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edical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39777</TotalTime>
  <Words>1684</Words>
  <Application>Microsoft Office PowerPoint</Application>
  <PresentationFormat>On-screen Show (4:3)</PresentationFormat>
  <Paragraphs>301</Paragraphs>
  <Slides>32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SimSun</vt:lpstr>
      <vt:lpstr>Arial</vt:lpstr>
      <vt:lpstr>Arial Black</vt:lpstr>
      <vt:lpstr>Book Antiqua</vt:lpstr>
      <vt:lpstr>Calibri</vt:lpstr>
      <vt:lpstr>Monotype Sorts</vt:lpstr>
      <vt:lpstr>Times New Roman</vt:lpstr>
      <vt:lpstr>Office Theme</vt:lpstr>
      <vt:lpstr>2_medicals</vt:lpstr>
      <vt:lpstr> Louisiana Cancer Facts &amp; Figures, Urinary Bladder Cancer </vt:lpstr>
      <vt:lpstr>Urinary Bladder Cancer</vt:lpstr>
      <vt:lpstr> Urinary Bladder Cancer Incidence Rates#,1 Louisiana vs. US,2 2010-2014 </vt:lpstr>
      <vt:lpstr>Incidence Rates# of Urinary Bladder Cancer in the U.S.,  All Races, Both Sexes, 2010-2014</vt:lpstr>
      <vt:lpstr>  Urinary Bladder Cancer : Age-Specific Incidence Rates#, Louisiana, 2010-2014  </vt:lpstr>
      <vt:lpstr>  Urinary Bladder Cancer : Age-Specific Incidence Rates# by Gender, 2010-2014  </vt:lpstr>
      <vt:lpstr>  Urinary Bladder Cancer : Age-Specific Incidence Rates# by Race, 2010-2014  </vt:lpstr>
      <vt:lpstr>Incidence Rates # of Urinary Bladder Cancer in Louisiana, All Races, Both Sexes,  2010-2014</vt:lpstr>
      <vt:lpstr>Urinary Bladder Cancer Incidence Rates#,1,2 by Region3 Louisiana, Whites, 2010-2014</vt:lpstr>
      <vt:lpstr>Urinary Bladder Cancer Incidence Rates#,1,2 by Region3 Louisiana, Blacks, 2010-2014</vt:lpstr>
      <vt:lpstr>Urinary Bladder Cancer : Trends of Incidence Rates#,1,2 Whites, 1988-2014</vt:lpstr>
      <vt:lpstr>PowerPoint Presentation</vt:lpstr>
      <vt:lpstr> Urinary Bladder Cancer Mortality Rates1 Louisiana vs. US2, 2010-2014 </vt:lpstr>
      <vt:lpstr>Mortality Rates of Urinary Bladder Cancer in the U.S.,  All Races, Both Sexes, 2010-2014</vt:lpstr>
      <vt:lpstr>Mortality Rates of Urinary Bladder Cancer in Louisiana, All Races, Both Sexes, 2010-2014</vt:lpstr>
      <vt:lpstr>Urinary Bladder Cancer : Trends of Mortality Rates1,2, Whites,1988-2014</vt:lpstr>
      <vt:lpstr>Urinary Bladder Cancer: Trends of Mortality Rates1,2, Blacks,1988-2014</vt:lpstr>
      <vt:lpstr>Urinary Bladder Cancer: Trends of Incidence# and Mortality Rates, by Race, Louisiana, 1988-2014</vt:lpstr>
      <vt:lpstr>Urinary Bladder Cancer: Trends of Incidence# and Mortality Rates, by Gender, Louisiana, 1988-2014</vt:lpstr>
      <vt:lpstr>Urinary Bladder Cancer# : Louisiana  5-Year Relative Survival by Stage1, Both Sexes, All Races, 2007-2013</vt:lpstr>
      <vt:lpstr>Urinary Bladder Cancer#: Louisiana  5-Year Relative Survival by Stage1, White Males,  All Races, 2007-2013</vt:lpstr>
      <vt:lpstr>Urinary Bladder Cancer# : Louisiana  5-Year Relative Survival by Stage1, White Females,  All Races, 2007-2013</vt:lpstr>
      <vt:lpstr>Urinary Bladder Cancer# : Louisiana  5-Year Relative Survival by Stage1, Black Males,  All Races, 2007-2013</vt:lpstr>
      <vt:lpstr>Urinary Bladder Cancer# : Louisiana  5-Year Relative Survival by Stage1, Black Females,  All Races, 2007-2013</vt:lpstr>
      <vt:lpstr>Appendix A. Regions of the Louisiana Tumor Registry  </vt:lpstr>
      <vt:lpstr>Data Sources</vt:lpstr>
      <vt:lpstr>Data Sources</vt:lpstr>
      <vt:lpstr>Data Sources</vt:lpstr>
      <vt:lpstr>Acknowledgements</vt:lpstr>
      <vt:lpstr>Sources of LTR Funding</vt:lpstr>
      <vt:lpstr>PowerPoint Presentation</vt:lpstr>
      <vt:lpstr>Questions?</vt:lpstr>
    </vt:vector>
  </TitlesOfParts>
  <Company>LSU Health Sciences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15 Cancer Incidence Rates: 2008 cases</dc:title>
  <dc:creator>mhsieh</dc:creator>
  <cp:lastModifiedBy>Hsieh, Mei-Chin</cp:lastModifiedBy>
  <cp:revision>683</cp:revision>
  <dcterms:created xsi:type="dcterms:W3CDTF">2011-08-20T16:35:21Z</dcterms:created>
  <dcterms:modified xsi:type="dcterms:W3CDTF">2017-10-18T16:11:09Z</dcterms:modified>
</cp:coreProperties>
</file>