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257" r:id="rId3"/>
    <p:sldId id="28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87" r:id="rId14"/>
    <p:sldId id="28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IR%20MR%20each%20cancer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%2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ph-fileserv\ltr.da$\Yaling\All%20cancer%20practice\All%20Cancer%20Combined%20da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Sheet1!$G$2:$G$11</c:f>
              <c:strCache>
                <c:ptCount val="10"/>
                <c:pt idx="0">
                  <c:v>Childhood (Ages &lt;20, All Sites)</c:v>
                </c:pt>
                <c:pt idx="1">
                  <c:v>Bladder</c:v>
                </c:pt>
                <c:pt idx="2">
                  <c:v>Uterus (Corpus &amp; Uterus, NOS) (Female)</c:v>
                </c:pt>
                <c:pt idx="3">
                  <c:v>Non-Hodgkin Lymphoma</c:v>
                </c:pt>
                <c:pt idx="4">
                  <c:v>Kidney &amp; Renal Pelvis</c:v>
                </c:pt>
                <c:pt idx="5">
                  <c:v>Breast (in situ) (Female)</c:v>
                </c:pt>
                <c:pt idx="6">
                  <c:v>Colon &amp; Rectum</c:v>
                </c:pt>
                <c:pt idx="7">
                  <c:v>Lung &amp; Bronchus</c:v>
                </c:pt>
                <c:pt idx="8">
                  <c:v>Breast (Female)</c:v>
                </c:pt>
                <c:pt idx="9">
                  <c:v>Prostate (Male)</c:v>
                </c:pt>
              </c:strCache>
            </c:strRef>
          </c:cat>
          <c:val>
            <c:numRef>
              <c:f>Sheet1!$H$2:$H$11</c:f>
              <c:numCache>
                <c:formatCode>General</c:formatCode>
                <c:ptCount val="10"/>
                <c:pt idx="0">
                  <c:v>16.399999999999999</c:v>
                </c:pt>
                <c:pt idx="1">
                  <c:v>18.8</c:v>
                </c:pt>
                <c:pt idx="2">
                  <c:v>19.100000000000001</c:v>
                </c:pt>
                <c:pt idx="3">
                  <c:v>20</c:v>
                </c:pt>
                <c:pt idx="4">
                  <c:v>21.6</c:v>
                </c:pt>
                <c:pt idx="5">
                  <c:v>25.2</c:v>
                </c:pt>
                <c:pt idx="6">
                  <c:v>47.8</c:v>
                </c:pt>
                <c:pt idx="7">
                  <c:v>70.5</c:v>
                </c:pt>
                <c:pt idx="8">
                  <c:v>123.2</c:v>
                </c:pt>
                <c:pt idx="9">
                  <c:v>144.4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6D-4EEC-A7E4-D463C2F51C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372752160"/>
        <c:axId val="372751768"/>
      </c:barChart>
      <c:catAx>
        <c:axId val="372752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51768"/>
        <c:crosses val="autoZero"/>
        <c:auto val="1"/>
        <c:lblAlgn val="ctr"/>
        <c:lblOffset val="100"/>
        <c:noMultiLvlLbl val="0"/>
      </c:catAx>
      <c:valAx>
        <c:axId val="37275176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5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245958385636576"/>
          <c:y val="3.2105067452815661E-2"/>
          <c:w val="0.7306886276896547"/>
          <c:h val="0.8886439067707450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Sheet1!$E$30:$E$39</c:f>
              <c:strCache>
                <c:ptCount val="10"/>
                <c:pt idx="0">
                  <c:v>Kidney &amp; Renal Pelvis</c:v>
                </c:pt>
                <c:pt idx="1">
                  <c:v>Non-Hodgkin Lymphoma</c:v>
                </c:pt>
                <c:pt idx="2">
                  <c:v>Ovary (Female)</c:v>
                </c:pt>
                <c:pt idx="3">
                  <c:v>Leukemia</c:v>
                </c:pt>
                <c:pt idx="4">
                  <c:v>Liver &amp; Bile Duct</c:v>
                </c:pt>
                <c:pt idx="5">
                  <c:v>Pancreas</c:v>
                </c:pt>
                <c:pt idx="6">
                  <c:v>Colon &amp; Rectum</c:v>
                </c:pt>
                <c:pt idx="7">
                  <c:v>Prostate (Male)</c:v>
                </c:pt>
                <c:pt idx="8">
                  <c:v>Breast (Female)</c:v>
                </c:pt>
                <c:pt idx="9">
                  <c:v>Lung &amp; Bronchus</c:v>
                </c:pt>
              </c:strCache>
            </c:strRef>
          </c:cat>
          <c:val>
            <c:numRef>
              <c:f>Sheet1!$F$30:$F$39</c:f>
              <c:numCache>
                <c:formatCode>General</c:formatCode>
                <c:ptCount val="10"/>
                <c:pt idx="0">
                  <c:v>5</c:v>
                </c:pt>
                <c:pt idx="1">
                  <c:v>6.6</c:v>
                </c:pt>
                <c:pt idx="2">
                  <c:v>6.7</c:v>
                </c:pt>
                <c:pt idx="3">
                  <c:v>7</c:v>
                </c:pt>
                <c:pt idx="4">
                  <c:v>8.1</c:v>
                </c:pt>
                <c:pt idx="5">
                  <c:v>13.1</c:v>
                </c:pt>
                <c:pt idx="6">
                  <c:v>17.899999999999999</c:v>
                </c:pt>
                <c:pt idx="7">
                  <c:v>22.5</c:v>
                </c:pt>
                <c:pt idx="8">
                  <c:v>24.2</c:v>
                </c:pt>
                <c:pt idx="9">
                  <c:v>55.1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BC-48F0-A0C7-FC8D3BD090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50128672"/>
        <c:axId val="350129848"/>
      </c:barChart>
      <c:catAx>
        <c:axId val="350128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129848"/>
        <c:crosses val="autoZero"/>
        <c:auto val="1"/>
        <c:lblAlgn val="ctr"/>
        <c:lblOffset val="100"/>
        <c:noMultiLvlLbl val="0"/>
      </c:catAx>
      <c:valAx>
        <c:axId val="35012984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128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471946441477443E-2"/>
          <c:y val="0.12055050653385237"/>
          <c:w val="0.91481468801907007"/>
          <c:h val="0.793086862018073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'P12_MR LA vs US'!$A$17</c:f>
              <c:strCache>
                <c:ptCount val="1"/>
                <c:pt idx="0">
                  <c:v>LA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'P12_MR LA vs US'!$B$16:$E$16</c:f>
              <c:strCache>
                <c:ptCount val="4"/>
                <c:pt idx="0">
                  <c:v>White Male</c:v>
                </c:pt>
                <c:pt idx="1">
                  <c:v>White Female</c:v>
                </c:pt>
                <c:pt idx="2">
                  <c:v>Black Male</c:v>
                </c:pt>
                <c:pt idx="3">
                  <c:v>Black Female</c:v>
                </c:pt>
              </c:strCache>
            </c:strRef>
          </c:cat>
          <c:val>
            <c:numRef>
              <c:f>'P12_MR LA vs US'!$B$17:$E$17</c:f>
              <c:numCache>
                <c:formatCode>General</c:formatCode>
                <c:ptCount val="4"/>
                <c:pt idx="0" formatCode="#,##0">
                  <c:v>222.5</c:v>
                </c:pt>
                <c:pt idx="1">
                  <c:v>150</c:v>
                </c:pt>
                <c:pt idx="2">
                  <c:v>291.89999999999998</c:v>
                </c:pt>
                <c:pt idx="3">
                  <c:v>178.7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C7-45A7-A715-0DB711B446B9}"/>
            </c:ext>
          </c:extLst>
        </c:ser>
        <c:ser>
          <c:idx val="1"/>
          <c:order val="1"/>
          <c:tx>
            <c:strRef>
              <c:f>'P12_MR LA vs US'!$A$18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'P12_MR LA vs US'!$B$16:$E$16</c:f>
              <c:strCache>
                <c:ptCount val="4"/>
                <c:pt idx="0">
                  <c:v>White Male</c:v>
                </c:pt>
                <c:pt idx="1">
                  <c:v>White Female</c:v>
                </c:pt>
                <c:pt idx="2">
                  <c:v>Black Male</c:v>
                </c:pt>
                <c:pt idx="3">
                  <c:v>Black Female</c:v>
                </c:pt>
              </c:strCache>
            </c:strRef>
          </c:cat>
          <c:val>
            <c:numRef>
              <c:f>'P12_MR LA vs US'!$B$18:$E$18</c:f>
              <c:numCache>
                <c:formatCode>General</c:formatCode>
                <c:ptCount val="4"/>
                <c:pt idx="0" formatCode="#,##0">
                  <c:v>199.8</c:v>
                </c:pt>
                <c:pt idx="1">
                  <c:v>141.9</c:v>
                </c:pt>
                <c:pt idx="2">
                  <c:v>247.3</c:v>
                </c:pt>
                <c:pt idx="3">
                  <c:v>161.80000000000001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C7-45A7-A715-0DB711B446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50126712"/>
        <c:axId val="350127888"/>
      </c:barChart>
      <c:catAx>
        <c:axId val="350126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127888"/>
        <c:crosses val="autoZero"/>
        <c:auto val="1"/>
        <c:lblAlgn val="ctr"/>
        <c:lblOffset val="100"/>
        <c:noMultiLvlLbl val="0"/>
      </c:catAx>
      <c:valAx>
        <c:axId val="350127888"/>
        <c:scaling>
          <c:orientation val="minMax"/>
        </c:scaling>
        <c:delete val="0"/>
        <c:axPos val="l"/>
        <c:numFmt formatCode="#,##0" sourceLinked="1"/>
        <c:majorTickMark val="cross"/>
        <c:minorTickMark val="none"/>
        <c:tickLblPos val="nextTo"/>
        <c:spPr>
          <a:solidFill>
            <a:schemeClr val="bg1"/>
          </a:solidFill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126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0739261974836878"/>
          <c:y val="8.5951263726237764E-2"/>
          <c:w val="0.1289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467387830191882E-2"/>
          <c:y val="2.7842522687195646E-2"/>
          <c:w val="0.89977708145712387"/>
          <c:h val="0.88104620422260782"/>
        </c:manualLayout>
      </c:layout>
      <c:lineChart>
        <c:grouping val="standard"/>
        <c:varyColors val="0"/>
        <c:ser>
          <c:idx val="0"/>
          <c:order val="0"/>
          <c:tx>
            <c:strRef>
              <c:f>'P14_Trends of MR,Whites, 88_14'!$H$1</c:f>
              <c:strCache>
                <c:ptCount val="1"/>
                <c:pt idx="0">
                  <c:v>LA Male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'P14_Trends of MR,Whites,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'P14_Trends of MR,Whites, 88_14'!$H$2:$H$28</c:f>
              <c:numCache>
                <c:formatCode>#,##0.00</c:formatCode>
                <c:ptCount val="27"/>
                <c:pt idx="0">
                  <c:v>302.60000000000002</c:v>
                </c:pt>
                <c:pt idx="1">
                  <c:v>298.7</c:v>
                </c:pt>
                <c:pt idx="2">
                  <c:v>305.8</c:v>
                </c:pt>
                <c:pt idx="3">
                  <c:v>313.5</c:v>
                </c:pt>
                <c:pt idx="4">
                  <c:v>306.2</c:v>
                </c:pt>
                <c:pt idx="5">
                  <c:v>300.3</c:v>
                </c:pt>
                <c:pt idx="6">
                  <c:v>297.7</c:v>
                </c:pt>
                <c:pt idx="7">
                  <c:v>298</c:v>
                </c:pt>
                <c:pt idx="8">
                  <c:v>297.39999999999998</c:v>
                </c:pt>
                <c:pt idx="9">
                  <c:v>282</c:v>
                </c:pt>
                <c:pt idx="10">
                  <c:v>284.39999999999998</c:v>
                </c:pt>
                <c:pt idx="11">
                  <c:v>283.2</c:v>
                </c:pt>
                <c:pt idx="12">
                  <c:v>271</c:v>
                </c:pt>
                <c:pt idx="13">
                  <c:v>278.5</c:v>
                </c:pt>
                <c:pt idx="14">
                  <c:v>265.8</c:v>
                </c:pt>
                <c:pt idx="15" formatCode="General">
                  <c:v>265.39999999999998</c:v>
                </c:pt>
                <c:pt idx="16">
                  <c:v>252.7</c:v>
                </c:pt>
                <c:pt idx="17">
                  <c:v>253.1</c:v>
                </c:pt>
                <c:pt idx="18">
                  <c:v>246</c:v>
                </c:pt>
                <c:pt idx="19" formatCode="General">
                  <c:v>234.6</c:v>
                </c:pt>
                <c:pt idx="20" formatCode="General">
                  <c:v>249.8</c:v>
                </c:pt>
                <c:pt idx="21" formatCode="General">
                  <c:v>232.2</c:v>
                </c:pt>
                <c:pt idx="22" formatCode="General">
                  <c:v>230.1</c:v>
                </c:pt>
                <c:pt idx="23" formatCode="General">
                  <c:v>225.9</c:v>
                </c:pt>
                <c:pt idx="24" formatCode="General">
                  <c:v>226.5</c:v>
                </c:pt>
                <c:pt idx="25" formatCode="General">
                  <c:v>218.6</c:v>
                </c:pt>
                <c:pt idx="26" formatCode="General">
                  <c:v>212.7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8E-428D-BEE4-E320A971C561}"/>
            </c:ext>
          </c:extLst>
        </c:ser>
        <c:ser>
          <c:idx val="1"/>
          <c:order val="1"/>
          <c:tx>
            <c:strRef>
              <c:f>'P14_Trends of MR,Whites, 88_14'!$I$1</c:f>
              <c:strCache>
                <c:ptCount val="1"/>
                <c:pt idx="0">
                  <c:v>LA Female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'P14_Trends of MR,Whites,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'P14_Trends of MR,Whites, 88_14'!$I$2:$I$28</c:f>
              <c:numCache>
                <c:formatCode>General</c:formatCode>
                <c:ptCount val="27"/>
                <c:pt idx="0">
                  <c:v>174.6</c:v>
                </c:pt>
                <c:pt idx="1">
                  <c:v>176.4</c:v>
                </c:pt>
                <c:pt idx="2">
                  <c:v>171.7</c:v>
                </c:pt>
                <c:pt idx="3">
                  <c:v>172.5</c:v>
                </c:pt>
                <c:pt idx="4">
                  <c:v>171.5</c:v>
                </c:pt>
                <c:pt idx="5">
                  <c:v>178</c:v>
                </c:pt>
                <c:pt idx="6">
                  <c:v>177.7</c:v>
                </c:pt>
                <c:pt idx="7">
                  <c:v>183.8</c:v>
                </c:pt>
                <c:pt idx="8">
                  <c:v>175.9</c:v>
                </c:pt>
                <c:pt idx="9">
                  <c:v>180.5</c:v>
                </c:pt>
                <c:pt idx="10">
                  <c:v>172</c:v>
                </c:pt>
                <c:pt idx="11">
                  <c:v>171.2</c:v>
                </c:pt>
                <c:pt idx="12">
                  <c:v>175</c:v>
                </c:pt>
                <c:pt idx="13">
                  <c:v>173.2</c:v>
                </c:pt>
                <c:pt idx="14">
                  <c:v>168</c:v>
                </c:pt>
                <c:pt idx="15">
                  <c:v>169.8</c:v>
                </c:pt>
                <c:pt idx="16">
                  <c:v>163.6</c:v>
                </c:pt>
                <c:pt idx="17">
                  <c:v>166.8</c:v>
                </c:pt>
                <c:pt idx="18">
                  <c:v>161.9</c:v>
                </c:pt>
                <c:pt idx="19">
                  <c:v>154.6</c:v>
                </c:pt>
                <c:pt idx="20">
                  <c:v>159.5</c:v>
                </c:pt>
                <c:pt idx="21">
                  <c:v>155.69999999999999</c:v>
                </c:pt>
                <c:pt idx="22">
                  <c:v>154.9</c:v>
                </c:pt>
                <c:pt idx="23">
                  <c:v>154.5</c:v>
                </c:pt>
                <c:pt idx="24">
                  <c:v>148.5</c:v>
                </c:pt>
                <c:pt idx="25">
                  <c:v>146.6</c:v>
                </c:pt>
                <c:pt idx="26">
                  <c:v>145.69999999999999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8E-428D-BEE4-E320A971C561}"/>
            </c:ext>
          </c:extLst>
        </c:ser>
        <c:ser>
          <c:idx val="2"/>
          <c:order val="2"/>
          <c:tx>
            <c:strRef>
              <c:f>'P14_Trends of MR,Whites, 88_14'!$J$1</c:f>
              <c:strCache>
                <c:ptCount val="1"/>
                <c:pt idx="0">
                  <c:v>US Male</c:v>
                </c:pt>
              </c:strCache>
            </c:strRef>
          </c:tx>
          <c:spPr>
            <a:ln w="412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'P14_Trends of MR,Whites,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'P14_Trends of MR,Whites, 88_14'!$J$2:$J$28</c:f>
              <c:numCache>
                <c:formatCode>General</c:formatCode>
                <c:ptCount val="27"/>
                <c:pt idx="0">
                  <c:v>269.5</c:v>
                </c:pt>
                <c:pt idx="1">
                  <c:v>270.2</c:v>
                </c:pt>
                <c:pt idx="2">
                  <c:v>271.5</c:v>
                </c:pt>
                <c:pt idx="3">
                  <c:v>271.2</c:v>
                </c:pt>
                <c:pt idx="4">
                  <c:v>268.89999999999998</c:v>
                </c:pt>
                <c:pt idx="5">
                  <c:v>267.89999999999998</c:v>
                </c:pt>
                <c:pt idx="6">
                  <c:v>264.7</c:v>
                </c:pt>
                <c:pt idx="7">
                  <c:v>261.5</c:v>
                </c:pt>
                <c:pt idx="8">
                  <c:v>256.8</c:v>
                </c:pt>
                <c:pt idx="9">
                  <c:v>251.6</c:v>
                </c:pt>
                <c:pt idx="10">
                  <c:v>247.6</c:v>
                </c:pt>
                <c:pt idx="11">
                  <c:v>247.1</c:v>
                </c:pt>
                <c:pt idx="12">
                  <c:v>243.4</c:v>
                </c:pt>
                <c:pt idx="13">
                  <c:v>240.3</c:v>
                </c:pt>
                <c:pt idx="14">
                  <c:v>237.6</c:v>
                </c:pt>
                <c:pt idx="15">
                  <c:v>232.2</c:v>
                </c:pt>
                <c:pt idx="16">
                  <c:v>226.6</c:v>
                </c:pt>
                <c:pt idx="17">
                  <c:v>225</c:v>
                </c:pt>
                <c:pt idx="18" formatCode="#,##0.00">
                  <c:v>220</c:v>
                </c:pt>
                <c:pt idx="19" formatCode="#,##0.00">
                  <c:v>216.6</c:v>
                </c:pt>
                <c:pt idx="20" formatCode="#,##0.00">
                  <c:v>213.2</c:v>
                </c:pt>
                <c:pt idx="21" formatCode="#,##0.00">
                  <c:v>209.3</c:v>
                </c:pt>
                <c:pt idx="22" formatCode="#,##0.00">
                  <c:v>207.2</c:v>
                </c:pt>
                <c:pt idx="23" formatCode="#,##0.00">
                  <c:v>203.3</c:v>
                </c:pt>
                <c:pt idx="24" formatCode="#,##0.00">
                  <c:v>199.9</c:v>
                </c:pt>
                <c:pt idx="25" formatCode="#,##0.00">
                  <c:v>195.9</c:v>
                </c:pt>
                <c:pt idx="26" formatCode="#,##0.00">
                  <c:v>193.6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8E-428D-BEE4-E320A971C561}"/>
            </c:ext>
          </c:extLst>
        </c:ser>
        <c:ser>
          <c:idx val="3"/>
          <c:order val="3"/>
          <c:tx>
            <c:strRef>
              <c:f>'P14_Trends of MR,Whites, 88_14'!$K$1</c:f>
              <c:strCache>
                <c:ptCount val="1"/>
                <c:pt idx="0">
                  <c:v>US Female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'P14_Trends of MR,Whites,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'P14_Trends of MR,Whites, 88_14'!$K$2:$K$28</c:f>
              <c:numCache>
                <c:formatCode>General</c:formatCode>
                <c:ptCount val="27"/>
                <c:pt idx="0">
                  <c:v>170.9</c:v>
                </c:pt>
                <c:pt idx="1">
                  <c:v>172.9</c:v>
                </c:pt>
                <c:pt idx="2">
                  <c:v>172.9</c:v>
                </c:pt>
                <c:pt idx="3">
                  <c:v>173.4</c:v>
                </c:pt>
                <c:pt idx="4">
                  <c:v>172.6</c:v>
                </c:pt>
                <c:pt idx="5">
                  <c:v>172.8</c:v>
                </c:pt>
                <c:pt idx="6">
                  <c:v>172.6</c:v>
                </c:pt>
                <c:pt idx="7">
                  <c:v>171.7</c:v>
                </c:pt>
                <c:pt idx="8">
                  <c:v>169.8</c:v>
                </c:pt>
                <c:pt idx="9">
                  <c:v>167.3</c:v>
                </c:pt>
                <c:pt idx="10">
                  <c:v>165.4</c:v>
                </c:pt>
                <c:pt idx="11">
                  <c:v>165.9</c:v>
                </c:pt>
                <c:pt idx="12">
                  <c:v>166</c:v>
                </c:pt>
                <c:pt idx="13">
                  <c:v>163.80000000000001</c:v>
                </c:pt>
                <c:pt idx="14">
                  <c:v>162.6</c:v>
                </c:pt>
                <c:pt idx="15">
                  <c:v>160.4</c:v>
                </c:pt>
                <c:pt idx="16">
                  <c:v>157.4</c:v>
                </c:pt>
                <c:pt idx="17">
                  <c:v>156.1</c:v>
                </c:pt>
                <c:pt idx="18">
                  <c:v>154.5</c:v>
                </c:pt>
                <c:pt idx="19">
                  <c:v>151.9</c:v>
                </c:pt>
                <c:pt idx="20">
                  <c:v>149.4</c:v>
                </c:pt>
                <c:pt idx="21">
                  <c:v>147.5</c:v>
                </c:pt>
                <c:pt idx="22">
                  <c:v>145.9</c:v>
                </c:pt>
                <c:pt idx="23">
                  <c:v>143.4</c:v>
                </c:pt>
                <c:pt idx="24">
                  <c:v>142</c:v>
                </c:pt>
                <c:pt idx="25">
                  <c:v>139.80000000000001</c:v>
                </c:pt>
                <c:pt idx="26">
                  <c:v>138.6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98E-428D-BEE4-E320A971C5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0323600"/>
        <c:axId val="420322816"/>
      </c:lineChart>
      <c:catAx>
        <c:axId val="42032360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0322816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420322816"/>
        <c:scaling>
          <c:orientation val="minMax"/>
          <c:max val="400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032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6702910960186648"/>
          <c:y val="1.5600828709920696E-2"/>
          <c:w val="0.38134119093165891"/>
          <c:h val="0.222468243533062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87986509440929E-2"/>
          <c:y val="4.237141503093729E-2"/>
          <c:w val="0.89926939814928786"/>
          <c:h val="0.86231082475987297"/>
        </c:manualLayout>
      </c:layout>
      <c:lineChart>
        <c:grouping val="standard"/>
        <c:varyColors val="0"/>
        <c:ser>
          <c:idx val="0"/>
          <c:order val="0"/>
          <c:tx>
            <c:strRef>
              <c:f>'P15_Trends of MR blacks 88_14'!$H$1</c:f>
              <c:strCache>
                <c:ptCount val="1"/>
                <c:pt idx="0">
                  <c:v>LA Male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'P15_Trends of MR blacks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'P15_Trends of MR blacks 88_14'!$H$2:$H$28</c:f>
              <c:numCache>
                <c:formatCode>#,##0.00</c:formatCode>
                <c:ptCount val="27"/>
                <c:pt idx="0">
                  <c:v>392.7</c:v>
                </c:pt>
                <c:pt idx="1">
                  <c:v>405.6</c:v>
                </c:pt>
                <c:pt idx="2">
                  <c:v>413.2</c:v>
                </c:pt>
                <c:pt idx="3">
                  <c:v>422.8</c:v>
                </c:pt>
                <c:pt idx="4">
                  <c:v>409.9</c:v>
                </c:pt>
                <c:pt idx="5">
                  <c:v>440.9</c:v>
                </c:pt>
                <c:pt idx="6">
                  <c:v>393</c:v>
                </c:pt>
                <c:pt idx="7">
                  <c:v>405.8</c:v>
                </c:pt>
                <c:pt idx="8">
                  <c:v>409.3</c:v>
                </c:pt>
                <c:pt idx="9">
                  <c:v>393.9</c:v>
                </c:pt>
                <c:pt idx="10">
                  <c:v>392.4</c:v>
                </c:pt>
                <c:pt idx="11">
                  <c:v>395.8</c:v>
                </c:pt>
                <c:pt idx="12">
                  <c:v>381.2</c:v>
                </c:pt>
                <c:pt idx="13">
                  <c:v>387</c:v>
                </c:pt>
                <c:pt idx="14">
                  <c:v>368.8</c:v>
                </c:pt>
                <c:pt idx="15">
                  <c:v>363.7</c:v>
                </c:pt>
                <c:pt idx="16">
                  <c:v>381.5</c:v>
                </c:pt>
                <c:pt idx="17">
                  <c:v>354.7</c:v>
                </c:pt>
                <c:pt idx="18">
                  <c:v>332.9</c:v>
                </c:pt>
                <c:pt idx="19" formatCode="General">
                  <c:v>326.7</c:v>
                </c:pt>
                <c:pt idx="20" formatCode="General">
                  <c:v>314</c:v>
                </c:pt>
                <c:pt idx="21" formatCode="General">
                  <c:v>308.7</c:v>
                </c:pt>
                <c:pt idx="22" formatCode="General">
                  <c:v>303.60000000000002</c:v>
                </c:pt>
                <c:pt idx="23" formatCode="General">
                  <c:v>305.60000000000002</c:v>
                </c:pt>
                <c:pt idx="24" formatCode="General">
                  <c:v>276.7</c:v>
                </c:pt>
                <c:pt idx="25" formatCode="General">
                  <c:v>290.2</c:v>
                </c:pt>
                <c:pt idx="26" formatCode="General">
                  <c:v>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EE-4F26-AC44-D8C940F7D844}"/>
            </c:ext>
          </c:extLst>
        </c:ser>
        <c:ser>
          <c:idx val="1"/>
          <c:order val="1"/>
          <c:tx>
            <c:strRef>
              <c:f>'P15_Trends of MR blacks 88_14'!$I$1</c:f>
              <c:strCache>
                <c:ptCount val="1"/>
                <c:pt idx="0">
                  <c:v>LA Female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'P15_Trends of MR blacks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'P15_Trends of MR blacks 88_14'!$I$2:$I$28</c:f>
              <c:numCache>
                <c:formatCode>General</c:formatCode>
                <c:ptCount val="27"/>
                <c:pt idx="0">
                  <c:v>208.5</c:v>
                </c:pt>
                <c:pt idx="1">
                  <c:v>211.7</c:v>
                </c:pt>
                <c:pt idx="2">
                  <c:v>218.8</c:v>
                </c:pt>
                <c:pt idx="3">
                  <c:v>214.9</c:v>
                </c:pt>
                <c:pt idx="4">
                  <c:v>216.3</c:v>
                </c:pt>
                <c:pt idx="5">
                  <c:v>211.7</c:v>
                </c:pt>
                <c:pt idx="6">
                  <c:v>202.6</c:v>
                </c:pt>
                <c:pt idx="7">
                  <c:v>213.8</c:v>
                </c:pt>
                <c:pt idx="8">
                  <c:v>214.5</c:v>
                </c:pt>
                <c:pt idx="9">
                  <c:v>218.6</c:v>
                </c:pt>
                <c:pt idx="10">
                  <c:v>215.2</c:v>
                </c:pt>
                <c:pt idx="11">
                  <c:v>212.9</c:v>
                </c:pt>
                <c:pt idx="12">
                  <c:v>208.1</c:v>
                </c:pt>
                <c:pt idx="13">
                  <c:v>204.1</c:v>
                </c:pt>
                <c:pt idx="14">
                  <c:v>211.4</c:v>
                </c:pt>
                <c:pt idx="15">
                  <c:v>211.8</c:v>
                </c:pt>
                <c:pt idx="16">
                  <c:v>202.5</c:v>
                </c:pt>
                <c:pt idx="17">
                  <c:v>209.3</c:v>
                </c:pt>
                <c:pt idx="18">
                  <c:v>192.1</c:v>
                </c:pt>
                <c:pt idx="19">
                  <c:v>187.5</c:v>
                </c:pt>
                <c:pt idx="20">
                  <c:v>188.9</c:v>
                </c:pt>
                <c:pt idx="21">
                  <c:v>186.7</c:v>
                </c:pt>
                <c:pt idx="22">
                  <c:v>182</c:v>
                </c:pt>
                <c:pt idx="23">
                  <c:v>168.3</c:v>
                </c:pt>
                <c:pt idx="24">
                  <c:v>177.9</c:v>
                </c:pt>
                <c:pt idx="25">
                  <c:v>182.7</c:v>
                </c:pt>
                <c:pt idx="26">
                  <c:v>182.4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EE-4F26-AC44-D8C940F7D844}"/>
            </c:ext>
          </c:extLst>
        </c:ser>
        <c:ser>
          <c:idx val="2"/>
          <c:order val="2"/>
          <c:tx>
            <c:strRef>
              <c:f>'P15_Trends of MR blacks 88_14'!$J$1</c:f>
              <c:strCache>
                <c:ptCount val="1"/>
                <c:pt idx="0">
                  <c:v>US Male</c:v>
                </c:pt>
              </c:strCache>
            </c:strRef>
          </c:tx>
          <c:spPr>
            <a:ln w="412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'P15_Trends of MR blacks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'P15_Trends of MR blacks 88_14'!$J$2:$J$28</c:f>
              <c:numCache>
                <c:formatCode>General</c:formatCode>
                <c:ptCount val="27"/>
                <c:pt idx="0">
                  <c:v>384.2</c:v>
                </c:pt>
                <c:pt idx="1">
                  <c:v>395.3</c:v>
                </c:pt>
                <c:pt idx="2">
                  <c:v>399.1</c:v>
                </c:pt>
                <c:pt idx="3">
                  <c:v>395.9</c:v>
                </c:pt>
                <c:pt idx="4">
                  <c:v>389.2</c:v>
                </c:pt>
                <c:pt idx="5">
                  <c:v>394.8</c:v>
                </c:pt>
                <c:pt idx="6">
                  <c:v>385.2</c:v>
                </c:pt>
                <c:pt idx="7">
                  <c:v>379</c:v>
                </c:pt>
                <c:pt idx="8">
                  <c:v>373.7</c:v>
                </c:pt>
                <c:pt idx="9">
                  <c:v>363.2</c:v>
                </c:pt>
                <c:pt idx="10">
                  <c:v>353.1</c:v>
                </c:pt>
                <c:pt idx="11">
                  <c:v>349.2</c:v>
                </c:pt>
                <c:pt idx="12">
                  <c:v>341.2</c:v>
                </c:pt>
                <c:pt idx="13">
                  <c:v>334.1</c:v>
                </c:pt>
                <c:pt idx="14">
                  <c:v>325.8</c:v>
                </c:pt>
                <c:pt idx="15">
                  <c:v>314.60000000000002</c:v>
                </c:pt>
                <c:pt idx="16">
                  <c:v>307.3</c:v>
                </c:pt>
                <c:pt idx="17">
                  <c:v>301</c:v>
                </c:pt>
                <c:pt idx="18">
                  <c:v>290.2</c:v>
                </c:pt>
                <c:pt idx="19" formatCode="#,##0.00">
                  <c:v>286.60000000000002</c:v>
                </c:pt>
                <c:pt idx="20" formatCode="#,##0.00">
                  <c:v>275.3</c:v>
                </c:pt>
                <c:pt idx="21" formatCode="#,##0.00">
                  <c:v>268.89999999999998</c:v>
                </c:pt>
                <c:pt idx="22" formatCode="#,##0.00">
                  <c:v>264.10000000000002</c:v>
                </c:pt>
                <c:pt idx="23" formatCode="#,##0.00">
                  <c:v>253.6</c:v>
                </c:pt>
                <c:pt idx="24" formatCode="#,##0.00">
                  <c:v>247.2</c:v>
                </c:pt>
                <c:pt idx="25" formatCode="#,##0.00">
                  <c:v>240.3</c:v>
                </c:pt>
                <c:pt idx="26" formatCode="#,##0.00">
                  <c:v>234.1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EE-4F26-AC44-D8C940F7D844}"/>
            </c:ext>
          </c:extLst>
        </c:ser>
        <c:ser>
          <c:idx val="3"/>
          <c:order val="3"/>
          <c:tx>
            <c:strRef>
              <c:f>'P15_Trends of MR blacks 88_14'!$K$1</c:f>
              <c:strCache>
                <c:ptCount val="1"/>
                <c:pt idx="0">
                  <c:v>US Female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'P15_Trends of MR blacks 88_14'!$G$2:$G$28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'P15_Trends of MR blacks 88_14'!$K$2:$K$28</c:f>
              <c:numCache>
                <c:formatCode>General</c:formatCode>
                <c:ptCount val="27"/>
                <c:pt idx="0">
                  <c:v>200.4</c:v>
                </c:pt>
                <c:pt idx="1">
                  <c:v>200.9</c:v>
                </c:pt>
                <c:pt idx="2">
                  <c:v>205.4</c:v>
                </c:pt>
                <c:pt idx="3">
                  <c:v>207.4</c:v>
                </c:pt>
                <c:pt idx="4">
                  <c:v>205.8</c:v>
                </c:pt>
                <c:pt idx="5">
                  <c:v>206.3</c:v>
                </c:pt>
                <c:pt idx="6">
                  <c:v>204.1</c:v>
                </c:pt>
                <c:pt idx="7">
                  <c:v>204.5</c:v>
                </c:pt>
                <c:pt idx="8">
                  <c:v>200.9</c:v>
                </c:pt>
                <c:pt idx="9">
                  <c:v>202.5</c:v>
                </c:pt>
                <c:pt idx="10">
                  <c:v>198.4</c:v>
                </c:pt>
                <c:pt idx="11">
                  <c:v>197.5</c:v>
                </c:pt>
                <c:pt idx="12">
                  <c:v>193.2</c:v>
                </c:pt>
                <c:pt idx="13">
                  <c:v>192.1</c:v>
                </c:pt>
                <c:pt idx="14">
                  <c:v>191.4</c:v>
                </c:pt>
                <c:pt idx="15">
                  <c:v>188.8</c:v>
                </c:pt>
                <c:pt idx="16">
                  <c:v>183.5</c:v>
                </c:pt>
                <c:pt idx="17">
                  <c:v>181.3</c:v>
                </c:pt>
                <c:pt idx="18">
                  <c:v>177.3</c:v>
                </c:pt>
                <c:pt idx="19">
                  <c:v>175.5</c:v>
                </c:pt>
                <c:pt idx="20">
                  <c:v>170.4</c:v>
                </c:pt>
                <c:pt idx="21">
                  <c:v>167.4</c:v>
                </c:pt>
                <c:pt idx="22">
                  <c:v>166.2</c:v>
                </c:pt>
                <c:pt idx="23">
                  <c:v>166</c:v>
                </c:pt>
                <c:pt idx="24">
                  <c:v>161.69999999999999</c:v>
                </c:pt>
                <c:pt idx="25">
                  <c:v>158.5</c:v>
                </c:pt>
                <c:pt idx="26">
                  <c:v>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DEE-4F26-AC44-D8C940F7D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0323208"/>
        <c:axId val="367834240"/>
      </c:lineChart>
      <c:catAx>
        <c:axId val="42032320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7834240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367834240"/>
        <c:scaling>
          <c:orientation val="minMax"/>
          <c:max val="600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0323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963702408989334"/>
          <c:y val="8.2758813406183171E-2"/>
          <c:w val="0.37143199056864401"/>
          <c:h val="0.164449548988332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554600334644422E-2"/>
          <c:y val="5.3502001283209109E-2"/>
          <c:w val="0.86233544351288138"/>
          <c:h val="0.84441029267094647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7833848"/>
        <c:axId val="367835024"/>
      </c:lineChart>
      <c:catAx>
        <c:axId val="367833848"/>
        <c:scaling>
          <c:orientation val="minMax"/>
        </c:scaling>
        <c:delete val="1"/>
        <c:axPos val="b"/>
        <c:numFmt formatCode="General" sourceLinked="1"/>
        <c:majorTickMark val="cross"/>
        <c:minorTickMark val="none"/>
        <c:tickLblPos val="nextTo"/>
        <c:crossAx val="367835024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367835024"/>
        <c:scaling>
          <c:orientation val="minMax"/>
          <c:max val="2000"/>
        </c:scaling>
        <c:delete val="1"/>
        <c:axPos val="l"/>
        <c:numFmt formatCode="#,##0.00" sourceLinked="1"/>
        <c:majorTickMark val="cross"/>
        <c:minorTickMark val="none"/>
        <c:tickLblPos val="nextTo"/>
        <c:crossAx val="367833848"/>
        <c:crosses val="autoZero"/>
        <c:crossBetween val="between"/>
        <c:majorUnit val="400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312961889066E-2"/>
          <c:y val="4.4068562616478776E-2"/>
          <c:w val="0.8702007874015748"/>
          <c:h val="0.85903470399533388"/>
        </c:manualLayout>
      </c:layout>
      <c:lineChart>
        <c:grouping val="standard"/>
        <c:varyColors val="0"/>
        <c:ser>
          <c:idx val="0"/>
          <c:order val="0"/>
          <c:tx>
            <c:strRef>
              <c:f>'P16_Trends of IR MR LA gender'!$J$1</c:f>
              <c:strCache>
                <c:ptCount val="1"/>
                <c:pt idx="0">
                  <c:v>Male Incidence (APC=-0.4*)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'P16_Trends of IR MR LA gender'!$I$2:$I$28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'P16_Trends of IR MR LA gender'!$J$2:$J$28</c:f>
              <c:numCache>
                <c:formatCode>General</c:formatCode>
                <c:ptCount val="27"/>
                <c:pt idx="0">
                  <c:v>569.1</c:v>
                </c:pt>
                <c:pt idx="1">
                  <c:v>577.29999999999995</c:v>
                </c:pt>
                <c:pt idx="2">
                  <c:v>607.20000000000005</c:v>
                </c:pt>
                <c:pt idx="3">
                  <c:v>642.70000000000005</c:v>
                </c:pt>
                <c:pt idx="4">
                  <c:v>658.1</c:v>
                </c:pt>
                <c:pt idx="5">
                  <c:v>629.29999999999995</c:v>
                </c:pt>
                <c:pt idx="6">
                  <c:v>623.1</c:v>
                </c:pt>
                <c:pt idx="7">
                  <c:v>621.29999999999995</c:v>
                </c:pt>
                <c:pt idx="8">
                  <c:v>621.70000000000005</c:v>
                </c:pt>
                <c:pt idx="9">
                  <c:v>634.20000000000005</c:v>
                </c:pt>
                <c:pt idx="10">
                  <c:v>627.20000000000005</c:v>
                </c:pt>
                <c:pt idx="11">
                  <c:v>615.1</c:v>
                </c:pt>
                <c:pt idx="12">
                  <c:v>624.70000000000005</c:v>
                </c:pt>
                <c:pt idx="13">
                  <c:v>631</c:v>
                </c:pt>
                <c:pt idx="14">
                  <c:v>623.70000000000005</c:v>
                </c:pt>
                <c:pt idx="15">
                  <c:v>610.20000000000005</c:v>
                </c:pt>
                <c:pt idx="16">
                  <c:v>612</c:v>
                </c:pt>
                <c:pt idx="17">
                  <c:v>589.20000000000005</c:v>
                </c:pt>
                <c:pt idx="18">
                  <c:v>597.9</c:v>
                </c:pt>
                <c:pt idx="19">
                  <c:v>608.79999999999995</c:v>
                </c:pt>
                <c:pt idx="20">
                  <c:v>607.4</c:v>
                </c:pt>
                <c:pt idx="21">
                  <c:v>602.79999999999995</c:v>
                </c:pt>
                <c:pt idx="22">
                  <c:v>585.4</c:v>
                </c:pt>
                <c:pt idx="23">
                  <c:v>581.6</c:v>
                </c:pt>
                <c:pt idx="24">
                  <c:v>567.5</c:v>
                </c:pt>
                <c:pt idx="25">
                  <c:v>549.1</c:v>
                </c:pt>
                <c:pt idx="26">
                  <c:v>550.29999999999995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23-4226-A3A2-AB494B5BE229}"/>
            </c:ext>
          </c:extLst>
        </c:ser>
        <c:ser>
          <c:idx val="1"/>
          <c:order val="1"/>
          <c:tx>
            <c:strRef>
              <c:f>'P16_Trends of IR MR LA gender'!$K$1</c:f>
              <c:strCache>
                <c:ptCount val="1"/>
                <c:pt idx="0">
                  <c:v>Female Incidence (APC=0.4*)</c:v>
                </c:pt>
              </c:strCache>
            </c:strRef>
          </c:tx>
          <c:spPr>
            <a:ln w="41275" cap="rnd">
              <a:solidFill>
                <a:srgbClr val="92D05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'P16_Trends of IR MR LA gender'!$I$2:$I$28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'P16_Trends of IR MR LA gender'!$K$2:$K$28</c:f>
              <c:numCache>
                <c:formatCode>General</c:formatCode>
                <c:ptCount val="27"/>
                <c:pt idx="0">
                  <c:v>374.3</c:v>
                </c:pt>
                <c:pt idx="1">
                  <c:v>365.8</c:v>
                </c:pt>
                <c:pt idx="2">
                  <c:v>379.5</c:v>
                </c:pt>
                <c:pt idx="3">
                  <c:v>384.9</c:v>
                </c:pt>
                <c:pt idx="4">
                  <c:v>383.6</c:v>
                </c:pt>
                <c:pt idx="5">
                  <c:v>392</c:v>
                </c:pt>
                <c:pt idx="6">
                  <c:v>378.3</c:v>
                </c:pt>
                <c:pt idx="7">
                  <c:v>397.7</c:v>
                </c:pt>
                <c:pt idx="8">
                  <c:v>395.2</c:v>
                </c:pt>
                <c:pt idx="9">
                  <c:v>404.1</c:v>
                </c:pt>
                <c:pt idx="10">
                  <c:v>412.9</c:v>
                </c:pt>
                <c:pt idx="11">
                  <c:v>412</c:v>
                </c:pt>
                <c:pt idx="12">
                  <c:v>407.6</c:v>
                </c:pt>
                <c:pt idx="13">
                  <c:v>409</c:v>
                </c:pt>
                <c:pt idx="14">
                  <c:v>405.1</c:v>
                </c:pt>
                <c:pt idx="15">
                  <c:v>402.2</c:v>
                </c:pt>
                <c:pt idx="16">
                  <c:v>404.2</c:v>
                </c:pt>
                <c:pt idx="17">
                  <c:v>391.3</c:v>
                </c:pt>
                <c:pt idx="18">
                  <c:v>403.9</c:v>
                </c:pt>
                <c:pt idx="19">
                  <c:v>410.1</c:v>
                </c:pt>
                <c:pt idx="20">
                  <c:v>406.2</c:v>
                </c:pt>
                <c:pt idx="21">
                  <c:v>416.2</c:v>
                </c:pt>
                <c:pt idx="22">
                  <c:v>415.5</c:v>
                </c:pt>
                <c:pt idx="23">
                  <c:v>417.2</c:v>
                </c:pt>
                <c:pt idx="24">
                  <c:v>413.1</c:v>
                </c:pt>
                <c:pt idx="25">
                  <c:v>414.5</c:v>
                </c:pt>
                <c:pt idx="26">
                  <c:v>413.1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23-4226-A3A2-AB494B5BE229}"/>
            </c:ext>
          </c:extLst>
        </c:ser>
        <c:ser>
          <c:idx val="2"/>
          <c:order val="2"/>
          <c:tx>
            <c:strRef>
              <c:f>'P16_Trends of IR MR LA gender'!$L$1</c:f>
              <c:strCache>
                <c:ptCount val="1"/>
                <c:pt idx="0">
                  <c:v>Male Mortality (APC = -1.5*)</c:v>
                </c:pt>
              </c:strCache>
            </c:strRef>
          </c:tx>
          <c:spPr>
            <a:ln w="412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'P16_Trends of IR MR LA gender'!$I$2:$I$28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'P16_Trends of IR MR LA gender'!$L$2:$L$28</c:f>
              <c:numCache>
                <c:formatCode>General</c:formatCode>
                <c:ptCount val="27"/>
                <c:pt idx="0">
                  <c:v>322.39999999999998</c:v>
                </c:pt>
                <c:pt idx="1">
                  <c:v>322.10000000000002</c:v>
                </c:pt>
                <c:pt idx="2">
                  <c:v>329.6</c:v>
                </c:pt>
                <c:pt idx="3">
                  <c:v>338.4</c:v>
                </c:pt>
                <c:pt idx="4">
                  <c:v>328.7</c:v>
                </c:pt>
                <c:pt idx="5">
                  <c:v>331.7</c:v>
                </c:pt>
                <c:pt idx="6">
                  <c:v>318.89999999999998</c:v>
                </c:pt>
                <c:pt idx="7">
                  <c:v>321.3</c:v>
                </c:pt>
                <c:pt idx="8">
                  <c:v>322.10000000000002</c:v>
                </c:pt>
                <c:pt idx="9">
                  <c:v>306.7</c:v>
                </c:pt>
                <c:pt idx="10">
                  <c:v>308.5</c:v>
                </c:pt>
                <c:pt idx="11">
                  <c:v>307.60000000000002</c:v>
                </c:pt>
                <c:pt idx="12">
                  <c:v>295.39999999999998</c:v>
                </c:pt>
                <c:pt idx="13">
                  <c:v>302.3</c:v>
                </c:pt>
                <c:pt idx="14">
                  <c:v>288.5</c:v>
                </c:pt>
                <c:pt idx="15">
                  <c:v>286.2</c:v>
                </c:pt>
                <c:pt idx="16">
                  <c:v>281.60000000000002</c:v>
                </c:pt>
                <c:pt idx="17">
                  <c:v>274.3</c:v>
                </c:pt>
                <c:pt idx="18">
                  <c:v>263.60000000000002</c:v>
                </c:pt>
                <c:pt idx="19">
                  <c:v>253.8</c:v>
                </c:pt>
                <c:pt idx="20">
                  <c:v>262.7</c:v>
                </c:pt>
                <c:pt idx="21">
                  <c:v>249.2</c:v>
                </c:pt>
                <c:pt idx="22">
                  <c:v>245.6</c:v>
                </c:pt>
                <c:pt idx="23">
                  <c:v>243.4</c:v>
                </c:pt>
                <c:pt idx="24">
                  <c:v>237.6</c:v>
                </c:pt>
                <c:pt idx="25">
                  <c:v>235</c:v>
                </c:pt>
                <c:pt idx="26">
                  <c:v>228.7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B23-4226-A3A2-AB494B5BE229}"/>
            </c:ext>
          </c:extLst>
        </c:ser>
        <c:ser>
          <c:idx val="3"/>
          <c:order val="3"/>
          <c:tx>
            <c:strRef>
              <c:f>'P16_Trends of IR MR LA gender'!$M$1</c:f>
              <c:strCache>
                <c:ptCount val="1"/>
                <c:pt idx="0">
                  <c:v>Female Mortality (APC = -0.8*)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'P16_Trends of IR MR LA gender'!$I$2:$I$28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'P16_Trends of IR MR LA gender'!$M$2:$M$28</c:f>
              <c:numCache>
                <c:formatCode>General</c:formatCode>
                <c:ptCount val="27"/>
                <c:pt idx="0">
                  <c:v>183</c:v>
                </c:pt>
                <c:pt idx="1">
                  <c:v>185.4</c:v>
                </c:pt>
                <c:pt idx="2">
                  <c:v>183.7</c:v>
                </c:pt>
                <c:pt idx="3">
                  <c:v>183</c:v>
                </c:pt>
                <c:pt idx="4">
                  <c:v>182.5</c:v>
                </c:pt>
                <c:pt idx="5">
                  <c:v>186.3</c:v>
                </c:pt>
                <c:pt idx="6">
                  <c:v>183.7</c:v>
                </c:pt>
                <c:pt idx="7">
                  <c:v>191.3</c:v>
                </c:pt>
                <c:pt idx="8">
                  <c:v>185.1</c:v>
                </c:pt>
                <c:pt idx="9">
                  <c:v>190.5</c:v>
                </c:pt>
                <c:pt idx="10">
                  <c:v>182.5</c:v>
                </c:pt>
                <c:pt idx="11">
                  <c:v>181.4</c:v>
                </c:pt>
                <c:pt idx="12">
                  <c:v>183.7</c:v>
                </c:pt>
                <c:pt idx="13">
                  <c:v>180.4</c:v>
                </c:pt>
                <c:pt idx="14">
                  <c:v>179.6</c:v>
                </c:pt>
                <c:pt idx="15">
                  <c:v>180.6</c:v>
                </c:pt>
                <c:pt idx="16">
                  <c:v>173.2</c:v>
                </c:pt>
                <c:pt idx="17">
                  <c:v>177.3</c:v>
                </c:pt>
                <c:pt idx="18">
                  <c:v>169.1</c:v>
                </c:pt>
                <c:pt idx="19">
                  <c:v>162.19999999999999</c:v>
                </c:pt>
                <c:pt idx="20">
                  <c:v>166.8</c:v>
                </c:pt>
                <c:pt idx="21">
                  <c:v>163</c:v>
                </c:pt>
                <c:pt idx="22">
                  <c:v>161.19999999999999</c:v>
                </c:pt>
                <c:pt idx="23">
                  <c:v>157.80000000000001</c:v>
                </c:pt>
                <c:pt idx="24">
                  <c:v>156.19999999999999</c:v>
                </c:pt>
                <c:pt idx="25">
                  <c:v>155.80000000000001</c:v>
                </c:pt>
                <c:pt idx="26">
                  <c:v>155.1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B23-4226-A3A2-AB494B5BE2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5881544"/>
        <c:axId val="455882328"/>
      </c:lineChart>
      <c:catAx>
        <c:axId val="4558815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5882328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455882328"/>
        <c:scaling>
          <c:orientation val="minMax"/>
          <c:max val="1000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588154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763735783027121"/>
          <c:y val="8.6804461942257272E-2"/>
          <c:w val="0.79805861767279085"/>
          <c:h val="0.149306649168853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2.6626262336431932E-2"/>
          <c:w val="0.87753018372703417"/>
          <c:h val="0.87885821103504735"/>
        </c:manualLayout>
      </c:layout>
      <c:lineChart>
        <c:grouping val="standard"/>
        <c:varyColors val="0"/>
        <c:ser>
          <c:idx val="0"/>
          <c:order val="0"/>
          <c:tx>
            <c:strRef>
              <c:f>'P17_Trends of IR MR LA race'!$J$1</c:f>
              <c:strCache>
                <c:ptCount val="1"/>
                <c:pt idx="0">
                  <c:v>White Incidence (APC=0.1)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'P17_Trends of IR MR LA race'!$I$2:$I$28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'P17_Trends of IR MR LA race'!$J$2:$J$28</c:f>
              <c:numCache>
                <c:formatCode>General</c:formatCode>
                <c:ptCount val="27"/>
                <c:pt idx="0">
                  <c:v>439.9</c:v>
                </c:pt>
                <c:pt idx="1">
                  <c:v>440.9</c:v>
                </c:pt>
                <c:pt idx="2">
                  <c:v>460.4</c:v>
                </c:pt>
                <c:pt idx="3">
                  <c:v>476.9</c:v>
                </c:pt>
                <c:pt idx="4">
                  <c:v>487.3</c:v>
                </c:pt>
                <c:pt idx="5">
                  <c:v>474.7</c:v>
                </c:pt>
                <c:pt idx="6">
                  <c:v>467.5</c:v>
                </c:pt>
                <c:pt idx="7">
                  <c:v>478.1</c:v>
                </c:pt>
                <c:pt idx="8">
                  <c:v>478.5</c:v>
                </c:pt>
                <c:pt idx="9">
                  <c:v>492.3</c:v>
                </c:pt>
                <c:pt idx="10">
                  <c:v>493.4</c:v>
                </c:pt>
                <c:pt idx="11">
                  <c:v>488</c:v>
                </c:pt>
                <c:pt idx="12">
                  <c:v>491.1</c:v>
                </c:pt>
                <c:pt idx="13">
                  <c:v>493.4</c:v>
                </c:pt>
                <c:pt idx="14">
                  <c:v>489</c:v>
                </c:pt>
                <c:pt idx="15">
                  <c:v>480.1</c:v>
                </c:pt>
                <c:pt idx="16">
                  <c:v>481.7</c:v>
                </c:pt>
                <c:pt idx="17">
                  <c:v>471.1</c:v>
                </c:pt>
                <c:pt idx="18">
                  <c:v>479.8</c:v>
                </c:pt>
                <c:pt idx="19">
                  <c:v>489.5</c:v>
                </c:pt>
                <c:pt idx="20">
                  <c:v>490.5</c:v>
                </c:pt>
                <c:pt idx="21">
                  <c:v>488.1</c:v>
                </c:pt>
                <c:pt idx="22">
                  <c:v>484.9</c:v>
                </c:pt>
                <c:pt idx="23">
                  <c:v>486</c:v>
                </c:pt>
                <c:pt idx="24">
                  <c:v>475.7</c:v>
                </c:pt>
                <c:pt idx="25">
                  <c:v>467.4</c:v>
                </c:pt>
                <c:pt idx="26">
                  <c:v>466.9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15-4442-819F-74208C763DA4}"/>
            </c:ext>
          </c:extLst>
        </c:ser>
        <c:ser>
          <c:idx val="1"/>
          <c:order val="1"/>
          <c:tx>
            <c:strRef>
              <c:f>'P17_Trends of IR MR LA race'!$K$1</c:f>
              <c:strCache>
                <c:ptCount val="1"/>
                <c:pt idx="0">
                  <c:v>Black Incidence (APC=0.1)</c:v>
                </c:pt>
              </c:strCache>
            </c:strRef>
          </c:tx>
          <c:spPr>
            <a:ln w="41275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'P17_Trends of IR MR LA race'!$I$2:$I$28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'P17_Trends of IR MR LA race'!$K$2:$K$28</c:f>
              <c:numCache>
                <c:formatCode>General</c:formatCode>
                <c:ptCount val="27"/>
                <c:pt idx="0">
                  <c:v>470.2</c:v>
                </c:pt>
                <c:pt idx="1">
                  <c:v>457</c:v>
                </c:pt>
                <c:pt idx="2">
                  <c:v>477.4</c:v>
                </c:pt>
                <c:pt idx="3">
                  <c:v>499.7</c:v>
                </c:pt>
                <c:pt idx="4">
                  <c:v>492.6</c:v>
                </c:pt>
                <c:pt idx="5">
                  <c:v>517</c:v>
                </c:pt>
                <c:pt idx="6">
                  <c:v>495.1</c:v>
                </c:pt>
                <c:pt idx="7">
                  <c:v>511.5</c:v>
                </c:pt>
                <c:pt idx="8">
                  <c:v>511.8</c:v>
                </c:pt>
                <c:pt idx="9">
                  <c:v>519.29999999999995</c:v>
                </c:pt>
                <c:pt idx="10">
                  <c:v>520.5</c:v>
                </c:pt>
                <c:pt idx="11">
                  <c:v>519.20000000000005</c:v>
                </c:pt>
                <c:pt idx="12">
                  <c:v>516</c:v>
                </c:pt>
                <c:pt idx="13">
                  <c:v>525.79999999999995</c:v>
                </c:pt>
                <c:pt idx="14">
                  <c:v>518.79999999999995</c:v>
                </c:pt>
                <c:pt idx="15">
                  <c:v>514.70000000000005</c:v>
                </c:pt>
                <c:pt idx="16">
                  <c:v>523.29999999999995</c:v>
                </c:pt>
                <c:pt idx="17">
                  <c:v>490.3</c:v>
                </c:pt>
                <c:pt idx="18">
                  <c:v>513.9</c:v>
                </c:pt>
                <c:pt idx="19">
                  <c:v>521.70000000000005</c:v>
                </c:pt>
                <c:pt idx="20">
                  <c:v>513.4</c:v>
                </c:pt>
                <c:pt idx="21">
                  <c:v>535.6</c:v>
                </c:pt>
                <c:pt idx="22">
                  <c:v>514.29999999999995</c:v>
                </c:pt>
                <c:pt idx="23">
                  <c:v>501.9</c:v>
                </c:pt>
                <c:pt idx="24">
                  <c:v>502.1</c:v>
                </c:pt>
                <c:pt idx="25">
                  <c:v>490.6</c:v>
                </c:pt>
                <c:pt idx="26">
                  <c:v>495.6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15-4442-819F-74208C763DA4}"/>
            </c:ext>
          </c:extLst>
        </c:ser>
        <c:ser>
          <c:idx val="2"/>
          <c:order val="2"/>
          <c:tx>
            <c:strRef>
              <c:f>'P17_Trends of IR MR LA race'!$L$1</c:f>
              <c:strCache>
                <c:ptCount val="1"/>
                <c:pt idx="0">
                  <c:v>White Mortality (APC = -1.0*)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'P17_Trends of IR MR LA race'!$I$2:$I$28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'P17_Trends of IR MR LA race'!$L$2:$L$28</c:f>
              <c:numCache>
                <c:formatCode>General</c:formatCode>
                <c:ptCount val="27"/>
                <c:pt idx="0">
                  <c:v>222.4</c:v>
                </c:pt>
                <c:pt idx="1">
                  <c:v>222.2</c:v>
                </c:pt>
                <c:pt idx="2">
                  <c:v>222.7</c:v>
                </c:pt>
                <c:pt idx="3">
                  <c:v>226</c:v>
                </c:pt>
                <c:pt idx="4">
                  <c:v>222.6</c:v>
                </c:pt>
                <c:pt idx="5">
                  <c:v>224.6</c:v>
                </c:pt>
                <c:pt idx="6">
                  <c:v>223</c:v>
                </c:pt>
                <c:pt idx="7">
                  <c:v>226.6</c:v>
                </c:pt>
                <c:pt idx="8">
                  <c:v>222.6</c:v>
                </c:pt>
                <c:pt idx="9">
                  <c:v>219.2</c:v>
                </c:pt>
                <c:pt idx="10">
                  <c:v>216.2</c:v>
                </c:pt>
                <c:pt idx="11">
                  <c:v>214.1</c:v>
                </c:pt>
                <c:pt idx="12">
                  <c:v>213.1</c:v>
                </c:pt>
                <c:pt idx="13">
                  <c:v>214.5</c:v>
                </c:pt>
                <c:pt idx="14">
                  <c:v>207.4</c:v>
                </c:pt>
                <c:pt idx="15">
                  <c:v>208.1</c:v>
                </c:pt>
                <c:pt idx="16">
                  <c:v>199.4</c:v>
                </c:pt>
                <c:pt idx="17">
                  <c:v>201.3</c:v>
                </c:pt>
                <c:pt idx="18">
                  <c:v>195.9</c:v>
                </c:pt>
                <c:pt idx="19">
                  <c:v>187.6</c:v>
                </c:pt>
                <c:pt idx="20">
                  <c:v>197</c:v>
                </c:pt>
                <c:pt idx="21">
                  <c:v>187.6</c:v>
                </c:pt>
                <c:pt idx="22">
                  <c:v>186.7</c:v>
                </c:pt>
                <c:pt idx="23">
                  <c:v>184.5</c:v>
                </c:pt>
                <c:pt idx="24">
                  <c:v>181.9</c:v>
                </c:pt>
                <c:pt idx="25">
                  <c:v>177.1</c:v>
                </c:pt>
                <c:pt idx="26">
                  <c:v>174.3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15-4442-819F-74208C763DA4}"/>
            </c:ext>
          </c:extLst>
        </c:ser>
        <c:ser>
          <c:idx val="3"/>
          <c:order val="3"/>
          <c:tx>
            <c:strRef>
              <c:f>'P17_Trends of IR MR LA race'!$M$1</c:f>
              <c:strCache>
                <c:ptCount val="1"/>
                <c:pt idx="0">
                  <c:v>Black Mortality (APC = -1.2*)</c:v>
                </c:pt>
              </c:strCache>
            </c:strRef>
          </c:tx>
          <c:spPr>
            <a:ln w="412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'P17_Trends of IR MR LA race'!$I$2:$I$28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'P17_Trends of IR MR LA race'!$M$2:$M$28</c:f>
              <c:numCache>
                <c:formatCode>General</c:formatCode>
                <c:ptCount val="27"/>
                <c:pt idx="0">
                  <c:v>282</c:v>
                </c:pt>
                <c:pt idx="1">
                  <c:v>288.60000000000002</c:v>
                </c:pt>
                <c:pt idx="2">
                  <c:v>295.10000000000002</c:v>
                </c:pt>
                <c:pt idx="3">
                  <c:v>296.60000000000002</c:v>
                </c:pt>
                <c:pt idx="4">
                  <c:v>290.89999999999998</c:v>
                </c:pt>
                <c:pt idx="5">
                  <c:v>301.2</c:v>
                </c:pt>
                <c:pt idx="6">
                  <c:v>277</c:v>
                </c:pt>
                <c:pt idx="7">
                  <c:v>288.39999999999998</c:v>
                </c:pt>
                <c:pt idx="8">
                  <c:v>289.39999999999998</c:v>
                </c:pt>
                <c:pt idx="9">
                  <c:v>285.7</c:v>
                </c:pt>
                <c:pt idx="10">
                  <c:v>284.8</c:v>
                </c:pt>
                <c:pt idx="11">
                  <c:v>284.2</c:v>
                </c:pt>
                <c:pt idx="12">
                  <c:v>273.10000000000002</c:v>
                </c:pt>
                <c:pt idx="13">
                  <c:v>272.89999999999998</c:v>
                </c:pt>
                <c:pt idx="14">
                  <c:v>271.2</c:v>
                </c:pt>
                <c:pt idx="15">
                  <c:v>268.39999999999998</c:v>
                </c:pt>
                <c:pt idx="16">
                  <c:v>271.60000000000002</c:v>
                </c:pt>
                <c:pt idx="17">
                  <c:v>263.39999999999998</c:v>
                </c:pt>
                <c:pt idx="18">
                  <c:v>245.3</c:v>
                </c:pt>
                <c:pt idx="19">
                  <c:v>240</c:v>
                </c:pt>
                <c:pt idx="20">
                  <c:v>236.4</c:v>
                </c:pt>
                <c:pt idx="21">
                  <c:v>235</c:v>
                </c:pt>
                <c:pt idx="22">
                  <c:v>230</c:v>
                </c:pt>
                <c:pt idx="23">
                  <c:v>222.2</c:v>
                </c:pt>
                <c:pt idx="24">
                  <c:v>216.8</c:v>
                </c:pt>
                <c:pt idx="25">
                  <c:v>225.4</c:v>
                </c:pt>
                <c:pt idx="26">
                  <c:v>223.5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815-4442-819F-74208C763D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2612336"/>
        <c:axId val="452611944"/>
      </c:lineChart>
      <c:catAx>
        <c:axId val="45261233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2611944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452611944"/>
        <c:scaling>
          <c:orientation val="minMax"/>
          <c:max val="1000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2612336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65113735783028"/>
          <c:y val="0.1886563137941091"/>
          <c:w val="0.77380883639545062"/>
          <c:h val="0.149306649168853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348961241189196"/>
          <c:y val="6.6587979501495448E-2"/>
          <c:w val="0.80777427986949546"/>
          <c:h val="0.730775322033898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'P18_5yr survival Wh_M'!$J$1</c:f>
              <c:strCache>
                <c:ptCount val="1"/>
                <c:pt idx="0">
                  <c:v>Relative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31-44FA-985A-FF6DE417724B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731-44FA-985A-FF6DE417724B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731-44FA-985A-FF6DE417724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'P18_5yr survival Wh_M'!$I$2:$I$5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'P18_5yr survival Wh_M'!$J$2:$J$5</c:f>
              <c:numCache>
                <c:formatCode>0.00%</c:formatCode>
                <c:ptCount val="4"/>
                <c:pt idx="0">
                  <c:v>0.872</c:v>
                </c:pt>
                <c:pt idx="1">
                  <c:v>0.58099999999999996</c:v>
                </c:pt>
                <c:pt idx="2">
                  <c:v>0.16300000000000001</c:v>
                </c:pt>
                <c:pt idx="3">
                  <c:v>0.45900000000000002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731-44FA-985A-FF6DE41772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68660600"/>
        <c:axId val="425989848"/>
      </c:barChart>
      <c:catAx>
        <c:axId val="368660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 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5989848"/>
        <c:crosses val="autoZero"/>
        <c:auto val="1"/>
        <c:lblAlgn val="ctr"/>
        <c:lblOffset val="100"/>
        <c:noMultiLvlLbl val="0"/>
      </c:catAx>
      <c:valAx>
        <c:axId val="425989848"/>
        <c:scaling>
          <c:orientation val="minMax"/>
        </c:scaling>
        <c:delete val="0"/>
        <c:axPos val="l"/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8660600"/>
        <c:crosses val="autoZero"/>
        <c:crossBetween val="between"/>
        <c:majorUnit val="0.2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Percent of Cases by Stage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DD0-4D6E-BCF2-6131230A9A0F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DD0-4D6E-BCF2-6131230A9A0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DD0-4D6E-BCF2-6131230A9A0F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DD0-4D6E-BCF2-6131230A9A0F}"/>
              </c:ext>
            </c:extLst>
          </c:dPt>
          <c:dLbls>
            <c:dLbl>
              <c:idx val="0"/>
              <c:layout>
                <c:manualLayout>
                  <c:x val="-1.3067887159308863E-2"/>
                  <c:y val="0.112742910979891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48334924803055"/>
                      <c:h val="0.102923236407580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DD0-4D6E-BCF2-6131230A9A0F}"/>
                </c:ext>
              </c:extLst>
            </c:dLbl>
            <c:dLbl>
              <c:idx val="2"/>
              <c:layout>
                <c:manualLayout>
                  <c:x val="0"/>
                  <c:y val="3.6368634772996717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D0-4D6E-BCF2-6131230A9A0F}"/>
                </c:ext>
              </c:extLst>
            </c:dLbl>
            <c:numFmt formatCode="0%" sourceLinked="0"/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65000"/>
                  </a:sys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'P18_5yr survival Wh_M'!$A$9:$A$12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'P18_5yr survival Wh_M'!$B$9:$B$12</c:f>
              <c:numCache>
                <c:formatCode>#,##0</c:formatCode>
                <c:ptCount val="4"/>
                <c:pt idx="0">
                  <c:v>24463</c:v>
                </c:pt>
                <c:pt idx="1">
                  <c:v>8826</c:v>
                </c:pt>
                <c:pt idx="2">
                  <c:v>9981</c:v>
                </c:pt>
                <c:pt idx="3">
                  <c:v>1048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DD0-4D6E-BCF2-6131230A9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848148276139818E-2"/>
          <c:y val="2.6562151888950017E-2"/>
          <c:w val="0.89636695865051053"/>
          <c:h val="0.78976626729205079"/>
        </c:manualLayout>
      </c:layout>
      <c:lineChart>
        <c:grouping val="standard"/>
        <c:varyColors val="0"/>
        <c:ser>
          <c:idx val="0"/>
          <c:order val="0"/>
          <c:tx>
            <c:strRef>
              <c:f>'P3_Age-Specific IR by race&amp;sex '!$B$6</c:f>
              <c:strCache>
                <c:ptCount val="1"/>
                <c:pt idx="0">
                  <c:v>White Male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cat>
            <c:strRef>
              <c:f>'P3_Age-Specific IR by race&amp;sex 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'P3_Age-Specific IR by race&amp;sex '!$B$7:$B$21</c:f>
              <c:numCache>
                <c:formatCode>General</c:formatCode>
                <c:ptCount val="15"/>
                <c:pt idx="0">
                  <c:v>22.4</c:v>
                </c:pt>
                <c:pt idx="1">
                  <c:v>36.1</c:v>
                </c:pt>
                <c:pt idx="2">
                  <c:v>53.4</c:v>
                </c:pt>
                <c:pt idx="3">
                  <c:v>71.7</c:v>
                </c:pt>
                <c:pt idx="4">
                  <c:v>103.1</c:v>
                </c:pt>
                <c:pt idx="5">
                  <c:v>177</c:v>
                </c:pt>
                <c:pt idx="6" formatCode="#,##0.00">
                  <c:v>328.7</c:v>
                </c:pt>
                <c:pt idx="7" formatCode="#,##0.00">
                  <c:v>630</c:v>
                </c:pt>
                <c:pt idx="8" formatCode="#,##0.00">
                  <c:v>1018.2</c:v>
                </c:pt>
                <c:pt idx="9" formatCode="#,##0.00">
                  <c:v>1510.1</c:v>
                </c:pt>
                <c:pt idx="10" formatCode="#,##0.00">
                  <c:v>2227.8000000000002</c:v>
                </c:pt>
                <c:pt idx="11" formatCode="#,##0.00">
                  <c:v>2747.2</c:v>
                </c:pt>
                <c:pt idx="12" formatCode="#,##0.00">
                  <c:v>2929</c:v>
                </c:pt>
                <c:pt idx="13" formatCode="#,##0.00">
                  <c:v>3108.7</c:v>
                </c:pt>
                <c:pt idx="14" formatCode="#,##0.00">
                  <c:v>2796.3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59-4A0D-9E8A-7856F8ED1499}"/>
            </c:ext>
          </c:extLst>
        </c:ser>
        <c:ser>
          <c:idx val="1"/>
          <c:order val="1"/>
          <c:tx>
            <c:strRef>
              <c:f>'P3_Age-Specific IR by race&amp;sex '!$C$6</c:f>
              <c:strCache>
                <c:ptCount val="1"/>
                <c:pt idx="0">
                  <c:v>White Female</c:v>
                </c:pt>
              </c:strCache>
            </c:strRef>
          </c:tx>
          <c:spPr>
            <a:ln w="412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cat>
            <c:strRef>
              <c:f>'P3_Age-Specific IR by race&amp;sex 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'P3_Age-Specific IR by race&amp;sex '!$C$7:$C$21</c:f>
              <c:numCache>
                <c:formatCode>General</c:formatCode>
                <c:ptCount val="15"/>
                <c:pt idx="0">
                  <c:v>23.2</c:v>
                </c:pt>
                <c:pt idx="1">
                  <c:v>47.3</c:v>
                </c:pt>
                <c:pt idx="2">
                  <c:v>74.5</c:v>
                </c:pt>
                <c:pt idx="3">
                  <c:v>120.9</c:v>
                </c:pt>
                <c:pt idx="4">
                  <c:v>200.3</c:v>
                </c:pt>
                <c:pt idx="5">
                  <c:v>309.2</c:v>
                </c:pt>
                <c:pt idx="6">
                  <c:v>439.6</c:v>
                </c:pt>
                <c:pt idx="7">
                  <c:v>607.6</c:v>
                </c:pt>
                <c:pt idx="8">
                  <c:v>788.7</c:v>
                </c:pt>
                <c:pt idx="9" formatCode="#,##0.00">
                  <c:v>1019.6</c:v>
                </c:pt>
                <c:pt idx="10" formatCode="#,##0.00">
                  <c:v>1397.3</c:v>
                </c:pt>
                <c:pt idx="11" formatCode="#,##0.00">
                  <c:v>1635.4</c:v>
                </c:pt>
                <c:pt idx="12" formatCode="#,##0.00">
                  <c:v>1797.9</c:v>
                </c:pt>
                <c:pt idx="13" formatCode="#,##0.00">
                  <c:v>1837.5</c:v>
                </c:pt>
                <c:pt idx="14" formatCode="#,##0.00">
                  <c:v>1634.4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59-4A0D-9E8A-7856F8ED1499}"/>
            </c:ext>
          </c:extLst>
        </c:ser>
        <c:ser>
          <c:idx val="2"/>
          <c:order val="2"/>
          <c:tx>
            <c:strRef>
              <c:f>'P3_Age-Specific IR by race&amp;sex '!$D$6</c:f>
              <c:strCache>
                <c:ptCount val="1"/>
                <c:pt idx="0">
                  <c:v>Black Male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'P3_Age-Specific IR by race&amp;sex 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'P3_Age-Specific IR by race&amp;sex '!$D$7:$D$21</c:f>
              <c:numCache>
                <c:formatCode>General</c:formatCode>
                <c:ptCount val="15"/>
                <c:pt idx="0">
                  <c:v>15.8</c:v>
                </c:pt>
                <c:pt idx="1">
                  <c:v>16.5</c:v>
                </c:pt>
                <c:pt idx="2">
                  <c:v>36.5</c:v>
                </c:pt>
                <c:pt idx="3">
                  <c:v>50.2</c:v>
                </c:pt>
                <c:pt idx="4">
                  <c:v>91.7</c:v>
                </c:pt>
                <c:pt idx="5">
                  <c:v>180.5</c:v>
                </c:pt>
                <c:pt idx="6">
                  <c:v>384.7</c:v>
                </c:pt>
                <c:pt idx="7" formatCode="#,##0.00">
                  <c:v>782.6</c:v>
                </c:pt>
                <c:pt idx="8" formatCode="#,##0.00">
                  <c:v>1386.6</c:v>
                </c:pt>
                <c:pt idx="9" formatCode="#,##0.00">
                  <c:v>1977.7</c:v>
                </c:pt>
                <c:pt idx="10" formatCode="#,##0.00">
                  <c:v>2753.2</c:v>
                </c:pt>
                <c:pt idx="11" formatCode="#,##0.00">
                  <c:v>3087.9</c:v>
                </c:pt>
                <c:pt idx="12" formatCode="#,##0.00">
                  <c:v>3013</c:v>
                </c:pt>
                <c:pt idx="13" formatCode="#,##0.00">
                  <c:v>2887.8</c:v>
                </c:pt>
                <c:pt idx="14" formatCode="#,##0.00">
                  <c:v>2468.8000000000002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59-4A0D-9E8A-7856F8ED1499}"/>
            </c:ext>
          </c:extLst>
        </c:ser>
        <c:ser>
          <c:idx val="3"/>
          <c:order val="3"/>
          <c:tx>
            <c:strRef>
              <c:f>'P3_Age-Specific IR by race&amp;sex '!$E$6</c:f>
              <c:strCache>
                <c:ptCount val="1"/>
                <c:pt idx="0">
                  <c:v>Black Female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square"/>
            <c:size val="7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strRef>
              <c:f>'P3_Age-Specific IR by race&amp;sex 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'P3_Age-Specific IR by race&amp;sex '!$E$7:$E$21</c:f>
              <c:numCache>
                <c:formatCode>General</c:formatCode>
                <c:ptCount val="15"/>
                <c:pt idx="0">
                  <c:v>11.1</c:v>
                </c:pt>
                <c:pt idx="1">
                  <c:v>24.9</c:v>
                </c:pt>
                <c:pt idx="2">
                  <c:v>50.5</c:v>
                </c:pt>
                <c:pt idx="3">
                  <c:v>101.3</c:v>
                </c:pt>
                <c:pt idx="4">
                  <c:v>185.8</c:v>
                </c:pt>
                <c:pt idx="5">
                  <c:v>307.3</c:v>
                </c:pt>
                <c:pt idx="6">
                  <c:v>442.9</c:v>
                </c:pt>
                <c:pt idx="7">
                  <c:v>643.29999999999995</c:v>
                </c:pt>
                <c:pt idx="8">
                  <c:v>874.2</c:v>
                </c:pt>
                <c:pt idx="9" formatCode="#,##0.00">
                  <c:v>1096</c:v>
                </c:pt>
                <c:pt idx="10" formatCode="#,##0.00">
                  <c:v>1422.9</c:v>
                </c:pt>
                <c:pt idx="11" formatCode="#,##0.00">
                  <c:v>1667.8</c:v>
                </c:pt>
                <c:pt idx="12" formatCode="#,##0.00">
                  <c:v>1719.7</c:v>
                </c:pt>
                <c:pt idx="13" formatCode="#,##0.00">
                  <c:v>1693.5</c:v>
                </c:pt>
                <c:pt idx="14" formatCode="#,##0.00">
                  <c:v>1646.4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D59-4A0D-9E8A-7856F8ED1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752944"/>
        <c:axId val="372750200"/>
      </c:lineChart>
      <c:catAx>
        <c:axId val="37275294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5020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372750200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52944"/>
        <c:crosses val="autoZero"/>
        <c:crossBetween val="between"/>
        <c:majorUnit val="7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532377293418032"/>
          <c:y val="7.9304342710219258E-2"/>
          <c:w val="0.22975883449351439"/>
          <c:h val="0.35027846607181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122601134438606"/>
          <c:y val="3.7073390696768488E-2"/>
          <c:w val="0.76279917463392333"/>
          <c:h val="0.77006884948669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'P19_5yr survival Wh_F'!$G$1</c:f>
              <c:strCache>
                <c:ptCount val="1"/>
                <c:pt idx="0">
                  <c:v>Relative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5A-47B6-AD7F-834F46B18FFA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5A-47B6-AD7F-834F46B18FFA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55A-47B6-AD7F-834F46B18F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'P19_5yr survival Wh_F'!$F$2:$F$5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'P19_5yr survival Wh_F'!$G$2:$G$5</c:f>
              <c:numCache>
                <c:formatCode>0.00%</c:formatCode>
                <c:ptCount val="4"/>
                <c:pt idx="0">
                  <c:v>0.86599999999999999</c:v>
                </c:pt>
                <c:pt idx="1">
                  <c:v>0.65700000000000003</c:v>
                </c:pt>
                <c:pt idx="2">
                  <c:v>0.184</c:v>
                </c:pt>
                <c:pt idx="3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5A-47B6-AD7F-834F46B18F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344550336"/>
        <c:axId val="344551120"/>
      </c:barChart>
      <c:catAx>
        <c:axId val="344550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 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4551120"/>
        <c:crosses val="autoZero"/>
        <c:auto val="1"/>
        <c:lblAlgn val="ctr"/>
        <c:lblOffset val="100"/>
        <c:noMultiLvlLbl val="0"/>
      </c:catAx>
      <c:valAx>
        <c:axId val="344551120"/>
        <c:scaling>
          <c:orientation val="minMax"/>
        </c:scaling>
        <c:delete val="0"/>
        <c:axPos val="l"/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44550336"/>
        <c:crosses val="autoZero"/>
        <c:crossBetween val="between"/>
        <c:majorUnit val="0.2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Percent of Cases by Stage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18382843403197"/>
          <c:y val="0.12287918654422438"/>
          <c:w val="0.685632343131936"/>
          <c:h val="0.7919786533230126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46-4517-889B-B2BC54BA813A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46-4517-889B-B2BC54BA813A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46-4517-889B-B2BC54BA813A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46-4517-889B-B2BC54BA813A}"/>
              </c:ext>
            </c:extLst>
          </c:dPt>
          <c:dLbls>
            <c:dLbl>
              <c:idx val="0"/>
              <c:layout>
                <c:manualLayout>
                  <c:x val="-1.960183578137625E-2"/>
                  <c:y val="0.1388724360084198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46-4517-889B-B2BC54BA813A}"/>
                </c:ext>
              </c:extLst>
            </c:dLbl>
            <c:dLbl>
              <c:idx val="3"/>
              <c:layout>
                <c:manualLayout>
                  <c:x val="1.633486315114687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F46-4517-889B-B2BC54BA813A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'P19_5yr survival Wh_F'!$A$9:$A$12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'P19_5yr survival Wh_F'!$B$9:$B$12</c:f>
              <c:numCache>
                <c:formatCode>#,##0</c:formatCode>
                <c:ptCount val="4"/>
                <c:pt idx="0">
                  <c:v>19249</c:v>
                </c:pt>
                <c:pt idx="1">
                  <c:v>9980</c:v>
                </c:pt>
                <c:pt idx="2">
                  <c:v>8569</c:v>
                </c:pt>
                <c:pt idx="3" formatCode="General">
                  <c:v>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F46-4517-889B-B2BC54BA81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920182736639887"/>
          <c:y val="3.5370811400207668E-2"/>
          <c:w val="0.81125364686201207"/>
          <c:h val="0.7068123110836320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87-4CA9-B519-A728F55CC154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87-4CA9-B519-A728F55CC154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87-4CA9-B519-A728F55CC1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'P20_5yr survival Black_M'!$H$2:$H$5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'P20_5yr survival Black_M'!$I$2:$I$5</c:f>
              <c:numCache>
                <c:formatCode>0.00%</c:formatCode>
                <c:ptCount val="4"/>
                <c:pt idx="0">
                  <c:v>0.86799999999999999</c:v>
                </c:pt>
                <c:pt idx="1">
                  <c:v>0.53700000000000003</c:v>
                </c:pt>
                <c:pt idx="2">
                  <c:v>0.14399999999999999</c:v>
                </c:pt>
                <c:pt idx="3">
                  <c:v>0.36899999999999999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87-4CA9-B519-A728F55CC1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424731816"/>
        <c:axId val="424718744"/>
      </c:barChart>
      <c:catAx>
        <c:axId val="4247318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 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718744"/>
        <c:crosses val="autoZero"/>
        <c:auto val="1"/>
        <c:lblAlgn val="ctr"/>
        <c:lblOffset val="100"/>
        <c:noMultiLvlLbl val="0"/>
      </c:catAx>
      <c:valAx>
        <c:axId val="424718744"/>
        <c:scaling>
          <c:orientation val="minMax"/>
        </c:scaling>
        <c:delete val="0"/>
        <c:axPos val="l"/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731816"/>
        <c:crosses val="autoZero"/>
        <c:crossBetween val="between"/>
        <c:majorUnit val="0.2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of Cases by Stage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62346992533816"/>
          <c:y val="0.1954048666389846"/>
          <c:w val="0.68075331739119693"/>
          <c:h val="0.7200844502759409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58522333305217"/>
          <c:y val="0.14761876908247526"/>
          <c:w val="0.66682955333389571"/>
          <c:h val="0.7898814974857286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326-4E47-AD8A-BBF8BD2E5E67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326-4E47-AD8A-BBF8BD2E5E67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326-4E47-AD8A-BBF8BD2E5E67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326-4E47-AD8A-BBF8BD2E5E67}"/>
              </c:ext>
            </c:extLst>
          </c:dPt>
          <c:dLbls>
            <c:dLbl>
              <c:idx val="0"/>
              <c:layout>
                <c:manualLayout>
                  <c:x val="-2.6130450616534729E-2"/>
                  <c:y val="-0.17797616545142037"/>
                </c:manualLayout>
              </c:layout>
              <c:spPr>
                <a:solidFill>
                  <a:schemeClr val="bg1"/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326-4E47-AD8A-BBF8BD2E5E67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'P20_5yr survival Black_M'!$A$9:$A$12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'P20_5yr survival Black_M'!$B$9:$B$12</c:f>
              <c:numCache>
                <c:formatCode>#,##0</c:formatCode>
                <c:ptCount val="4"/>
                <c:pt idx="0">
                  <c:v>9698</c:v>
                </c:pt>
                <c:pt idx="1">
                  <c:v>3523</c:v>
                </c:pt>
                <c:pt idx="2">
                  <c:v>4954</c:v>
                </c:pt>
                <c:pt idx="3" formatCode="General">
                  <c:v>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326-4E47-AD8A-BBF8BD2E5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00104116666499"/>
          <c:y val="2.1533644391160064E-2"/>
          <c:w val="0.80788898289028177"/>
          <c:h val="0.710466629729498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'P21_5yr survival Black_F'!$H$1</c:f>
              <c:strCache>
                <c:ptCount val="1"/>
                <c:pt idx="0">
                  <c:v>Relative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58-4FA4-ACE4-60B1D654D0DC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F58-4FA4-ACE4-60B1D654D0DC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F58-4FA4-ACE4-60B1D654D0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'P21_5yr survival Black_F'!$G$2:$G$5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'P21_5yr survival Black_F'!$H$2:$H$5</c:f>
              <c:numCache>
                <c:formatCode>0.00%</c:formatCode>
                <c:ptCount val="4"/>
                <c:pt idx="0">
                  <c:v>0.84299999999999997</c:v>
                </c:pt>
                <c:pt idx="1">
                  <c:v>0.59199999999999997</c:v>
                </c:pt>
                <c:pt idx="2">
                  <c:v>0.17199999999999999</c:v>
                </c:pt>
                <c:pt idx="3">
                  <c:v>0.371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58-4FA4-ACE4-60B1D654D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76772880"/>
        <c:axId val="377024752"/>
      </c:barChart>
      <c:catAx>
        <c:axId val="3767728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7024752"/>
        <c:crosses val="autoZero"/>
        <c:auto val="1"/>
        <c:lblAlgn val="ctr"/>
        <c:lblOffset val="100"/>
        <c:noMultiLvlLbl val="0"/>
      </c:catAx>
      <c:valAx>
        <c:axId val="377024752"/>
        <c:scaling>
          <c:orientation val="minMax"/>
        </c:scaling>
        <c:delete val="0"/>
        <c:axPos val="l"/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6772880"/>
        <c:crosses val="autoZero"/>
        <c:crossBetween val="between"/>
        <c:majorUnit val="0.2"/>
      </c:valAx>
      <c:spPr>
        <a:solidFill>
          <a:schemeClr val="bg1"/>
        </a:solidFill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2029853479665"/>
          <c:y val="0.11764705882352941"/>
          <c:w val="0.70559402930406701"/>
          <c:h val="0.79411764705882348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E08-4FE4-A0F0-758FDC2D6FBD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E08-4FE4-A0F0-758FDC2D6FBD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E08-4FE4-A0F0-758FDC2D6FBD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E08-4FE4-A0F0-758FDC2D6FBD}"/>
              </c:ext>
            </c:extLst>
          </c:dPt>
          <c:dLbls>
            <c:dLbl>
              <c:idx val="0"/>
              <c:layout>
                <c:manualLayout>
                  <c:x val="-1.6333195122779448E-2"/>
                  <c:y val="-4.4117647058823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E08-4FE4-A0F0-758FDC2D6FBD}"/>
                </c:ext>
              </c:extLst>
            </c:dLbl>
            <c:dLbl>
              <c:idx val="3"/>
              <c:layout>
                <c:manualLayout>
                  <c:x val="-3.2666390245558656E-3"/>
                  <c:y val="3.6764705882352941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E08-4FE4-A0F0-758FDC2D6FBD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'P21_5yr survival Black_F'!$A$9:$A$12</c:f>
              <c:strCache>
                <c:ptCount val="4"/>
                <c:pt idx="0">
                  <c:v>Localized</c:v>
                </c:pt>
                <c:pt idx="1">
                  <c:v>Regional</c:v>
                </c:pt>
                <c:pt idx="2">
                  <c:v>Distant</c:v>
                </c:pt>
                <c:pt idx="3">
                  <c:v>Unstaged</c:v>
                </c:pt>
              </c:strCache>
            </c:strRef>
          </c:cat>
          <c:val>
            <c:numRef>
              <c:f>'P21_5yr survival Black_F'!$B$9:$B$12</c:f>
              <c:numCache>
                <c:formatCode>#,##0</c:formatCode>
                <c:ptCount val="4"/>
                <c:pt idx="0">
                  <c:v>6765</c:v>
                </c:pt>
                <c:pt idx="1">
                  <c:v>4651</c:v>
                </c:pt>
                <c:pt idx="2">
                  <c:v>4125</c:v>
                </c:pt>
                <c:pt idx="3" formatCode="General">
                  <c:v>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E08-4FE4-A0F0-758FDC2D6F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071677634498586"/>
          <c:y val="2.5256278212219468E-2"/>
          <c:w val="0.84156985811556151"/>
          <c:h val="0.73864497164113119"/>
        </c:manualLayout>
      </c:layout>
      <c:lineChart>
        <c:grouping val="standard"/>
        <c:varyColors val="0"/>
        <c:ser>
          <c:idx val="0"/>
          <c:order val="0"/>
          <c:tx>
            <c:strRef>
              <c:f>'P4_Age-Specific IR_gender'!$B$5</c:f>
              <c:strCache>
                <c:ptCount val="1"/>
                <c:pt idx="0">
                  <c:v>LA Male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cat>
            <c:strRef>
              <c:f>'P4_Age-Specific IR_gender'!$A$6:$A$20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'P4_Age-Specific IR_gender'!$B$6:$B$20</c:f>
              <c:numCache>
                <c:formatCode>General</c:formatCode>
                <c:ptCount val="15"/>
                <c:pt idx="0">
                  <c:v>20.100000000000001</c:v>
                </c:pt>
                <c:pt idx="1">
                  <c:v>28.9</c:v>
                </c:pt>
                <c:pt idx="2">
                  <c:v>46.8</c:v>
                </c:pt>
                <c:pt idx="3">
                  <c:v>65</c:v>
                </c:pt>
                <c:pt idx="4">
                  <c:v>99.6</c:v>
                </c:pt>
                <c:pt idx="5">
                  <c:v>175.8</c:v>
                </c:pt>
                <c:pt idx="6">
                  <c:v>341.6</c:v>
                </c:pt>
                <c:pt idx="7" formatCode="#,##0.00">
                  <c:v>669.4</c:v>
                </c:pt>
                <c:pt idx="8" formatCode="#,##0.00">
                  <c:v>1115</c:v>
                </c:pt>
                <c:pt idx="9" formatCode="#,##0.00">
                  <c:v>1620.2</c:v>
                </c:pt>
                <c:pt idx="10" formatCode="#,##0.00">
                  <c:v>2335.9</c:v>
                </c:pt>
                <c:pt idx="11" formatCode="#,##0.00">
                  <c:v>2806.6</c:v>
                </c:pt>
                <c:pt idx="12" formatCode="#,##0.00">
                  <c:v>2933.8</c:v>
                </c:pt>
                <c:pt idx="13" formatCode="#,##0.00">
                  <c:v>3061.5</c:v>
                </c:pt>
                <c:pt idx="14" formatCode="#,##0.00">
                  <c:v>2722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F7-452F-827F-7140AB1894E5}"/>
            </c:ext>
          </c:extLst>
        </c:ser>
        <c:ser>
          <c:idx val="1"/>
          <c:order val="1"/>
          <c:tx>
            <c:strRef>
              <c:f>'P4_Age-Specific IR_gender'!$C$5</c:f>
              <c:strCache>
                <c:ptCount val="1"/>
                <c:pt idx="0">
                  <c:v>US Male</c:v>
                </c:pt>
              </c:strCache>
            </c:strRef>
          </c:tx>
          <c:spPr>
            <a:ln w="412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cat>
            <c:strRef>
              <c:f>'P4_Age-Specific IR_gender'!$A$6:$A$20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'P4_Age-Specific IR_gender'!$C$6:$C$20</c:f>
              <c:numCache>
                <c:formatCode>General</c:formatCode>
                <c:ptCount val="15"/>
                <c:pt idx="0">
                  <c:v>23.4</c:v>
                </c:pt>
                <c:pt idx="1">
                  <c:v>35.1</c:v>
                </c:pt>
                <c:pt idx="2">
                  <c:v>49.3</c:v>
                </c:pt>
                <c:pt idx="3">
                  <c:v>67.099999999999994</c:v>
                </c:pt>
                <c:pt idx="4">
                  <c:v>90.1</c:v>
                </c:pt>
                <c:pt idx="5">
                  <c:v>143.19999999999999</c:v>
                </c:pt>
                <c:pt idx="6">
                  <c:v>264.39999999999998</c:v>
                </c:pt>
                <c:pt idx="7">
                  <c:v>516.1</c:v>
                </c:pt>
                <c:pt idx="8">
                  <c:v>873.4</c:v>
                </c:pt>
                <c:pt idx="9" formatCode="#,##0.00">
                  <c:v>1339.2</c:v>
                </c:pt>
                <c:pt idx="10" formatCode="#,##0.00">
                  <c:v>1971.3</c:v>
                </c:pt>
                <c:pt idx="11" formatCode="#,##0.00">
                  <c:v>2389.1999999999998</c:v>
                </c:pt>
                <c:pt idx="12" formatCode="#,##0.00">
                  <c:v>2709.7</c:v>
                </c:pt>
                <c:pt idx="13" formatCode="#,##0.00">
                  <c:v>2880.9</c:v>
                </c:pt>
                <c:pt idx="14" formatCode="#,##0.00">
                  <c:v>2840.9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F7-452F-827F-7140AB1894E5}"/>
            </c:ext>
          </c:extLst>
        </c:ser>
        <c:ser>
          <c:idx val="2"/>
          <c:order val="2"/>
          <c:tx>
            <c:strRef>
              <c:f>'P4_Age-Specific IR_gender'!$D$5</c:f>
              <c:strCache>
                <c:ptCount val="1"/>
                <c:pt idx="0">
                  <c:v>LA Female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'P4_Age-Specific IR_gender'!$A$6:$A$20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'P4_Age-Specific IR_gender'!$D$6:$D$20</c:f>
              <c:numCache>
                <c:formatCode>General</c:formatCode>
                <c:ptCount val="15"/>
                <c:pt idx="0">
                  <c:v>18.3</c:v>
                </c:pt>
                <c:pt idx="1">
                  <c:v>38.6</c:v>
                </c:pt>
                <c:pt idx="2">
                  <c:v>64.7</c:v>
                </c:pt>
                <c:pt idx="3">
                  <c:v>112.6</c:v>
                </c:pt>
                <c:pt idx="4">
                  <c:v>194.2</c:v>
                </c:pt>
                <c:pt idx="5">
                  <c:v>305</c:v>
                </c:pt>
                <c:pt idx="6">
                  <c:v>437.6</c:v>
                </c:pt>
                <c:pt idx="7">
                  <c:v>612.29999999999995</c:v>
                </c:pt>
                <c:pt idx="8">
                  <c:v>807.4</c:v>
                </c:pt>
                <c:pt idx="9" formatCode="#,##0.00">
                  <c:v>1033.4000000000001</c:v>
                </c:pt>
                <c:pt idx="10" formatCode="#,##0.00">
                  <c:v>1392.5</c:v>
                </c:pt>
                <c:pt idx="11" formatCode="#,##0.00">
                  <c:v>1632</c:v>
                </c:pt>
                <c:pt idx="12" formatCode="#,##0.00">
                  <c:v>1770.5</c:v>
                </c:pt>
                <c:pt idx="13" formatCode="#,##0.00">
                  <c:v>1799.5</c:v>
                </c:pt>
                <c:pt idx="14" formatCode="#,##0.00">
                  <c:v>1632.3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6F7-452F-827F-7140AB1894E5}"/>
            </c:ext>
          </c:extLst>
        </c:ser>
        <c:ser>
          <c:idx val="3"/>
          <c:order val="3"/>
          <c:tx>
            <c:strRef>
              <c:f>'P4_Age-Specific IR_gender'!$E$5</c:f>
              <c:strCache>
                <c:ptCount val="1"/>
                <c:pt idx="0">
                  <c:v>US Female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square"/>
            <c:size val="7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strRef>
              <c:f>'P4_Age-Specific IR_gender'!$A$6:$A$20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'P4_Age-Specific IR_gender'!$E$6:$E$20</c:f>
              <c:numCache>
                <c:formatCode>General</c:formatCode>
                <c:ptCount val="15"/>
                <c:pt idx="0">
                  <c:v>21.6</c:v>
                </c:pt>
                <c:pt idx="1">
                  <c:v>37.1</c:v>
                </c:pt>
                <c:pt idx="2">
                  <c:v>67.5</c:v>
                </c:pt>
                <c:pt idx="3">
                  <c:v>115.2</c:v>
                </c:pt>
                <c:pt idx="4">
                  <c:v>181</c:v>
                </c:pt>
                <c:pt idx="5">
                  <c:v>289.89999999999998</c:v>
                </c:pt>
                <c:pt idx="6">
                  <c:v>430.4</c:v>
                </c:pt>
                <c:pt idx="7">
                  <c:v>592.6</c:v>
                </c:pt>
                <c:pt idx="8">
                  <c:v>760.5</c:v>
                </c:pt>
                <c:pt idx="9">
                  <c:v>998.7</c:v>
                </c:pt>
                <c:pt idx="10" formatCode="#,##0.00">
                  <c:v>1339.5</c:v>
                </c:pt>
                <c:pt idx="11" formatCode="#,##0.00">
                  <c:v>1585.9</c:v>
                </c:pt>
                <c:pt idx="12" formatCode="#,##0.00">
                  <c:v>1812.1</c:v>
                </c:pt>
                <c:pt idx="13" formatCode="#,##0.00">
                  <c:v>1900.9</c:v>
                </c:pt>
                <c:pt idx="14" formatCode="#,##0.00">
                  <c:v>1775.5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6F7-452F-827F-7140AB189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746672"/>
        <c:axId val="372749808"/>
      </c:lineChart>
      <c:catAx>
        <c:axId val="37274667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49808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372749808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2746672"/>
        <c:crosses val="autoZero"/>
        <c:crossBetween val="between"/>
        <c:majorUnit val="7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15966320774691"/>
          <c:y val="5.1797825672325021E-2"/>
          <c:w val="0.213905816120811"/>
          <c:h val="0.306333648293963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2610143379379497E-2"/>
          <c:y val="2.6071682557300396E-2"/>
          <c:w val="0.89486853536795485"/>
          <c:h val="0.80001611858659438"/>
        </c:manualLayout>
      </c:layout>
      <c:lineChart>
        <c:grouping val="standard"/>
        <c:varyColors val="0"/>
        <c:ser>
          <c:idx val="0"/>
          <c:order val="0"/>
          <c:tx>
            <c:strRef>
              <c:f>'P5_Age-Specific IR_race'!$B$5:$B$6</c:f>
              <c:strCache>
                <c:ptCount val="2"/>
                <c:pt idx="0">
                  <c:v>LA Whites</c:v>
                </c:pt>
              </c:strCache>
            </c:strRef>
          </c:tx>
          <c:spPr>
            <a:ln w="41275" cap="rnd">
              <a:solidFill>
                <a:srgbClr val="92D050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rgbClr val="92D050"/>
              </a:solidFill>
              <a:ln w="9525">
                <a:solidFill>
                  <a:srgbClr val="92D050"/>
                </a:solidFill>
              </a:ln>
              <a:effectLst/>
            </c:spPr>
          </c:marker>
          <c:cat>
            <c:strRef>
              <c:f>'P5_Age-Specific IR_race'!$A$7:$A$21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'P5_Age-Specific IR_race'!$B$7:$B$21</c:f>
              <c:numCache>
                <c:formatCode>General</c:formatCode>
                <c:ptCount val="15"/>
                <c:pt idx="0">
                  <c:v>22.8</c:v>
                </c:pt>
                <c:pt idx="1">
                  <c:v>41.6</c:v>
                </c:pt>
                <c:pt idx="2">
                  <c:v>63.8</c:v>
                </c:pt>
                <c:pt idx="3">
                  <c:v>95.7</c:v>
                </c:pt>
                <c:pt idx="4">
                  <c:v>150.69999999999999</c:v>
                </c:pt>
                <c:pt idx="5">
                  <c:v>242.5</c:v>
                </c:pt>
                <c:pt idx="6">
                  <c:v>384</c:v>
                </c:pt>
                <c:pt idx="7">
                  <c:v>618.70000000000005</c:v>
                </c:pt>
                <c:pt idx="8">
                  <c:v>902.2</c:v>
                </c:pt>
                <c:pt idx="9" formatCode="#,##0.00">
                  <c:v>1259.2</c:v>
                </c:pt>
                <c:pt idx="10" formatCode="#,##0.00">
                  <c:v>1794.3</c:v>
                </c:pt>
                <c:pt idx="11" formatCode="#,##0.00">
                  <c:v>2148.5</c:v>
                </c:pt>
                <c:pt idx="12" formatCode="#,##0.00">
                  <c:v>2294</c:v>
                </c:pt>
                <c:pt idx="13" formatCode="#,##0.00">
                  <c:v>2347.6</c:v>
                </c:pt>
                <c:pt idx="14" formatCode="#,##0.00">
                  <c:v>2024.3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99-4782-99C5-87236E97C98A}"/>
            </c:ext>
          </c:extLst>
        </c:ser>
        <c:ser>
          <c:idx val="1"/>
          <c:order val="1"/>
          <c:tx>
            <c:strRef>
              <c:f>'P5_Age-Specific IR_race'!$C$5:$C$6</c:f>
              <c:strCache>
                <c:ptCount val="2"/>
                <c:pt idx="0">
                  <c:v>US Whites</c:v>
                </c:pt>
              </c:strCache>
            </c:strRef>
          </c:tx>
          <c:spPr>
            <a:ln w="412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circle"/>
            <c:size val="7"/>
            <c:spPr>
              <a:solidFill>
                <a:srgbClr val="7030A0"/>
              </a:solidFill>
              <a:ln w="9525">
                <a:solidFill>
                  <a:srgbClr val="7030A0"/>
                </a:solidFill>
              </a:ln>
              <a:effectLst/>
            </c:spPr>
          </c:marker>
          <c:cat>
            <c:strRef>
              <c:f>'P5_Age-Specific IR_race'!$A$7:$A$21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'P5_Age-Specific IR_race'!$C$7:$C$21</c:f>
              <c:numCache>
                <c:formatCode>General</c:formatCode>
                <c:ptCount val="15"/>
                <c:pt idx="0">
                  <c:v>24.4</c:v>
                </c:pt>
                <c:pt idx="1">
                  <c:v>39.9</c:v>
                </c:pt>
                <c:pt idx="2">
                  <c:v>63.2</c:v>
                </c:pt>
                <c:pt idx="3">
                  <c:v>96.3</c:v>
                </c:pt>
                <c:pt idx="4">
                  <c:v>140.9</c:v>
                </c:pt>
                <c:pt idx="5">
                  <c:v>221.7</c:v>
                </c:pt>
                <c:pt idx="6">
                  <c:v>352.1</c:v>
                </c:pt>
                <c:pt idx="7" formatCode="#,##0.00">
                  <c:v>557.29999999999995</c:v>
                </c:pt>
                <c:pt idx="8" formatCode="#,##0.00">
                  <c:v>816</c:v>
                </c:pt>
                <c:pt idx="9" formatCode="#,##0.00">
                  <c:v>1166.9000000000001</c:v>
                </c:pt>
                <c:pt idx="10" formatCode="#,##0.00">
                  <c:v>1659.5</c:v>
                </c:pt>
                <c:pt idx="11" formatCode="#,##0.00">
                  <c:v>2003.6</c:v>
                </c:pt>
                <c:pt idx="12" formatCode="#,##0.00">
                  <c:v>2274.3000000000002</c:v>
                </c:pt>
                <c:pt idx="13" formatCode="#,##0.00">
                  <c:v>2371.3000000000002</c:v>
                </c:pt>
                <c:pt idx="14" formatCode="#,##0.00">
                  <c:v>2188.4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99-4782-99C5-87236E97C98A}"/>
            </c:ext>
          </c:extLst>
        </c:ser>
        <c:ser>
          <c:idx val="2"/>
          <c:order val="2"/>
          <c:tx>
            <c:strRef>
              <c:f>'P5_Age-Specific IR_race'!$D$5:$D$6</c:f>
              <c:strCache>
                <c:ptCount val="2"/>
                <c:pt idx="0">
                  <c:v>LA Blacks</c:v>
                </c:pt>
              </c:strCache>
            </c:strRef>
          </c:tx>
          <c:spPr>
            <a:ln w="41275" cap="rnd">
              <a:solidFill>
                <a:srgbClr val="C00000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'P5_Age-Specific IR_race'!$A$7:$A$21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'P5_Age-Specific IR_race'!$D$7:$D$21</c:f>
              <c:numCache>
                <c:formatCode>General</c:formatCode>
                <c:ptCount val="15"/>
                <c:pt idx="0">
                  <c:v>13.4</c:v>
                </c:pt>
                <c:pt idx="1">
                  <c:v>20.8</c:v>
                </c:pt>
                <c:pt idx="2">
                  <c:v>43.8</c:v>
                </c:pt>
                <c:pt idx="3">
                  <c:v>77</c:v>
                </c:pt>
                <c:pt idx="4">
                  <c:v>141.6</c:v>
                </c:pt>
                <c:pt idx="5">
                  <c:v>248.2</c:v>
                </c:pt>
                <c:pt idx="6">
                  <c:v>415.9</c:v>
                </c:pt>
                <c:pt idx="7">
                  <c:v>708.1</c:v>
                </c:pt>
                <c:pt idx="8" formatCode="#,##0.00">
                  <c:v>1110.5999999999999</c:v>
                </c:pt>
                <c:pt idx="9" formatCode="#,##0.00">
                  <c:v>1496.4</c:v>
                </c:pt>
                <c:pt idx="10" formatCode="#,##0.00">
                  <c:v>2012</c:v>
                </c:pt>
                <c:pt idx="11" formatCode="#,##0.00">
                  <c:v>2258.6999999999998</c:v>
                </c:pt>
                <c:pt idx="12" formatCode="#,##0.00">
                  <c:v>2223.9</c:v>
                </c:pt>
                <c:pt idx="13" formatCode="#,##0.00">
                  <c:v>2115.1</c:v>
                </c:pt>
                <c:pt idx="14" formatCode="#,##0.00">
                  <c:v>1892.4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99-4782-99C5-87236E97C98A}"/>
            </c:ext>
          </c:extLst>
        </c:ser>
        <c:ser>
          <c:idx val="3"/>
          <c:order val="3"/>
          <c:tx>
            <c:strRef>
              <c:f>'P5_Age-Specific IR_race'!$E$5:$E$6</c:f>
              <c:strCache>
                <c:ptCount val="2"/>
                <c:pt idx="0">
                  <c:v>US Blacks</c:v>
                </c:pt>
              </c:strCache>
            </c:strRef>
          </c:tx>
          <c:spPr>
            <a:ln w="412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square"/>
            <c:size val="7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strRef>
              <c:f>'P5_Age-Specific IR_race'!$A$7:$A$21</c:f>
              <c:strCache>
                <c:ptCount val="15"/>
                <c:pt idx="0">
                  <c:v>15-19</c:v>
                </c:pt>
                <c:pt idx="1">
                  <c:v>20-24 </c:v>
                </c:pt>
                <c:pt idx="2">
                  <c:v>25-29 </c:v>
                </c:pt>
                <c:pt idx="3">
                  <c:v>30-34 </c:v>
                </c:pt>
                <c:pt idx="4">
                  <c:v>35-39 </c:v>
                </c:pt>
                <c:pt idx="5">
                  <c:v>40-44 </c:v>
                </c:pt>
                <c:pt idx="6">
                  <c:v>45-49 </c:v>
                </c:pt>
                <c:pt idx="7">
                  <c:v>50-54 </c:v>
                </c:pt>
                <c:pt idx="8">
                  <c:v>55-59 </c:v>
                </c:pt>
                <c:pt idx="9">
                  <c:v>60-64</c:v>
                </c:pt>
                <c:pt idx="10">
                  <c:v>65-69</c:v>
                </c:pt>
                <c:pt idx="11">
                  <c:v>70-74</c:v>
                </c:pt>
                <c:pt idx="12">
                  <c:v>75-79 </c:v>
                </c:pt>
                <c:pt idx="13">
                  <c:v>80-84 </c:v>
                </c:pt>
                <c:pt idx="14">
                  <c:v>85+ </c:v>
                </c:pt>
              </c:strCache>
            </c:strRef>
          </c:cat>
          <c:val>
            <c:numRef>
              <c:f>'P5_Age-Specific IR_race'!$E$7:$E$21</c:f>
              <c:numCache>
                <c:formatCode>General</c:formatCode>
                <c:ptCount val="15"/>
                <c:pt idx="0">
                  <c:v>15</c:v>
                </c:pt>
                <c:pt idx="1">
                  <c:v>22</c:v>
                </c:pt>
                <c:pt idx="2">
                  <c:v>41.2</c:v>
                </c:pt>
                <c:pt idx="3">
                  <c:v>73.400000000000006</c:v>
                </c:pt>
                <c:pt idx="4">
                  <c:v>120.1</c:v>
                </c:pt>
                <c:pt idx="5">
                  <c:v>207.4</c:v>
                </c:pt>
                <c:pt idx="6" formatCode="#,##0.00">
                  <c:v>367</c:v>
                </c:pt>
                <c:pt idx="7" formatCode="#,##0.00">
                  <c:v>622.6</c:v>
                </c:pt>
                <c:pt idx="8" formatCode="#,##0.00">
                  <c:v>976.9</c:v>
                </c:pt>
                <c:pt idx="9" formatCode="#,##0.00">
                  <c:v>1394.1</c:v>
                </c:pt>
                <c:pt idx="10" formatCode="#,##0.00">
                  <c:v>1838.4</c:v>
                </c:pt>
                <c:pt idx="11" formatCode="#,##0.00">
                  <c:v>2025.5</c:v>
                </c:pt>
                <c:pt idx="12" formatCode="#,##0.00">
                  <c:v>2153.9</c:v>
                </c:pt>
                <c:pt idx="13" formatCode="#,##0.00">
                  <c:v>2102.4</c:v>
                </c:pt>
                <c:pt idx="14" formatCode="#,##0.00">
                  <c:v>1898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99-4782-99C5-87236E97C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9183824"/>
        <c:axId val="369186176"/>
      </c:lineChart>
      <c:catAx>
        <c:axId val="36918382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186176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369186176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18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407144019552494"/>
          <c:y val="8.4641480893830751E-2"/>
          <c:w val="0.2025206964940264"/>
          <c:h val="0.350810291936014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586195002866467E-2"/>
          <c:y val="0.12128403898483239"/>
          <c:w val="0.8888628175239941"/>
          <c:h val="0.78666272698580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P6_Correction!$A$19</c:f>
              <c:strCache>
                <c:ptCount val="1"/>
                <c:pt idx="0">
                  <c:v>LA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P6_Correction!$B$18:$E$18</c:f>
              <c:strCache>
                <c:ptCount val="4"/>
                <c:pt idx="0">
                  <c:v>White Male</c:v>
                </c:pt>
                <c:pt idx="1">
                  <c:v>White Female</c:v>
                </c:pt>
                <c:pt idx="2">
                  <c:v>Black Male</c:v>
                </c:pt>
                <c:pt idx="3">
                  <c:v>Black Female</c:v>
                </c:pt>
              </c:strCache>
            </c:strRef>
          </c:cat>
          <c:val>
            <c:numRef>
              <c:f>P6_Correction!$B$19:$E$19</c:f>
              <c:numCache>
                <c:formatCode>General</c:formatCode>
                <c:ptCount val="4"/>
                <c:pt idx="0">
                  <c:v>551.4</c:v>
                </c:pt>
                <c:pt idx="1">
                  <c:v>417.9</c:v>
                </c:pt>
                <c:pt idx="2">
                  <c:v>617.5</c:v>
                </c:pt>
                <c:pt idx="3">
                  <c:v>416.7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5-4203-8871-B6C85BFC369B}"/>
            </c:ext>
          </c:extLst>
        </c:ser>
        <c:ser>
          <c:idx val="1"/>
          <c:order val="1"/>
          <c:tx>
            <c:strRef>
              <c:f>P6_Correction!$A$20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P6_Correction!$B$18:$E$18</c:f>
              <c:strCache>
                <c:ptCount val="4"/>
                <c:pt idx="0">
                  <c:v>White Male</c:v>
                </c:pt>
                <c:pt idx="1">
                  <c:v>White Female</c:v>
                </c:pt>
                <c:pt idx="2">
                  <c:v>Black Male</c:v>
                </c:pt>
                <c:pt idx="3">
                  <c:v>Black Female</c:v>
                </c:pt>
              </c:strCache>
            </c:strRef>
          </c:cat>
          <c:val>
            <c:numRef>
              <c:f>P6_Correction!$B$20:$E$20</c:f>
              <c:numCache>
                <c:formatCode>General</c:formatCode>
                <c:ptCount val="4"/>
                <c:pt idx="0">
                  <c:v>497.1</c:v>
                </c:pt>
                <c:pt idx="1">
                  <c:v>421.5</c:v>
                </c:pt>
                <c:pt idx="2">
                  <c:v>549.70000000000005</c:v>
                </c:pt>
                <c:pt idx="3">
                  <c:v>397.4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45-4203-8871-B6C85BFC36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69183040"/>
        <c:axId val="369185784"/>
      </c:barChart>
      <c:catAx>
        <c:axId val="36918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185784"/>
        <c:crosses val="autoZero"/>
        <c:auto val="1"/>
        <c:lblAlgn val="ctr"/>
        <c:lblOffset val="100"/>
        <c:noMultiLvlLbl val="0"/>
      </c:catAx>
      <c:valAx>
        <c:axId val="369185784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183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838309329469159"/>
          <c:y val="8.7268512155984829E-2"/>
          <c:w val="0.13636893359306473"/>
          <c:h val="6.4649783854638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554194029218855E-2"/>
          <c:y val="3.1535019820873082E-2"/>
          <c:w val="0.89040397124272508"/>
          <c:h val="0.74248959526543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'P8_ IR by Region_LA White'!$B$5</c:f>
              <c:strCache>
                <c:ptCount val="1"/>
                <c:pt idx="0">
                  <c:v>Rate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02-498E-B621-1B294349AC8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21C728CC-994F-4A63-8C79-681C98D4D715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02-498E-B621-1B294349AC8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086AA2E-FC71-432F-995E-56B7AA6D2567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502-498E-B621-1B294349AC8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5830DE7B-AB04-40FF-8AD0-731DBCB23CC6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502-498E-B621-1B294349AC8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974EDC8F-98B2-438C-B55A-7D18D6ED8451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502-498E-B621-1B294349AC8E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716043A6-D27A-4A52-8D37-6909EA9EB4D2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502-498E-B621-1B294349AC8E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BB34720F-39FC-44EB-968F-D49DB91C736D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502-498E-B621-1B294349AC8E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69C5EA42-00C7-45AC-996A-7CE77EFE3FA8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502-498E-B621-1B294349AC8E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369C1B77-7DC0-4BAD-9FE0-EEE2B795130E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502-498E-B621-1B294349AC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'P8_ IR by Region_LA White'!$A$6:$A$16</c:f>
              <c:strCache>
                <c:ptCount val="11"/>
                <c:pt idx="0">
                  <c:v>New Orleans</c:v>
                </c:pt>
                <c:pt idx="1">
                  <c:v>Baton Rouge</c:v>
                </c:pt>
                <c:pt idx="2">
                  <c:v>Southeast</c:v>
                </c:pt>
                <c:pt idx="3">
                  <c:v>Acadiana</c:v>
                </c:pt>
                <c:pt idx="4">
                  <c:v>Southwest</c:v>
                </c:pt>
                <c:pt idx="5">
                  <c:v>Central</c:v>
                </c:pt>
                <c:pt idx="6">
                  <c:v>Northwest</c:v>
                </c:pt>
                <c:pt idx="7">
                  <c:v>Northeast</c:v>
                </c:pt>
                <c:pt idx="9">
                  <c:v>LA</c:v>
                </c:pt>
                <c:pt idx="10">
                  <c:v>U.S.</c:v>
                </c:pt>
              </c:strCache>
            </c:strRef>
          </c:cat>
          <c:val>
            <c:numRef>
              <c:f>'P8_ IR by Region_LA White'!$B$6:$B$16</c:f>
              <c:numCache>
                <c:formatCode>General</c:formatCode>
                <c:ptCount val="11"/>
                <c:pt idx="0">
                  <c:v>465.7</c:v>
                </c:pt>
                <c:pt idx="1">
                  <c:v>470</c:v>
                </c:pt>
                <c:pt idx="2">
                  <c:v>487.1</c:v>
                </c:pt>
                <c:pt idx="3">
                  <c:v>496.5</c:v>
                </c:pt>
                <c:pt idx="4">
                  <c:v>472.1</c:v>
                </c:pt>
                <c:pt idx="5">
                  <c:v>482</c:v>
                </c:pt>
                <c:pt idx="6">
                  <c:v>465.5</c:v>
                </c:pt>
                <c:pt idx="7">
                  <c:v>454.4</c:v>
                </c:pt>
                <c:pt idx="9">
                  <c:v>475.1</c:v>
                </c:pt>
                <c:pt idx="10">
                  <c:v>451.8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502-498E-B621-1B294349AC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369184608"/>
        <c:axId val="424905848"/>
      </c:barChart>
      <c:catAx>
        <c:axId val="36918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5848"/>
        <c:crosses val="autoZero"/>
        <c:auto val="1"/>
        <c:lblAlgn val="ctr"/>
        <c:lblOffset val="100"/>
        <c:noMultiLvlLbl val="0"/>
      </c:catAx>
      <c:valAx>
        <c:axId val="424905848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9184608"/>
        <c:crosses val="autoZero"/>
        <c:crossBetween val="between"/>
        <c:majorUnit val="200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975358681730878E-2"/>
          <c:y val="3.9628607432489894E-2"/>
          <c:w val="0.90898772665471994"/>
          <c:h val="0.714003250711309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0E9-478D-A6BC-48FFD209338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F449D0DA-C4E7-4CFB-8A9D-D8F828024BBB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0E9-478D-A6BC-48FFD209338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12E5DA3-005E-4C65-AC9E-69CBBC5F5C7F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0E9-478D-A6BC-48FFD209338E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5EB61A5-595D-4A18-969B-C2637F32741D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0E9-478D-A6BC-48FFD209338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D70EAC0D-76BE-453C-BE1B-6B5A1F83FEE0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0E9-478D-A6BC-48FFD209338E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714CED34-9491-478C-841C-C5990D2F81FA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0E9-478D-A6BC-48FFD209338E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562C5CBF-1339-435F-8F84-069F22DDCF88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0E9-478D-A6BC-48FFD209338E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CFB638C2-EC0F-43A4-A901-20F4471595EB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0E9-478D-A6BC-48FFD209338E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9B729056-76C4-4BAC-A252-53727AEB864B}" type="VALUE">
                      <a:rPr lang="en-US" smtClean="0"/>
                      <a:pPr/>
                      <a:t>[VALUE]</a:t>
                    </a:fld>
                    <a:r>
                      <a:rPr lang="en-US" smtClean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0E9-478D-A6BC-48FFD20933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'P9_IR by Region_LA Blacks'!$A$6:$A$16</c:f>
              <c:strCache>
                <c:ptCount val="11"/>
                <c:pt idx="0">
                  <c:v>New Orleans</c:v>
                </c:pt>
                <c:pt idx="1">
                  <c:v>Baton Rouge</c:v>
                </c:pt>
                <c:pt idx="2">
                  <c:v>Southeast</c:v>
                </c:pt>
                <c:pt idx="3">
                  <c:v>Acadiana</c:v>
                </c:pt>
                <c:pt idx="4">
                  <c:v>Southwest</c:v>
                </c:pt>
                <c:pt idx="5">
                  <c:v>Central</c:v>
                </c:pt>
                <c:pt idx="6">
                  <c:v>Northwest</c:v>
                </c:pt>
                <c:pt idx="7">
                  <c:v>Northeast</c:v>
                </c:pt>
                <c:pt idx="9">
                  <c:v>LA</c:v>
                </c:pt>
                <c:pt idx="10">
                  <c:v>U.S.</c:v>
                </c:pt>
              </c:strCache>
            </c:strRef>
          </c:cat>
          <c:val>
            <c:numRef>
              <c:f>'P9_IR by Region_LA Blacks'!$B$6:$B$16</c:f>
              <c:numCache>
                <c:formatCode>General</c:formatCode>
                <c:ptCount val="11"/>
                <c:pt idx="0">
                  <c:v>488.2</c:v>
                </c:pt>
                <c:pt idx="1">
                  <c:v>506.9</c:v>
                </c:pt>
                <c:pt idx="2">
                  <c:v>501.4</c:v>
                </c:pt>
                <c:pt idx="3">
                  <c:v>525.6</c:v>
                </c:pt>
                <c:pt idx="4">
                  <c:v>493.3</c:v>
                </c:pt>
                <c:pt idx="5">
                  <c:v>517.5</c:v>
                </c:pt>
                <c:pt idx="6">
                  <c:v>497.1</c:v>
                </c:pt>
                <c:pt idx="7">
                  <c:v>469.4</c:v>
                </c:pt>
                <c:pt idx="9">
                  <c:v>499.2</c:v>
                </c:pt>
                <c:pt idx="10">
                  <c:v>459.3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0E9-478D-A6BC-48FFD20933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7"/>
        <c:axId val="424905064"/>
        <c:axId val="424903888"/>
      </c:barChart>
      <c:catAx>
        <c:axId val="424905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3888"/>
        <c:crosses val="autoZero"/>
        <c:auto val="1"/>
        <c:lblAlgn val="ctr"/>
        <c:lblOffset val="100"/>
        <c:noMultiLvlLbl val="0"/>
      </c:catAx>
      <c:valAx>
        <c:axId val="424903888"/>
        <c:scaling>
          <c:orientation val="minMax"/>
          <c:max val="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5064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933039167205547"/>
          <c:y val="7.6147382713087325E-2"/>
          <c:w val="0.74761002700749368"/>
          <c:h val="0.73332823145432513"/>
        </c:manualLayout>
      </c:layout>
      <c:lineChart>
        <c:grouping val="standard"/>
        <c:varyColors val="0"/>
        <c:ser>
          <c:idx val="0"/>
          <c:order val="0"/>
          <c:tx>
            <c:strRef>
              <c:f>'P10_Trends IR White 88_14'!$T$1</c:f>
              <c:strCache>
                <c:ptCount val="1"/>
                <c:pt idx="0">
                  <c:v>LA Male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'P10_Trends IR White 88_14'!$S$2:$S$28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'P10_Trends IR White 88_14'!$T$2:$T$28</c:f>
              <c:numCache>
                <c:formatCode>General</c:formatCode>
                <c:ptCount val="27"/>
                <c:pt idx="0">
                  <c:v>554.70000000000005</c:v>
                </c:pt>
                <c:pt idx="1">
                  <c:v>566.4</c:v>
                </c:pt>
                <c:pt idx="2">
                  <c:v>597.70000000000005</c:v>
                </c:pt>
                <c:pt idx="3">
                  <c:v>630.1</c:v>
                </c:pt>
                <c:pt idx="4">
                  <c:v>651.1</c:v>
                </c:pt>
                <c:pt idx="5">
                  <c:v>606.79999999999995</c:v>
                </c:pt>
                <c:pt idx="6">
                  <c:v>602.9</c:v>
                </c:pt>
                <c:pt idx="7">
                  <c:v>596.5</c:v>
                </c:pt>
                <c:pt idx="8">
                  <c:v>604.29999999999995</c:v>
                </c:pt>
                <c:pt idx="9">
                  <c:v>615.1</c:v>
                </c:pt>
                <c:pt idx="10">
                  <c:v>610.6</c:v>
                </c:pt>
                <c:pt idx="11">
                  <c:v>592.9</c:v>
                </c:pt>
                <c:pt idx="12">
                  <c:v>609.20000000000005</c:v>
                </c:pt>
                <c:pt idx="13">
                  <c:v>610.29999999999995</c:v>
                </c:pt>
                <c:pt idx="14">
                  <c:v>607.20000000000005</c:v>
                </c:pt>
                <c:pt idx="15">
                  <c:v>590.29999999999995</c:v>
                </c:pt>
                <c:pt idx="16">
                  <c:v>585</c:v>
                </c:pt>
                <c:pt idx="17">
                  <c:v>578.9</c:v>
                </c:pt>
                <c:pt idx="18">
                  <c:v>577.20000000000005</c:v>
                </c:pt>
                <c:pt idx="19">
                  <c:v>596.29999999999995</c:v>
                </c:pt>
                <c:pt idx="20">
                  <c:v>598</c:v>
                </c:pt>
                <c:pt idx="21">
                  <c:v>581</c:v>
                </c:pt>
                <c:pt idx="22">
                  <c:v>571.4</c:v>
                </c:pt>
                <c:pt idx="23">
                  <c:v>569</c:v>
                </c:pt>
                <c:pt idx="24">
                  <c:v>552</c:v>
                </c:pt>
                <c:pt idx="25">
                  <c:v>533.6</c:v>
                </c:pt>
                <c:pt idx="26">
                  <c:v>539.6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F4-44AE-B133-42066C580CC9}"/>
            </c:ext>
          </c:extLst>
        </c:ser>
        <c:ser>
          <c:idx val="1"/>
          <c:order val="1"/>
          <c:tx>
            <c:strRef>
              <c:f>'P10_Trends IR White 88_14'!$U$1</c:f>
              <c:strCache>
                <c:ptCount val="1"/>
                <c:pt idx="0">
                  <c:v>LA Female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'P10_Trends IR White 88_14'!$S$2:$S$28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'P10_Trends IR White 88_14'!$U$2:$U$28</c:f>
              <c:numCache>
                <c:formatCode>General</c:formatCode>
                <c:ptCount val="27"/>
                <c:pt idx="0">
                  <c:v>374.2</c:v>
                </c:pt>
                <c:pt idx="1">
                  <c:v>367.1</c:v>
                </c:pt>
                <c:pt idx="2">
                  <c:v>380.9</c:v>
                </c:pt>
                <c:pt idx="3">
                  <c:v>384.8</c:v>
                </c:pt>
                <c:pt idx="4">
                  <c:v>387.1</c:v>
                </c:pt>
                <c:pt idx="5">
                  <c:v>394.9</c:v>
                </c:pt>
                <c:pt idx="6">
                  <c:v>382.6</c:v>
                </c:pt>
                <c:pt idx="7">
                  <c:v>404.2</c:v>
                </c:pt>
                <c:pt idx="8">
                  <c:v>397.6</c:v>
                </c:pt>
                <c:pt idx="9">
                  <c:v>411</c:v>
                </c:pt>
                <c:pt idx="10">
                  <c:v>417.3</c:v>
                </c:pt>
                <c:pt idx="11">
                  <c:v>419.7</c:v>
                </c:pt>
                <c:pt idx="12">
                  <c:v>413.8</c:v>
                </c:pt>
                <c:pt idx="13">
                  <c:v>413.8</c:v>
                </c:pt>
                <c:pt idx="14">
                  <c:v>406.7</c:v>
                </c:pt>
                <c:pt idx="15">
                  <c:v>403.1</c:v>
                </c:pt>
                <c:pt idx="16">
                  <c:v>410.3</c:v>
                </c:pt>
                <c:pt idx="17">
                  <c:v>393.7</c:v>
                </c:pt>
                <c:pt idx="18">
                  <c:v>408.9</c:v>
                </c:pt>
                <c:pt idx="19">
                  <c:v>409.4</c:v>
                </c:pt>
                <c:pt idx="20">
                  <c:v>408.4</c:v>
                </c:pt>
                <c:pt idx="21">
                  <c:v>417.4</c:v>
                </c:pt>
                <c:pt idx="22">
                  <c:v>419.5</c:v>
                </c:pt>
                <c:pt idx="23">
                  <c:v>423.8</c:v>
                </c:pt>
                <c:pt idx="24">
                  <c:v>417.9</c:v>
                </c:pt>
                <c:pt idx="25">
                  <c:v>419.2</c:v>
                </c:pt>
                <c:pt idx="26">
                  <c:v>412.3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F4-44AE-B133-42066C580CC9}"/>
            </c:ext>
          </c:extLst>
        </c:ser>
        <c:ser>
          <c:idx val="2"/>
          <c:order val="2"/>
          <c:tx>
            <c:strRef>
              <c:f>'P10_Trends IR White 88_14'!$V$1</c:f>
              <c:strCache>
                <c:ptCount val="1"/>
                <c:pt idx="0">
                  <c:v>US Male</c:v>
                </c:pt>
              </c:strCache>
            </c:strRef>
          </c:tx>
          <c:spPr>
            <a:ln w="285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'P10_Trends IR White 88_14'!$S$2:$S$28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'P10_Trends IR White 88_14'!$V$2:$V$28</c:f>
              <c:numCache>
                <c:formatCode>General</c:formatCode>
                <c:ptCount val="27"/>
                <c:pt idx="12">
                  <c:v>578.29999999999995</c:v>
                </c:pt>
                <c:pt idx="13">
                  <c:v>582.20000000000005</c:v>
                </c:pt>
                <c:pt idx="14">
                  <c:v>577.6</c:v>
                </c:pt>
                <c:pt idx="15">
                  <c:v>555.9</c:v>
                </c:pt>
                <c:pt idx="16">
                  <c:v>557.79999999999995</c:v>
                </c:pt>
                <c:pt idx="17">
                  <c:v>550.4</c:v>
                </c:pt>
                <c:pt idx="18">
                  <c:v>557.20000000000005</c:v>
                </c:pt>
                <c:pt idx="19">
                  <c:v>564.70000000000005</c:v>
                </c:pt>
                <c:pt idx="20">
                  <c:v>550</c:v>
                </c:pt>
                <c:pt idx="21">
                  <c:v>540.6</c:v>
                </c:pt>
                <c:pt idx="22">
                  <c:v>527.6</c:v>
                </c:pt>
                <c:pt idx="23">
                  <c:v>518.79999999999995</c:v>
                </c:pt>
                <c:pt idx="24">
                  <c:v>493.8</c:v>
                </c:pt>
                <c:pt idx="25">
                  <c:v>481.5</c:v>
                </c:pt>
                <c:pt idx="26">
                  <c:v>468.3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F4-44AE-B133-42066C580CC9}"/>
            </c:ext>
          </c:extLst>
        </c:ser>
        <c:ser>
          <c:idx val="3"/>
          <c:order val="3"/>
          <c:tx>
            <c:strRef>
              <c:f>'P10_Trends IR White 88_14'!$W$1</c:f>
              <c:strCache>
                <c:ptCount val="1"/>
                <c:pt idx="0">
                  <c:v>US Female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'P10_Trends IR White 88_14'!$S$2:$S$28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'P10_Trends IR White 88_14'!$W$2:$W$28</c:f>
              <c:numCache>
                <c:formatCode>General</c:formatCode>
                <c:ptCount val="27"/>
                <c:pt idx="12">
                  <c:v>434.5</c:v>
                </c:pt>
                <c:pt idx="13">
                  <c:v>436.7</c:v>
                </c:pt>
                <c:pt idx="14">
                  <c:v>432.3</c:v>
                </c:pt>
                <c:pt idx="15">
                  <c:v>422.3</c:v>
                </c:pt>
                <c:pt idx="16">
                  <c:v>424.4</c:v>
                </c:pt>
                <c:pt idx="17">
                  <c:v>426.5</c:v>
                </c:pt>
                <c:pt idx="18">
                  <c:v>425.3</c:v>
                </c:pt>
                <c:pt idx="19">
                  <c:v>429.2</c:v>
                </c:pt>
                <c:pt idx="20">
                  <c:v>432.3</c:v>
                </c:pt>
                <c:pt idx="21">
                  <c:v>432.9</c:v>
                </c:pt>
                <c:pt idx="22">
                  <c:v>423</c:v>
                </c:pt>
                <c:pt idx="23">
                  <c:v>422.1</c:v>
                </c:pt>
                <c:pt idx="24">
                  <c:v>424.1</c:v>
                </c:pt>
                <c:pt idx="25">
                  <c:v>419.5</c:v>
                </c:pt>
                <c:pt idx="26">
                  <c:v>419.3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F4-44AE-B133-42066C580C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4906632"/>
        <c:axId val="424905456"/>
      </c:lineChart>
      <c:catAx>
        <c:axId val="42490663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5456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424905456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 cap="rnd" cmpd="dbl">
            <a:solidFill>
              <a:schemeClr val="tx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6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612119137281754"/>
          <c:y val="0.55321512601411338"/>
          <c:w val="0.41901334208223967"/>
          <c:h val="0.161458880139982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43731647518038E-2"/>
          <c:y val="2.4324937310271418E-2"/>
          <c:w val="0.90474201448873115"/>
          <c:h val="0.80408278032314062"/>
        </c:manualLayout>
      </c:layout>
      <c:lineChart>
        <c:grouping val="standard"/>
        <c:varyColors val="0"/>
        <c:ser>
          <c:idx val="0"/>
          <c:order val="0"/>
          <c:tx>
            <c:strRef>
              <c:f>'P11_Trends IR Black 88_14'!$F$32</c:f>
              <c:strCache>
                <c:ptCount val="1"/>
                <c:pt idx="0">
                  <c:v>LA Male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cat>
            <c:numRef>
              <c:f>'P11_Trends IR Black 88_14'!$E$33:$E$59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'P11_Trends IR Black 88_14'!$F$33:$F$59</c:f>
              <c:numCache>
                <c:formatCode>General</c:formatCode>
                <c:ptCount val="27"/>
                <c:pt idx="0">
                  <c:v>621.5</c:v>
                </c:pt>
                <c:pt idx="1">
                  <c:v>613.9</c:v>
                </c:pt>
                <c:pt idx="2">
                  <c:v>637.1</c:v>
                </c:pt>
                <c:pt idx="3">
                  <c:v>681.4</c:v>
                </c:pt>
                <c:pt idx="4">
                  <c:v>684.9</c:v>
                </c:pt>
                <c:pt idx="5">
                  <c:v>715.9</c:v>
                </c:pt>
                <c:pt idx="6">
                  <c:v>698.2</c:v>
                </c:pt>
                <c:pt idx="7">
                  <c:v>714</c:v>
                </c:pt>
                <c:pt idx="8">
                  <c:v>696.5</c:v>
                </c:pt>
                <c:pt idx="9">
                  <c:v>717.1</c:v>
                </c:pt>
                <c:pt idx="10">
                  <c:v>692.1</c:v>
                </c:pt>
                <c:pt idx="11">
                  <c:v>704.1</c:v>
                </c:pt>
                <c:pt idx="12">
                  <c:v>693.3</c:v>
                </c:pt>
                <c:pt idx="13">
                  <c:v>717.5</c:v>
                </c:pt>
                <c:pt idx="14">
                  <c:v>689.3</c:v>
                </c:pt>
                <c:pt idx="15">
                  <c:v>682.8</c:v>
                </c:pt>
                <c:pt idx="16">
                  <c:v>717.3</c:v>
                </c:pt>
                <c:pt idx="17">
                  <c:v>641.20000000000005</c:v>
                </c:pt>
                <c:pt idx="18">
                  <c:v>680.2</c:v>
                </c:pt>
                <c:pt idx="19">
                  <c:v>674.2</c:v>
                </c:pt>
                <c:pt idx="20">
                  <c:v>658.1</c:v>
                </c:pt>
                <c:pt idx="21">
                  <c:v>694</c:v>
                </c:pt>
                <c:pt idx="22">
                  <c:v>645.4</c:v>
                </c:pt>
                <c:pt idx="23">
                  <c:v>633.29999999999995</c:v>
                </c:pt>
                <c:pt idx="24">
                  <c:v>624.1</c:v>
                </c:pt>
                <c:pt idx="25">
                  <c:v>599.29999999999995</c:v>
                </c:pt>
                <c:pt idx="26">
                  <c:v>600.4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DF-4BAF-B980-114B164AECA7}"/>
            </c:ext>
          </c:extLst>
        </c:ser>
        <c:ser>
          <c:idx val="1"/>
          <c:order val="1"/>
          <c:tx>
            <c:strRef>
              <c:f>'P11_Trends IR Black 88_14'!$G$32</c:f>
              <c:strCache>
                <c:ptCount val="1"/>
                <c:pt idx="0">
                  <c:v>LA Female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'P11_Trends IR Black 88_14'!$E$33:$E$59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'P11_Trends IR Black 88_14'!$G$33:$G$59</c:f>
              <c:numCache>
                <c:formatCode>General</c:formatCode>
                <c:ptCount val="27"/>
                <c:pt idx="0">
                  <c:v>373.3</c:v>
                </c:pt>
                <c:pt idx="1">
                  <c:v>359.2</c:v>
                </c:pt>
                <c:pt idx="2">
                  <c:v>376.5</c:v>
                </c:pt>
                <c:pt idx="3">
                  <c:v>386.1</c:v>
                </c:pt>
                <c:pt idx="4">
                  <c:v>371.6</c:v>
                </c:pt>
                <c:pt idx="5">
                  <c:v>390.6</c:v>
                </c:pt>
                <c:pt idx="6">
                  <c:v>364.9</c:v>
                </c:pt>
                <c:pt idx="7">
                  <c:v>382.6</c:v>
                </c:pt>
                <c:pt idx="8">
                  <c:v>394.8</c:v>
                </c:pt>
                <c:pt idx="9">
                  <c:v>391.3</c:v>
                </c:pt>
                <c:pt idx="10">
                  <c:v>410.2</c:v>
                </c:pt>
                <c:pt idx="11">
                  <c:v>399.4</c:v>
                </c:pt>
                <c:pt idx="12">
                  <c:v>403.9</c:v>
                </c:pt>
                <c:pt idx="13">
                  <c:v>402.9</c:v>
                </c:pt>
                <c:pt idx="14">
                  <c:v>407.8</c:v>
                </c:pt>
                <c:pt idx="15">
                  <c:v>407.5</c:v>
                </c:pt>
                <c:pt idx="16">
                  <c:v>397.8</c:v>
                </c:pt>
                <c:pt idx="17">
                  <c:v>391</c:v>
                </c:pt>
                <c:pt idx="18">
                  <c:v>402.5</c:v>
                </c:pt>
                <c:pt idx="19">
                  <c:v>422.7</c:v>
                </c:pt>
                <c:pt idx="20">
                  <c:v>413.7</c:v>
                </c:pt>
                <c:pt idx="21">
                  <c:v>427.4</c:v>
                </c:pt>
                <c:pt idx="22">
                  <c:v>422.3</c:v>
                </c:pt>
                <c:pt idx="23">
                  <c:v>410.9</c:v>
                </c:pt>
                <c:pt idx="24">
                  <c:v>415.3</c:v>
                </c:pt>
                <c:pt idx="25">
                  <c:v>413.5</c:v>
                </c:pt>
                <c:pt idx="26">
                  <c:v>425.5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DF-4BAF-B980-114B164AECA7}"/>
            </c:ext>
          </c:extLst>
        </c:ser>
        <c:ser>
          <c:idx val="2"/>
          <c:order val="2"/>
          <c:tx>
            <c:strRef>
              <c:f>'P11_Trends IR Black 88_14'!$H$32</c:f>
              <c:strCache>
                <c:ptCount val="1"/>
                <c:pt idx="0">
                  <c:v>US Male</c:v>
                </c:pt>
              </c:strCache>
            </c:strRef>
          </c:tx>
          <c:spPr>
            <a:ln w="28575" cap="rnd">
              <a:solidFill>
                <a:srgbClr val="7030A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'P11_Trends IR Black 88_14'!$E$33:$E$59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'P11_Trends IR Black 88_14'!$H$33:$H$59</c:f>
              <c:numCache>
                <c:formatCode>General</c:formatCode>
                <c:ptCount val="27"/>
                <c:pt idx="12">
                  <c:v>699.1</c:v>
                </c:pt>
                <c:pt idx="13">
                  <c:v>709.8</c:v>
                </c:pt>
                <c:pt idx="14">
                  <c:v>688.1</c:v>
                </c:pt>
                <c:pt idx="15">
                  <c:v>670.2</c:v>
                </c:pt>
                <c:pt idx="16">
                  <c:v>669.7</c:v>
                </c:pt>
                <c:pt idx="17">
                  <c:v>636.29999999999995</c:v>
                </c:pt>
                <c:pt idx="18">
                  <c:v>631.6</c:v>
                </c:pt>
                <c:pt idx="19">
                  <c:v>644.79999999999995</c:v>
                </c:pt>
                <c:pt idx="20">
                  <c:v>632.4</c:v>
                </c:pt>
                <c:pt idx="21">
                  <c:v>631.1</c:v>
                </c:pt>
                <c:pt idx="22">
                  <c:v>597.1</c:v>
                </c:pt>
                <c:pt idx="23">
                  <c:v>578.1</c:v>
                </c:pt>
                <c:pt idx="24">
                  <c:v>555.9</c:v>
                </c:pt>
                <c:pt idx="25">
                  <c:v>530.9</c:v>
                </c:pt>
                <c:pt idx="26">
                  <c:v>496.2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DDF-4BAF-B980-114B164AECA7}"/>
            </c:ext>
          </c:extLst>
        </c:ser>
        <c:ser>
          <c:idx val="3"/>
          <c:order val="3"/>
          <c:tx>
            <c:strRef>
              <c:f>'P11_Trends IR Black 88_14'!$I$32</c:f>
              <c:strCache>
                <c:ptCount val="1"/>
                <c:pt idx="0">
                  <c:v>US Female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'P11_Trends IR Black 88_14'!$E$33:$E$59</c:f>
              <c:numCache>
                <c:formatCode>General</c:formatCode>
                <c:ptCount val="27"/>
                <c:pt idx="0">
                  <c:v>1988</c:v>
                </c:pt>
                <c:pt idx="1">
                  <c:v>1989</c:v>
                </c:pt>
                <c:pt idx="2">
                  <c:v>1990</c:v>
                </c:pt>
                <c:pt idx="3">
                  <c:v>1991</c:v>
                </c:pt>
                <c:pt idx="4">
                  <c:v>1992</c:v>
                </c:pt>
                <c:pt idx="5">
                  <c:v>1993</c:v>
                </c:pt>
                <c:pt idx="6">
                  <c:v>1994</c:v>
                </c:pt>
                <c:pt idx="7">
                  <c:v>1995</c:v>
                </c:pt>
                <c:pt idx="8">
                  <c:v>1996</c:v>
                </c:pt>
                <c:pt idx="9">
                  <c:v>1997</c:v>
                </c:pt>
                <c:pt idx="10">
                  <c:v>1998</c:v>
                </c:pt>
                <c:pt idx="11">
                  <c:v>1999</c:v>
                </c:pt>
                <c:pt idx="12">
                  <c:v>2000</c:v>
                </c:pt>
                <c:pt idx="13">
                  <c:v>2001</c:v>
                </c:pt>
                <c:pt idx="14">
                  <c:v>2002</c:v>
                </c:pt>
                <c:pt idx="15">
                  <c:v>2003</c:v>
                </c:pt>
                <c:pt idx="16">
                  <c:v>2004</c:v>
                </c:pt>
                <c:pt idx="17">
                  <c:v>2005</c:v>
                </c:pt>
                <c:pt idx="18">
                  <c:v>2006</c:v>
                </c:pt>
                <c:pt idx="19">
                  <c:v>2007</c:v>
                </c:pt>
                <c:pt idx="20">
                  <c:v>2008</c:v>
                </c:pt>
                <c:pt idx="21">
                  <c:v>2009</c:v>
                </c:pt>
                <c:pt idx="22">
                  <c:v>2010</c:v>
                </c:pt>
                <c:pt idx="23">
                  <c:v>2011</c:v>
                </c:pt>
                <c:pt idx="24">
                  <c:v>2012</c:v>
                </c:pt>
                <c:pt idx="25">
                  <c:v>2013</c:v>
                </c:pt>
                <c:pt idx="26">
                  <c:v>2014</c:v>
                </c:pt>
              </c:numCache>
            </c:numRef>
          </c:cat>
          <c:val>
            <c:numRef>
              <c:f>'P11_Trends IR Black 88_14'!$I$33:$I$59</c:f>
              <c:numCache>
                <c:formatCode>General</c:formatCode>
                <c:ptCount val="27"/>
                <c:pt idx="12">
                  <c:v>401.6</c:v>
                </c:pt>
                <c:pt idx="13">
                  <c:v>398.1</c:v>
                </c:pt>
                <c:pt idx="14">
                  <c:v>406.7</c:v>
                </c:pt>
                <c:pt idx="15">
                  <c:v>404.2</c:v>
                </c:pt>
                <c:pt idx="16">
                  <c:v>405.7</c:v>
                </c:pt>
                <c:pt idx="17">
                  <c:v>404.5</c:v>
                </c:pt>
                <c:pt idx="18">
                  <c:v>400</c:v>
                </c:pt>
                <c:pt idx="19">
                  <c:v>409</c:v>
                </c:pt>
                <c:pt idx="20">
                  <c:v>402.8</c:v>
                </c:pt>
                <c:pt idx="21">
                  <c:v>413.6</c:v>
                </c:pt>
                <c:pt idx="22">
                  <c:v>400.6</c:v>
                </c:pt>
                <c:pt idx="23">
                  <c:v>401.4</c:v>
                </c:pt>
                <c:pt idx="24">
                  <c:v>402.4</c:v>
                </c:pt>
                <c:pt idx="25">
                  <c:v>394.5</c:v>
                </c:pt>
                <c:pt idx="26">
                  <c:v>389.4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DDF-4BAF-B980-114B164AE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4903104"/>
        <c:axId val="350128280"/>
      </c:lineChart>
      <c:catAx>
        <c:axId val="42490310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0128280"/>
        <c:crosses val="autoZero"/>
        <c:auto val="1"/>
        <c:lblAlgn val="ctr"/>
        <c:lblOffset val="100"/>
        <c:tickLblSkip val="5"/>
        <c:tickMarkSkip val="2"/>
        <c:noMultiLvlLbl val="0"/>
      </c:catAx>
      <c:valAx>
        <c:axId val="350128280"/>
        <c:scaling>
          <c:orientation val="minMax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903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596827570466732"/>
          <c:y val="0.5038988007826557"/>
          <c:w val="0.34679118008799625"/>
          <c:h val="0.16961173781489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0.15666</cdr:x>
      <cdr:y>0.13889</cdr:y>
    </cdr:from>
    <cdr:to>
      <cdr:x>0.15774</cdr:x>
      <cdr:y>0.21852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H="1" flipV="1">
          <a:off x="1133232" y="586154"/>
          <a:ext cx="7815" cy="336061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0.59531</cdr:x>
      <cdr:y>0.07222</cdr:y>
    </cdr:from>
    <cdr:to>
      <cdr:x>0.59639</cdr:x>
      <cdr:y>0.15185</cdr:y>
    </cdr:to>
    <cdr:cxnSp macro="">
      <cdr:nvCxnSpPr>
        <cdr:cNvPr id="5" name="Straight Arrow Connector 4"/>
        <cdr:cNvCxnSpPr/>
      </cdr:nvCxnSpPr>
      <cdr:spPr>
        <a:xfrm xmlns:a="http://schemas.openxmlformats.org/drawingml/2006/main" flipH="1" flipV="1">
          <a:off x="4306278" y="304800"/>
          <a:ext cx="7815" cy="336061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0.82166</cdr:x>
      <cdr:y>0.29352</cdr:y>
    </cdr:from>
    <cdr:to>
      <cdr:x>0.82274</cdr:x>
      <cdr:y>0.37315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H="1" flipV="1">
          <a:off x="5943602" y="1238738"/>
          <a:ext cx="7815" cy="336061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0.16014</cdr:x>
      <cdr:y>0.15556</cdr:y>
    </cdr:from>
    <cdr:to>
      <cdr:x>0.28655</cdr:x>
      <cdr:y>0.37222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158362" y="65649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11%</a:t>
          </a:r>
          <a:endParaRPr lang="en-US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0.38895</cdr:x>
      <cdr:y>0.30741</cdr:y>
    </cdr:from>
    <cdr:to>
      <cdr:x>0.51536</cdr:x>
      <cdr:y>0.52407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813540" y="129735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0.59964</cdr:x>
      <cdr:y>0.08333</cdr:y>
    </cdr:from>
    <cdr:to>
      <cdr:x>0.72605</cdr:x>
      <cdr:y>0.3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337540" y="35169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12%</a:t>
          </a:r>
          <a:endParaRPr lang="en-US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0.82544</cdr:x>
      <cdr:y>0.31409</cdr:y>
    </cdr:from>
    <cdr:to>
      <cdr:x>0.95185</cdr:x>
      <cdr:y>0.53076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70955" y="132556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5%</a:t>
          </a:r>
          <a:endParaRPr lang="en-US" sz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0.13517</cdr:x>
      <cdr:y>0.25498</cdr:y>
    </cdr:from>
    <cdr:to>
      <cdr:x>0.13517</cdr:x>
      <cdr:y>0.34301</cdr:y>
    </cdr:to>
    <cdr:cxnSp macro="">
      <cdr:nvCxnSpPr>
        <cdr:cNvPr id="3" name="Straight Arrow Connector 2"/>
        <cdr:cNvCxnSpPr/>
      </cdr:nvCxnSpPr>
      <cdr:spPr>
        <a:xfrm xmlns:a="http://schemas.openxmlformats.org/drawingml/2006/main" flipV="1">
          <a:off x="992360" y="1109483"/>
          <a:ext cx="0" cy="383060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0.35992</cdr:x>
      <cdr:y>0.43001</cdr:y>
    </cdr:from>
    <cdr:to>
      <cdr:x>0.35992</cdr:x>
      <cdr:y>0.51805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V="1">
          <a:off x="2642307" y="1871131"/>
          <a:ext cx="0" cy="383060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0.58588</cdr:x>
      <cdr:y>0.10506</cdr:y>
    </cdr:from>
    <cdr:to>
      <cdr:x>0.58588</cdr:x>
      <cdr:y>0.1931</cdr:y>
    </cdr:to>
    <cdr:cxnSp macro="">
      <cdr:nvCxnSpPr>
        <cdr:cNvPr id="5" name="Straight Arrow Connector 4"/>
        <cdr:cNvCxnSpPr/>
      </cdr:nvCxnSpPr>
      <cdr:spPr>
        <a:xfrm xmlns:a="http://schemas.openxmlformats.org/drawingml/2006/main" flipV="1">
          <a:off x="4301225" y="457165"/>
          <a:ext cx="0" cy="383060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0.82119</cdr:x>
      <cdr:y>0.36348</cdr:y>
    </cdr:from>
    <cdr:to>
      <cdr:x>0.82119</cdr:x>
      <cdr:y>0.45151</cdr:y>
    </cdr:to>
    <cdr:cxnSp macro="">
      <cdr:nvCxnSpPr>
        <cdr:cNvPr id="6" name="Straight Arrow Connector 5"/>
        <cdr:cNvCxnSpPr/>
      </cdr:nvCxnSpPr>
      <cdr:spPr>
        <a:xfrm xmlns:a="http://schemas.openxmlformats.org/drawingml/2006/main" flipV="1">
          <a:off x="6028749" y="1581630"/>
          <a:ext cx="0" cy="383060"/>
        </a:xfrm>
        <a:prstGeom xmlns:a="http://schemas.openxmlformats.org/drawingml/2006/main" prst="straightConnector1">
          <a:avLst/>
        </a:prstGeom>
        <a:ln xmlns:a="http://schemas.openxmlformats.org/drawingml/2006/main" w="31750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0.14969</cdr:x>
      <cdr:y>0.26093</cdr:y>
    </cdr:from>
    <cdr:to>
      <cdr:x>0.27424</cdr:x>
      <cdr:y>0.4708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098911" y="1135412"/>
          <a:ext cx="914400" cy="91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0.1379</cdr:x>
      <cdr:y>0.26349</cdr:y>
    </cdr:from>
    <cdr:to>
      <cdr:x>0.26246</cdr:x>
      <cdr:y>0.47364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012413" y="11465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11%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0.36356</cdr:x>
      <cdr:y>0.44552</cdr:y>
    </cdr:from>
    <cdr:to>
      <cdr:x>0.48811</cdr:x>
      <cdr:y>0.65566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669059" y="19386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6%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0.59247</cdr:x>
      <cdr:y>0.09449</cdr:y>
    </cdr:from>
    <cdr:to>
      <cdr:x>0.71702</cdr:x>
      <cdr:y>0.30463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349578" y="41116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0.59078</cdr:x>
      <cdr:y>0.12179</cdr:y>
    </cdr:from>
    <cdr:to>
      <cdr:x>0.71534</cdr:x>
      <cdr:y>0.33193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4337222" y="5299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18%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0.82241</cdr:x>
      <cdr:y>0.3868</cdr:y>
    </cdr:from>
    <cdr:to>
      <cdr:x>0.94696</cdr:x>
      <cdr:y>0.6132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037701" y="1683088"/>
          <a:ext cx="914400" cy="9851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Arial" panose="020B0604020202020204" pitchFamily="34" charset="0"/>
              <a:cs typeface="Arial" panose="020B0604020202020204" pitchFamily="34" charset="0"/>
            </a:rPr>
            <a:t>10%</a:t>
          </a:r>
          <a:endParaRPr lang="en-US" sz="12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A5AD5360-B586-4BE8-9799-B0B97D9FA36E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38CE674-084E-44D0-BF24-8F2E7390A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96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CE674-084E-44D0-BF24-8F2E7390A9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48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6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3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8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6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5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7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25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1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1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6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38F2D-81D4-403D-A126-C244E675D16B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B02A8-790F-4F76-9473-9BFCCCC5937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550" y="5959476"/>
            <a:ext cx="182880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0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ecancerprofiles.cancer.gov/" TargetMode="Externa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cer.org/research/cancer-facts-statistics.html" TargetMode="External"/><Relationship Id="rId2" Type="http://schemas.openxmlformats.org/officeDocument/2006/relationships/hyperlink" Target="https://statecancerprofiles.cancer.gov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c.gov/usc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cra-usa.org/" TargetMode="External"/><Relationship Id="rId2" Type="http://schemas.openxmlformats.org/officeDocument/2006/relationships/hyperlink" Target="http://louisianatumorregistry.lsuhsc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uisianatumorregistry.lsuhsc.edu/regionalregistries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ecancerprofiles.cancer.gov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mailto:LTR-info@lsuhsc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7772400" cy="1394191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Louisiana Cancer Facts &amp; Figures, </a:t>
            </a:r>
            <a:b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Louisiana Tumor Registry</a:t>
            </a:r>
          </a:p>
          <a:p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October, 2017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40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V="1">
            <a:off x="1266092" y="3482599"/>
            <a:ext cx="6718379" cy="3063"/>
          </a:xfrm>
          <a:prstGeom prst="line">
            <a:avLst/>
          </a:prstGeom>
          <a:ln w="25400" cmpd="thinThick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Sites Incidence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#,1,2,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Louisiana,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Blacks,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2010-2014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347979"/>
              </p:ext>
            </p:extLst>
          </p:nvPr>
        </p:nvGraphicFramePr>
        <p:xfrm>
          <a:off x="726831" y="1891529"/>
          <a:ext cx="7424097" cy="3751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6831" y="5631701"/>
            <a:ext cx="6623929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source for U.S. was the </a:t>
            </a:r>
            <a:r>
              <a:rPr lang="en-US" altLang="zh-CN" sz="1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SEER registries.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 Appendix A. 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Incidence rate of regions/Louisiana is significantly different from that of 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422483" y="3582453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33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446" y="365126"/>
            <a:ext cx="8049846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of Incidence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#,1,2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,Whites,1988-2014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26848"/>
              </p:ext>
            </p:extLst>
          </p:nvPr>
        </p:nvGraphicFramePr>
        <p:xfrm>
          <a:off x="367323" y="1662904"/>
          <a:ext cx="8148027" cy="3966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1446" y="5738357"/>
            <a:ext cx="6623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U.S. data source: 18 SEER registries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49077" y="5259974"/>
            <a:ext cx="198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Diagnosis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150258" y="3596603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577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631" y="365127"/>
            <a:ext cx="8057661" cy="1124040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Sites: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Incidence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#,1,2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Blacks 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476772"/>
              </p:ext>
            </p:extLst>
          </p:nvPr>
        </p:nvGraphicFramePr>
        <p:xfrm>
          <a:off x="851876" y="1566204"/>
          <a:ext cx="7663473" cy="4082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35595" y="5354433"/>
            <a:ext cx="198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Diagnosis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6200000">
            <a:off x="-329217" y="3532555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630" y="5726048"/>
            <a:ext cx="66239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U.S. data source: 18 SEER registries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032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7389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Prevalence Counts*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by Parish, Louisiana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6302" y="5873931"/>
            <a:ext cx="6044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 a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ll invasive cases and bladder in situ cases except squamous cell carcinoma of skin.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14-year (01/01/2000 - 01/01/2014) limited duration prevalence counts are calculated by National Cancer Institute SEER*Stat software (version 8.3.2).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02" y="1465778"/>
            <a:ext cx="7819048" cy="44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506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Common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Cancers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Highest Mortality Rate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Louisiana, 2010-2014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562111"/>
              </p:ext>
            </p:extLst>
          </p:nvPr>
        </p:nvGraphicFramePr>
        <p:xfrm>
          <a:off x="628650" y="1825625"/>
          <a:ext cx="7886700" cy="4155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650" y="6115606"/>
            <a:ext cx="28745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1. Data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 NCI state cancer profile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13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Mortality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Louisiana vs. U.S.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8650" y="5884984"/>
            <a:ext cx="5117106" cy="6860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Mortality data source was National Center of Health Statistics (NCHS).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↓↑Rate of Louisiana is significantly different from that of the 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4430703"/>
              </p:ext>
            </p:extLst>
          </p:nvPr>
        </p:nvGraphicFramePr>
        <p:xfrm>
          <a:off x="1173892" y="1533646"/>
          <a:ext cx="7341457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 rot="16200000">
            <a:off x="-7201" y="3603171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080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Mortality Rates of All Cancer Sites in Louisiana, All Races, Both Sexes,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690689"/>
            <a:ext cx="7559386" cy="461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7252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of Mortality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Whites, 1988-2014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0341" y="5458041"/>
            <a:ext cx="158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Death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6200000">
            <a:off x="-8784" y="3424453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245" y="5994400"/>
            <a:ext cx="4188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Age-adjusted to the 2000 U.S. standard population. </a:t>
            </a:r>
          </a:p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source: National Center of Health Statistics (NCHS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557513"/>
              </p:ext>
            </p:extLst>
          </p:nvPr>
        </p:nvGraphicFramePr>
        <p:xfrm>
          <a:off x="1172308" y="1825625"/>
          <a:ext cx="7343041" cy="3566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41250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All Cancer Sites: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Mortality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Blacks,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1988-2014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78513" y="5368438"/>
            <a:ext cx="158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Death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80603" y="3314673"/>
            <a:ext cx="1992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Rate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2707" y="5918321"/>
            <a:ext cx="4188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Age-adjusted to the 2000 U.S. standard population.</a:t>
            </a:r>
          </a:p>
          <a:p>
            <a:pPr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source: National Center of Health Statistics (NCHS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339578"/>
              </p:ext>
            </p:extLst>
          </p:nvPr>
        </p:nvGraphicFramePr>
        <p:xfrm>
          <a:off x="1203569" y="1825624"/>
          <a:ext cx="7311780" cy="354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6838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5126"/>
            <a:ext cx="8464062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Louisiana 1988-2014: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of Incidence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and Mortality Rates by Gender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653049"/>
              </p:ext>
            </p:extLst>
          </p:nvPr>
        </p:nvGraphicFramePr>
        <p:xfrm>
          <a:off x="1125415" y="1849071"/>
          <a:ext cx="7389933" cy="3387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04735" y="5394690"/>
            <a:ext cx="266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Diagnosis/Death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29060" y="3358023"/>
            <a:ext cx="1967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5930862"/>
            <a:ext cx="6543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Annual average percent change (APC) were calculated using weighted least squares method.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APC significantly different from zero.</a:t>
            </a:r>
          </a:p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Invasive cases only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762610"/>
              </p:ext>
            </p:extLst>
          </p:nvPr>
        </p:nvGraphicFramePr>
        <p:xfrm>
          <a:off x="1125415" y="1690689"/>
          <a:ext cx="7277180" cy="370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27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022420"/>
          </a:xfrm>
        </p:spPr>
        <p:txBody>
          <a:bodyPr/>
          <a:lstStyle/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Between 2010 and 2014, the average annual incidence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lang="en-US" sz="2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of all cancer sites in Louisiana was the 5</a:t>
            </a:r>
            <a:r>
              <a:rPr lang="en-US" sz="2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highest and the mortality rate was the 4</a:t>
            </a:r>
            <a:r>
              <a:rPr lang="en-US" sz="2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 highest in the U.S.</a:t>
            </a:r>
            <a:r>
              <a:rPr lang="en-US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About 24,220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cancers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are expected to be diagnosed and about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9,240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patients are expected to die of 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cancer in 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Louisiana in 2017 </a:t>
            </a:r>
            <a:r>
              <a:rPr lang="en-US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3153" y="5484474"/>
            <a:ext cx="6896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# Included all invasive cases and bladder in situ cases except squamous cell carcinoma of skin.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 NCI state cancer profile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>
              <a:buFontTx/>
              <a:buAutoNum type="arabicPeriod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source: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American Cancer Society, Cancer Facts &amp; Figures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2017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098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399" y="365126"/>
            <a:ext cx="8245231" cy="1221397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Louisiana 1988-2014: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Trends of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 Mortality Rates by Race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98409" y="5149792"/>
            <a:ext cx="266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Year of Diagnosis/Death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215054" y="3235574"/>
            <a:ext cx="1967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1354" y="5983703"/>
            <a:ext cx="6543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Annual average percent change (APC) were calculated using weighted least squares method.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APC significantly different from zero.</a:t>
            </a:r>
          </a:p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Invasive cases only.</a:t>
            </a:r>
            <a:endParaRPr lang="en-US" sz="12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361362"/>
              </p:ext>
            </p:extLst>
          </p:nvPr>
        </p:nvGraphicFramePr>
        <p:xfrm>
          <a:off x="1383322" y="1586523"/>
          <a:ext cx="7132027" cy="3563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7764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by Stage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White Males, 2007-2013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1828912"/>
              </p:ext>
            </p:extLst>
          </p:nvPr>
        </p:nvGraphicFramePr>
        <p:xfrm>
          <a:off x="1086339" y="2142778"/>
          <a:ext cx="3212124" cy="36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666621"/>
          </a:xfrm>
        </p:spPr>
        <p:txBody>
          <a:bodyPr>
            <a:normAutofit/>
          </a:bodyPr>
          <a:lstStyle/>
          <a:p>
            <a:pPr algn="ctr"/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 of Cases by Stage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75981491"/>
              </p:ext>
            </p:extLst>
          </p:nvPr>
        </p:nvGraphicFramePr>
        <p:xfrm>
          <a:off x="4629150" y="2505075"/>
          <a:ext cx="38877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9099360"/>
              </p:ext>
            </p:extLst>
          </p:nvPr>
        </p:nvGraphicFramePr>
        <p:xfrm>
          <a:off x="4629150" y="2505075"/>
          <a:ext cx="3887392" cy="349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687777" y="3674615"/>
            <a:ext cx="3217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Rate (%)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9841" y="5997094"/>
            <a:ext cx="488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cases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except squamous cell carcinoma of skin.</a:t>
            </a: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6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031" y="365126"/>
            <a:ext cx="8315569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Survival by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Females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2007-2013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4101350"/>
              </p:ext>
            </p:extLst>
          </p:nvPr>
        </p:nvGraphicFramePr>
        <p:xfrm>
          <a:off x="1172307" y="1766278"/>
          <a:ext cx="3352799" cy="4040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683096"/>
          </a:xfrm>
        </p:spPr>
        <p:txBody>
          <a:bodyPr>
            <a:normAutofit/>
          </a:bodyPr>
          <a:lstStyle/>
          <a:p>
            <a:pPr algn="ctr"/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 of Cases by Stage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39313969"/>
              </p:ext>
            </p:extLst>
          </p:nvPr>
        </p:nvGraphicFramePr>
        <p:xfrm>
          <a:off x="4629150" y="2505075"/>
          <a:ext cx="38877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8274575"/>
              </p:ext>
            </p:extLst>
          </p:nvPr>
        </p:nvGraphicFramePr>
        <p:xfrm>
          <a:off x="4629149" y="2441436"/>
          <a:ext cx="3887391" cy="336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632667" y="3462208"/>
            <a:ext cx="3217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Rate (%)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8744" y="5884008"/>
            <a:ext cx="488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except squamous cell carcinoma of skin.</a:t>
            </a: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8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Survival by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Black Males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2007-2013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97129585"/>
              </p:ext>
            </p:extLst>
          </p:nvPr>
        </p:nvGraphicFramePr>
        <p:xfrm>
          <a:off x="1320800" y="1883509"/>
          <a:ext cx="3178176" cy="4157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629150" y="1681164"/>
            <a:ext cx="3887391" cy="548297"/>
          </a:xfrm>
        </p:spPr>
        <p:txBody>
          <a:bodyPr>
            <a:normAutofit/>
          </a:bodyPr>
          <a:lstStyle/>
          <a:p>
            <a:pPr algn="ctr"/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 of Cases by Stage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998443438"/>
              </p:ext>
            </p:extLst>
          </p:nvPr>
        </p:nvGraphicFramePr>
        <p:xfrm>
          <a:off x="4688839" y="2229462"/>
          <a:ext cx="3887788" cy="3335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1866730"/>
              </p:ext>
            </p:extLst>
          </p:nvPr>
        </p:nvGraphicFramePr>
        <p:xfrm>
          <a:off x="4629150" y="2514602"/>
          <a:ext cx="3887392" cy="3049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937863"/>
              </p:ext>
            </p:extLst>
          </p:nvPr>
        </p:nvGraphicFramePr>
        <p:xfrm>
          <a:off x="4628357" y="2282093"/>
          <a:ext cx="3888184" cy="3282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588218" y="3394809"/>
            <a:ext cx="3217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Rate (%)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41" y="6003279"/>
            <a:ext cx="488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except squamous cell carcinoma of skin.</a:t>
            </a: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383439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338" y="365126"/>
            <a:ext cx="8245231" cy="1325563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Cancer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Louisiana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5-Year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Survival by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Black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Females,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2007-2013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554037"/>
          </a:xfrm>
        </p:spPr>
        <p:txBody>
          <a:bodyPr>
            <a:normAutofit/>
          </a:bodyPr>
          <a:lstStyle/>
          <a:p>
            <a:pPr algn="ctr"/>
            <a:r>
              <a:rPr lang="en-US" sz="1600" b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 of Cases by Stage</a:t>
            </a:r>
            <a:endParaRPr 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74626442"/>
              </p:ext>
            </p:extLst>
          </p:nvPr>
        </p:nvGraphicFramePr>
        <p:xfrm>
          <a:off x="1312985" y="2235199"/>
          <a:ext cx="3185990" cy="395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61697408"/>
              </p:ext>
            </p:extLst>
          </p:nvPr>
        </p:nvGraphicFramePr>
        <p:xfrm>
          <a:off x="4629150" y="2422769"/>
          <a:ext cx="3887788" cy="34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465065" y="3570749"/>
            <a:ext cx="3217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5-year Relative Survival Rate (%)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8338" y="6064738"/>
            <a:ext cx="48846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except squamous cell carcinoma of skin.</a:t>
            </a:r>
          </a:p>
          <a:p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stage distribution is based on Summary Stage 2000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919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7914"/>
          </a:xfrm>
        </p:spPr>
        <p:txBody>
          <a:bodyPr/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Appendix A. Regions of the Louisiana Tumor Registry </a:t>
            </a:r>
            <a:endParaRPr lang="en-US" sz="3200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540730"/>
              </p:ext>
            </p:extLst>
          </p:nvPr>
        </p:nvGraphicFramePr>
        <p:xfrm>
          <a:off x="628649" y="1626131"/>
          <a:ext cx="8069873" cy="4152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7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4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40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43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19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Regional Registry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Beginning Date of the Registry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Annual Population, 2010-2014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Parishes Covered</a:t>
                      </a:r>
                    </a:p>
                    <a:p>
                      <a:pPr algn="ctr"/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286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1 –New Orleans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1974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21,864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Jefferson, Orleans, St. Bernard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498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2 – Baton Rouge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23,410</a:t>
                      </a:r>
                      <a:endParaRPr lang="en-US" sz="100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Ascension, Assumption, East Baton Rouge, East Feliciana, Iberville, Livingston, Pointe </a:t>
                      </a:r>
                      <a:r>
                        <a:rPr lang="en-US" sz="1000" dirty="0" err="1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Coupée</a:t>
                      </a: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, St. Helena, Tangipahoa, West Baton Rouge, West Feliciana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659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3 – Southeast</a:t>
                      </a:r>
                      <a:r>
                        <a:rPr lang="en-US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Louisiana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17,036</a:t>
                      </a:r>
                      <a:endParaRPr lang="en-US" sz="10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Lafourche, Plaquemines, St. Charles, St. James, St. John, St. Tammany, Terrebonne, Washington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05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4 – </a:t>
                      </a:r>
                      <a:r>
                        <a:rPr lang="en-US" sz="1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17,032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45920" algn="l"/>
                          <a:tab pos="3200400" algn="r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r"/>
                        </a:tabLst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Acadia, Evangeline, Iberia, Lafayette, St. Landry, St. Martin, St. Mary, Vermilion</a:t>
                      </a:r>
                      <a:endParaRPr lang="en-US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920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5 – Southwest Louisiana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1983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7,698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Allen, Beauregard, Calcasieu, Cameron, Jefferson Davis</a:t>
                      </a:r>
                      <a:endParaRPr lang="en-US" sz="10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3850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6 – Central Louisiana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8,283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Avoyelles, Catahoula, Concordia, Grant, La Salle, Rapides, Vernon, Winn</a:t>
                      </a:r>
                      <a:endParaRPr lang="en-US" sz="10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0902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7 – Northwest Louisiana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14,817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Bienville, Bossier, Caddo, Claiborne, De Soto, Natchitoches, Red River, Sabine, Webster</a:t>
                      </a:r>
                      <a:endParaRPr lang="en-US" sz="10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662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Region 8 – Northeast Louisiana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9,061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Caldwell, East Carroll, Franklin, Jackson, Lincoln, Madison, Morehouse, Ouachita, Richland, Tensas, Union, West Carroll</a:t>
                      </a:r>
                      <a:endParaRPr lang="en-US" sz="1000" dirty="0" smtClean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Entire</a:t>
                      </a:r>
                      <a:r>
                        <a:rPr lang="en-US" sz="10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State</a:t>
                      </a:r>
                      <a:endParaRPr lang="en-US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1988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119,201</a:t>
                      </a:r>
                      <a:endParaRPr lang="en-US" sz="10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0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8649" y="6056923"/>
            <a:ext cx="5203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Source: U.S. Bureau of Census and National Cancer Institute, April 2017. </a:t>
            </a:r>
            <a:endParaRPr lang="en-US" sz="12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1191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7558"/>
            <a:ext cx="7886700" cy="1006808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23703"/>
            <a:ext cx="8074152" cy="496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Surveillance, Epidemiology, and End Results (SEER) Program (www.seer.cancer.gov)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SEER*Stat Databases, National Cancer Institute, DCCPS, Surveillance Research Program, Surveillance Systems Branch, released April 2017, based on the November 2016 submission. </a:t>
            </a: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Incidence: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Incidence - SEER 18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Regs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Research Data + Hurricane Katrina Impacted Louisiana Cases, Nov 2016 Sub (2000-2014) &lt;Katrina/Rita Population Adjustment&gt; </a:t>
            </a: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Mortality: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mortality – All COD, Aggregated With State, Total U.S. (1969-2014) &lt;Katrina/Rita Population Adjustment&gt;&gt;</a:t>
            </a: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Survival: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Incidence - SEER 18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Regs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Research Data + Hurricane Katrina Impacted Louisiana Cases, Nov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2016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Sub (1973-2013 varying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82143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/>
          <a:lstStyle/>
          <a:p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USCS: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U.S. Cancer Statistics Working Group. United States Cancer Statistics: 1999-2014 Incidence and Mortality Web-based Report. Atlanta: U.S. Department of Health and Human Services, Centers for Disease Control and Prevention and National Cancer Institute; 2017. Available at: 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www.cdc.gov/uscs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100" b="1" dirty="0">
                <a:latin typeface="Arial" panose="020B0604020202020204" pitchFamily="34" charset="0"/>
                <a:cs typeface="Arial" panose="020B0604020202020204" pitchFamily="34" charset="0"/>
              </a:rPr>
              <a:t>Cancer facts &amp; figures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American Cancer Society.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Cancer Facts &amp; Figures 2017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Atlanta: American Cancer Society; 2017.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0658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06325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Data Sources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3074"/>
            <a:ext cx="7886700" cy="4983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NCI State profiles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Incidence Data Sources: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Incidence data are provided by the National Program of Cancer Registries External Web Site Policy Cancer Surveillance System (NPCR-CSS), Centers for Disease Control and Prevention and by the National Cancer Institute's Surveillance, Epidemiology, and End Results (SEER) Program External Web Site Policy.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Population counts for denominators are based on Census populations as modified by NCI.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Rates are calculated using SEER*Stat External Web Site Policy. </a:t>
            </a:r>
          </a:p>
          <a:p>
            <a:pPr marL="457200" lvl="1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Mortality Data Sources: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Mortality data are provided by the National Vital Statistics System External Web Site Policy at the National Center for Health Statistics of the Centers for Disease Control and Prevention.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Population counts for denominators are based on Census populations as modified by NCI..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Rates are calculated using SEER*Stat External Web Site Policy.</a:t>
            </a:r>
          </a:p>
          <a:p>
            <a:pPr lvl="1">
              <a:buFont typeface="Arial" panose="020B0604020202020204" pitchFamily="34" charset="0"/>
              <a:buChar char="-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Trends are determined by using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Joinpoint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External Web Site Policy analysis of available historical data and reporting the last segment as the most recent trend.</a:t>
            </a:r>
          </a:p>
          <a:p>
            <a:pPr marL="0" indent="0">
              <a:buNone/>
            </a:pP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5319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Hospital cancer registries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http://louisianatumorregistry.lsuhsc.edu/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Louisiana Cancer Registrars’ Association (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http://www.lcra-usa.org/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Physicians and staff members in: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8513" lvl="0" indent="-230188">
              <a:buClr>
                <a:srgbClr val="C00000"/>
              </a:buClr>
              <a:buSzPct val="150000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Medical records offices</a:t>
            </a:r>
          </a:p>
          <a:p>
            <a:pPr marL="798513" lvl="0" indent="-230188">
              <a:buClr>
                <a:srgbClr val="C00000"/>
              </a:buClr>
              <a:buSzPct val="150000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Pathology laboratories </a:t>
            </a:r>
          </a:p>
          <a:p>
            <a:pPr marL="798513" lvl="0" indent="-230188">
              <a:buClr>
                <a:srgbClr val="C00000"/>
              </a:buClr>
              <a:buSzPct val="150000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Physician offices and clinics </a:t>
            </a:r>
          </a:p>
          <a:p>
            <a:pPr marL="798513" lvl="0" indent="-230188">
              <a:buClr>
                <a:srgbClr val="C00000"/>
              </a:buClr>
              <a:buSzPct val="150000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Hospice programs and nursing homes</a:t>
            </a: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Regional and central offices of the Louisiana Tumor Registry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http://lo</a:t>
            </a:r>
            <a:r>
              <a:rPr lang="en-US" u="sng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uisianatumorregistry.lsuhsc.edu/regionalregistries.html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School of Public Health, LSU Health Sciences Center–New Orleans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Louisiana Cancer and Lung Trust Fund Board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50000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Coroners’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offices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69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992836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ommon Cancers with Highest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ncidence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#,1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Louisiana,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967368"/>
              </p:ext>
            </p:extLst>
          </p:nvPr>
        </p:nvGraphicFramePr>
        <p:xfrm>
          <a:off x="628650" y="1607912"/>
          <a:ext cx="7886700" cy="4146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4078" y="5819986"/>
            <a:ext cx="5232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 NCI state cancer profile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2724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pc="-5" dirty="0">
                <a:latin typeface="Arial" panose="020B0604020202020204" pitchFamily="34" charset="0"/>
                <a:cs typeface="Arial" panose="020B0604020202020204" pitchFamily="34" charset="0"/>
              </a:rPr>
              <a:t>Sources of </a:t>
            </a:r>
            <a:r>
              <a:rPr lang="en-US" sz="4000" spc="-85" dirty="0">
                <a:latin typeface="Arial" panose="020B0604020202020204" pitchFamily="34" charset="0"/>
                <a:cs typeface="Arial" panose="020B0604020202020204" pitchFamily="34" charset="0"/>
              </a:rPr>
              <a:t>LTR</a:t>
            </a:r>
            <a:r>
              <a:rPr lang="en-US" sz="40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pc="-5" dirty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99085" indent="-286385">
              <a:lnSpc>
                <a:spcPct val="100000"/>
              </a:lnSpc>
              <a:tabLst>
                <a:tab pos="299085" algn="l"/>
                <a:tab pos="299720" algn="l"/>
              </a:tabLst>
            </a:pPr>
            <a:r>
              <a:rPr lang="en-US" sz="2400" spc="-5" dirty="0">
                <a:latin typeface="Arial"/>
                <a:cs typeface="Arial"/>
              </a:rPr>
              <a:t>National Cancer Institute, SEER</a:t>
            </a:r>
            <a:r>
              <a:rPr lang="en-US" sz="2400" spc="1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Program</a:t>
            </a:r>
            <a:endParaRPr lang="en-US" sz="2400" dirty="0">
              <a:latin typeface="Arial"/>
              <a:cs typeface="Arial"/>
            </a:endParaRPr>
          </a:p>
          <a:p>
            <a:pPr marL="299085" indent="-286385">
              <a:spcBef>
                <a:spcPts val="575"/>
              </a:spcBef>
              <a:buFontTx/>
              <a:buChar char="•"/>
              <a:tabLst>
                <a:tab pos="299085" algn="l"/>
                <a:tab pos="299720" algn="l"/>
              </a:tabLst>
            </a:pPr>
            <a:r>
              <a:rPr lang="en-US" sz="2400" spc="-5" dirty="0">
                <a:latin typeface="Arial"/>
                <a:cs typeface="Arial"/>
              </a:rPr>
              <a:t>Centers for Disease Control and Prevention (CDC), National Program of Cancer Registries (NPCR) </a:t>
            </a:r>
            <a:endParaRPr lang="en-US" sz="2400" spc="-5" dirty="0" smtClean="0">
              <a:latin typeface="Arial"/>
              <a:cs typeface="Arial"/>
            </a:endParaRPr>
          </a:p>
          <a:p>
            <a:pPr marL="299085" indent="-286385">
              <a:spcBef>
                <a:spcPts val="575"/>
              </a:spcBef>
              <a:buFontTx/>
              <a:buChar char="•"/>
              <a:tabLst>
                <a:tab pos="299085" algn="l"/>
                <a:tab pos="299720" algn="l"/>
              </a:tabLst>
            </a:pPr>
            <a:r>
              <a:rPr lang="en-US" sz="2400" spc="-5" dirty="0">
                <a:latin typeface="Arial"/>
                <a:cs typeface="Arial"/>
              </a:rPr>
              <a:t>L</a:t>
            </a:r>
            <a:r>
              <a:rPr lang="en-US" sz="2400" spc="-5" dirty="0" smtClean="0">
                <a:latin typeface="Arial"/>
                <a:cs typeface="Arial"/>
              </a:rPr>
              <a:t>ouisiana </a:t>
            </a:r>
            <a:r>
              <a:rPr lang="en-US" sz="2400" spc="-5" dirty="0">
                <a:latin typeface="Arial"/>
                <a:cs typeface="Arial"/>
              </a:rPr>
              <a:t>Health Care Services</a:t>
            </a:r>
            <a:r>
              <a:rPr lang="en-US" sz="2400" spc="4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Division</a:t>
            </a:r>
            <a:endParaRPr lang="en-US" sz="2400" dirty="0">
              <a:latin typeface="Arial"/>
              <a:cs typeface="Arial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32553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1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Editors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Yaling Li, BS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 Yi, PhD, MS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Lauren Maniscalco, MPH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Meichin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Hsieh, PhD, MSPH, CTR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Xiaocheng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Wu, MD, MPH, CTR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Contributors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Brent Mumphrey, BS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Tina Lefante, MPH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Lisa Pareti, BS, RHIT, CTR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956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Contact: 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LTR-info@lsuhsc.edu</a:t>
            </a:r>
            <a:endParaRPr lang="en-US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504/568-5757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703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Age-Specific Incidence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Louisiana,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569661"/>
              </p:ext>
            </p:extLst>
          </p:nvPr>
        </p:nvGraphicFramePr>
        <p:xfrm>
          <a:off x="1078523" y="1825625"/>
          <a:ext cx="7436827" cy="3738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32569" y="5330158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at Diagnosis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102570" y="3510423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1275" y="5975926"/>
            <a:ext cx="5263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</p:txBody>
      </p:sp>
    </p:spTree>
    <p:extLst>
      <p:ext uri="{BB962C8B-B14F-4D97-AF65-F5344CB8AC3E}">
        <p14:creationId xmlns:p14="http://schemas.microsoft.com/office/powerpoint/2010/main" val="1206127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Age-Specific Incidence Rate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by Gender,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56999"/>
              </p:ext>
            </p:extLst>
          </p:nvPr>
        </p:nvGraphicFramePr>
        <p:xfrm>
          <a:off x="773721" y="1690689"/>
          <a:ext cx="7741627" cy="4311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3719" y="5811945"/>
            <a:ext cx="5548704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 lvl="0">
              <a:lnSpc>
                <a:spcPct val="110000"/>
              </a:lnSpc>
              <a:defRPr/>
            </a:pP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data source:</a:t>
            </a: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SEER registries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80167" y="534862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at Diagnosis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38035" y="3523178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79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Age-Specific Incidence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by Race,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91092"/>
              </p:ext>
            </p:extLst>
          </p:nvPr>
        </p:nvGraphicFramePr>
        <p:xfrm>
          <a:off x="937846" y="1825625"/>
          <a:ext cx="7330831" cy="3809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183109" y="3522146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8894" y="5335898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at Diagnosis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0" y="5911676"/>
            <a:ext cx="5232219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 lv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U.S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data source:</a:t>
            </a:r>
            <a:r>
              <a:rPr lang="en-US" altLang="zh-CN" sz="1200" dirty="0">
                <a:solidFill>
                  <a:prstClr val="black"/>
                </a:solidFill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SEER registries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5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9110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Sites: </a:t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Rates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#,1,2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27387" y="3450771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7028" y="5538386"/>
            <a:ext cx="5563143" cy="1071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U.S. Incidence data source:</a:t>
            </a:r>
            <a:r>
              <a:rPr lang="en-US" altLang="zh-CN" sz="1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SEER registries.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↓↑Rate of Louisiana is significantly different from that of the 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solidFill>
                <a:srgbClr val="CC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09162"/>
              </p:ext>
            </p:extLst>
          </p:nvPr>
        </p:nvGraphicFramePr>
        <p:xfrm>
          <a:off x="1281723" y="1456229"/>
          <a:ext cx="7233627" cy="3970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3052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Incidence Rates of All Cancer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r>
              <a:rPr lang="en-US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Louisiana, All Races, Both Sexes,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588624"/>
            <a:ext cx="7886700" cy="488981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58594" y="4447792"/>
            <a:ext cx="1256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14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1352062" y="3344563"/>
            <a:ext cx="6632093" cy="23867"/>
          </a:xfrm>
          <a:prstGeom prst="line">
            <a:avLst/>
          </a:prstGeom>
          <a:ln w="31750" cmpd="thickThin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4751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Cancer Sites Incidence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 #,1,2,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by Region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Louisiana, Whites, 2010-2014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3254792"/>
              </p:ext>
            </p:extLst>
          </p:nvPr>
        </p:nvGraphicFramePr>
        <p:xfrm>
          <a:off x="730535" y="1432658"/>
          <a:ext cx="7511178" cy="4311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65891" y="3604296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Rate Per 100,000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95" y="5600501"/>
            <a:ext cx="6623929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Included all invasive cases and bladder in situ cases except squamous cell carcinoma of skin.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Age-adjusted to the 2000 U.S. standard population.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Data source for U.S. was the </a:t>
            </a:r>
            <a:r>
              <a:rPr lang="en-US" altLang="zh-CN" sz="1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18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SEER registries.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See Appendix A. </a:t>
            </a:r>
            <a:r>
              <a:rPr lang="en-US" sz="12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* Incidence rate of regions/Louisiana is significantly different from that of U.S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47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9121</TotalTime>
  <Words>1786</Words>
  <Application>Microsoft Office PowerPoint</Application>
  <PresentationFormat>On-screen Show (4:3)</PresentationFormat>
  <Paragraphs>264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SimSun</vt:lpstr>
      <vt:lpstr>Arial</vt:lpstr>
      <vt:lpstr>Calibri</vt:lpstr>
      <vt:lpstr>Calibri Light</vt:lpstr>
      <vt:lpstr>Office Theme</vt:lpstr>
      <vt:lpstr>Louisiana Cancer Facts &amp; Figures,  All Cancer Sites</vt:lpstr>
      <vt:lpstr>All Cancer Sites</vt:lpstr>
      <vt:lpstr>Common Cancers with Highest Incidence Rate#,1  in Louisiana, 2010-2014</vt:lpstr>
      <vt:lpstr>All Cancer Sites: Age-Specific Incidence Rates#, Louisiana, 2010-2014</vt:lpstr>
      <vt:lpstr>All Cancer Sites: Age-Specific Incidence Rate# by Gender, 2010-2014</vt:lpstr>
      <vt:lpstr>All Cancer Sites: Age-Specific Incidence Rates# by Race, 2010-2014</vt:lpstr>
      <vt:lpstr>All Cancer Sites:  Incidence Rates #,1,2,, 2010-2014</vt:lpstr>
      <vt:lpstr>Incidence Rates of All Cancer Sites# in the Louisiana, All Races, Both Sexes, 2010-2014</vt:lpstr>
      <vt:lpstr>All Cancer Sites Incidence #,1,2, by Region3: Louisiana, Whites, 2010-2014</vt:lpstr>
      <vt:lpstr>All Cancer Sites Incidence #,1,2, by Region3: Louisiana, Blacks, 2010-2014</vt:lpstr>
      <vt:lpstr>All Cancer Sites:  Trends of Incidence Rates #,1,2,,Whites,1988-2014</vt:lpstr>
      <vt:lpstr>All Cancer Sites:  Trends of Incidence Rates #,1,2, Blacks 1988-2014</vt:lpstr>
      <vt:lpstr>All Cancer Sites#: Prevalence Counts*  by Parish, Louisiana</vt:lpstr>
      <vt:lpstr>Common Cancers with Highest Mortality Rate1  in Louisiana, 2010-2014</vt:lpstr>
      <vt:lpstr>All Cancer Sites: Mortality Rates1  Louisiana vs. U.S. 2, 2010-2014</vt:lpstr>
      <vt:lpstr>Mortality Rates of All Cancer Sites in Louisiana, All Races, Both Sexes, 2010-2014</vt:lpstr>
      <vt:lpstr>All Cancer Sites:  Trends of Mortality Rates1,2, Whites, 1988-2014</vt:lpstr>
      <vt:lpstr>All Cancer Sites:  Trends of Mortality Rates1,2, Blacks, 1988-2014</vt:lpstr>
      <vt:lpstr>All Cancer Sites: Louisiana 1988-2014:  Trends of Incidence # and Mortality Rates by Gender</vt:lpstr>
      <vt:lpstr>All Cancer Sites: Louisiana 1988-2014:  Trends of Incidence# and Mortality Rates by Race</vt:lpstr>
      <vt:lpstr>All Cancer Sites #: Louisiana  5-Year Relative Survival by Stage1, White Males, 2007-2013</vt:lpstr>
      <vt:lpstr>All Cancer Sites#: Louisiana  5-Year Relative Survival by Stage1, White Females,  2007-2013</vt:lpstr>
      <vt:lpstr>All Cancer Sites#: Louisiana  5-Year Relative Survival by Stage1, Black Males, 2007-2013</vt:lpstr>
      <vt:lpstr>All Cancer Sites#: Louisiana  5-Year Relative Survival by Stage1, Black Females,  2007-2013</vt:lpstr>
      <vt:lpstr>Appendix A. Regions of the Louisiana Tumor Registry </vt:lpstr>
      <vt:lpstr>Data Sources</vt:lpstr>
      <vt:lpstr>Data Sources</vt:lpstr>
      <vt:lpstr>Data Sources</vt:lpstr>
      <vt:lpstr>Acknowledgements</vt:lpstr>
      <vt:lpstr>Sources of LTR Funding</vt:lpstr>
      <vt:lpstr>PowerPoint Presentation</vt:lpstr>
      <vt:lpstr>Questions?</vt:lpstr>
    </vt:vector>
  </TitlesOfParts>
  <Company>LSUHSC - 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Li, Yaling</dc:creator>
  <cp:lastModifiedBy>Hsieh, Mei-Chin</cp:lastModifiedBy>
  <cp:revision>123</cp:revision>
  <cp:lastPrinted>2017-10-16T13:24:13Z</cp:lastPrinted>
  <dcterms:created xsi:type="dcterms:W3CDTF">2017-10-04T14:49:09Z</dcterms:created>
  <dcterms:modified xsi:type="dcterms:W3CDTF">2017-11-02T15:53:12Z</dcterms:modified>
</cp:coreProperties>
</file>